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77" r:id="rId3"/>
    <p:sldId id="294" r:id="rId4"/>
    <p:sldId id="379" r:id="rId5"/>
    <p:sldId id="381" r:id="rId6"/>
    <p:sldId id="405" r:id="rId7"/>
    <p:sldId id="298" r:id="rId8"/>
    <p:sldId id="299" r:id="rId9"/>
    <p:sldId id="356" r:id="rId10"/>
    <p:sldId id="300" r:id="rId11"/>
    <p:sldId id="302" r:id="rId12"/>
    <p:sldId id="357" r:id="rId13"/>
    <p:sldId id="383" r:id="rId14"/>
    <p:sldId id="305" r:id="rId15"/>
    <p:sldId id="360" r:id="rId16"/>
    <p:sldId id="384" r:id="rId17"/>
    <p:sldId id="385" r:id="rId18"/>
    <p:sldId id="362" r:id="rId19"/>
    <p:sldId id="386" r:id="rId20"/>
    <p:sldId id="313" r:id="rId21"/>
    <p:sldId id="364" r:id="rId22"/>
    <p:sldId id="406" r:id="rId23"/>
    <p:sldId id="407" r:id="rId24"/>
    <p:sldId id="365" r:id="rId25"/>
    <p:sldId id="318" r:id="rId26"/>
    <p:sldId id="389" r:id="rId27"/>
    <p:sldId id="320" r:id="rId28"/>
    <p:sldId id="321" r:id="rId29"/>
    <p:sldId id="404" r:id="rId30"/>
    <p:sldId id="324" r:id="rId31"/>
    <p:sldId id="374" r:id="rId32"/>
    <p:sldId id="391" r:id="rId33"/>
    <p:sldId id="390" r:id="rId34"/>
    <p:sldId id="370" r:id="rId35"/>
    <p:sldId id="375" r:id="rId36"/>
    <p:sldId id="392" r:id="rId37"/>
    <p:sldId id="333" r:id="rId38"/>
    <p:sldId id="393" r:id="rId39"/>
    <p:sldId id="394" r:id="rId40"/>
    <p:sldId id="408" r:id="rId41"/>
    <p:sldId id="395" r:id="rId42"/>
    <p:sldId id="337" r:id="rId43"/>
    <p:sldId id="396" r:id="rId44"/>
    <p:sldId id="339" r:id="rId45"/>
    <p:sldId id="340" r:id="rId46"/>
    <p:sldId id="397" r:id="rId47"/>
    <p:sldId id="344" r:id="rId48"/>
    <p:sldId id="398" r:id="rId49"/>
    <p:sldId id="399" r:id="rId50"/>
    <p:sldId id="400" r:id="rId51"/>
    <p:sldId id="348" r:id="rId52"/>
    <p:sldId id="401" r:id="rId53"/>
    <p:sldId id="402" r:id="rId54"/>
    <p:sldId id="403" r:id="rId55"/>
    <p:sldId id="292" r:id="rId5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26AE64CE-41E9-4E39-8CA6-07BC9F55BB21}">
          <p14:sldIdLst>
            <p14:sldId id="256"/>
            <p14:sldId id="377"/>
          </p14:sldIdLst>
        </p14:section>
        <p14:section name="Başlıksız Bölüm" id="{D436F4A0-8544-4446-9B41-AB78C2C38B7D}">
          <p14:sldIdLst>
            <p14:sldId id="294"/>
            <p14:sldId id="379"/>
            <p14:sldId id="381"/>
            <p14:sldId id="405"/>
            <p14:sldId id="298"/>
            <p14:sldId id="299"/>
            <p14:sldId id="356"/>
            <p14:sldId id="300"/>
            <p14:sldId id="302"/>
            <p14:sldId id="357"/>
            <p14:sldId id="383"/>
            <p14:sldId id="305"/>
            <p14:sldId id="360"/>
            <p14:sldId id="384"/>
            <p14:sldId id="385"/>
            <p14:sldId id="362"/>
            <p14:sldId id="386"/>
            <p14:sldId id="313"/>
            <p14:sldId id="364"/>
            <p14:sldId id="406"/>
            <p14:sldId id="407"/>
            <p14:sldId id="365"/>
            <p14:sldId id="318"/>
            <p14:sldId id="389"/>
            <p14:sldId id="320"/>
            <p14:sldId id="321"/>
            <p14:sldId id="404"/>
            <p14:sldId id="324"/>
            <p14:sldId id="374"/>
            <p14:sldId id="391"/>
            <p14:sldId id="390"/>
            <p14:sldId id="370"/>
            <p14:sldId id="375"/>
            <p14:sldId id="392"/>
            <p14:sldId id="333"/>
            <p14:sldId id="393"/>
            <p14:sldId id="394"/>
            <p14:sldId id="408"/>
            <p14:sldId id="395"/>
            <p14:sldId id="337"/>
            <p14:sldId id="396"/>
            <p14:sldId id="339"/>
            <p14:sldId id="340"/>
            <p14:sldId id="397"/>
            <p14:sldId id="344"/>
            <p14:sldId id="398"/>
            <p14:sldId id="399"/>
            <p14:sldId id="400"/>
            <p14:sldId id="348"/>
            <p14:sldId id="401"/>
            <p14:sldId id="402"/>
            <p14:sldId id="403"/>
            <p14:sldId id="29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41" autoAdjust="0"/>
    <p:restoredTop sz="94660"/>
  </p:normalViewPr>
  <p:slideViewPr>
    <p:cSldViewPr>
      <p:cViewPr varScale="1">
        <p:scale>
          <a:sx n="114" d="100"/>
          <a:sy n="114" d="100"/>
        </p:scale>
        <p:origin x="143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31"/>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t>22.04.2025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pic>
        <p:nvPicPr>
          <p:cNvPr id="614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81739" y="0"/>
            <a:ext cx="1262261" cy="1262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2204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23720DD-5B6D-40BF-8493-A6B52D484E6B}" type="datetimeFigureOut">
              <a:rPr lang="tr-TR" smtClean="0"/>
              <a:t>22.04.2025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620116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44"/>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44"/>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23720DD-5B6D-40BF-8493-A6B52D484E6B}" type="datetimeFigureOut">
              <a:rPr lang="tr-TR" smtClean="0"/>
              <a:t>22.04.2025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732463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23720DD-5B6D-40BF-8493-A6B52D484E6B}" type="datetimeFigureOut">
              <a:rPr lang="tr-TR" smtClean="0"/>
              <a:t>22.04.2025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84151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6"/>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t>22.04.2025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2002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A23720DD-5B6D-40BF-8493-A6B52D484E6B}" type="datetimeFigureOut">
              <a:rPr lang="tr-TR" smtClean="0"/>
              <a:t>22.04.2025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99991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A23720DD-5B6D-40BF-8493-A6B52D484E6B}" type="datetimeFigureOut">
              <a:rPr lang="tr-TR" smtClean="0"/>
              <a:t>22.04.2025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647075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A23720DD-5B6D-40BF-8493-A6B52D484E6B}" type="datetimeFigureOut">
              <a:rPr lang="tr-TR" smtClean="0"/>
              <a:t>22.04.2025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745449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t>22.04.2025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842476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2"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t>22.04.2025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375552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t>22.04.2025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110231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dirty="0"/>
              <a:t>Asıl başlık stili için tıklatın</a:t>
            </a:r>
          </a:p>
        </p:txBody>
      </p:sp>
      <p:sp>
        <p:nvSpPr>
          <p:cNvPr id="3" name="Metin Yer Tutucusu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22.04.2025</a:t>
            </a:fld>
            <a:endParaRPr lang="tr-TR"/>
          </a:p>
        </p:txBody>
      </p:sp>
      <p:sp>
        <p:nvSpPr>
          <p:cNvPr id="5" name="Altbilgi Yer Tutucusu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pic>
        <p:nvPicPr>
          <p:cNvPr id="8"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881739" y="0"/>
            <a:ext cx="1262261" cy="1262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89259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69C899A0-62AF-4CB5-9C97-BCEFC854E966}"/>
              </a:ext>
            </a:extLst>
          </p:cNvPr>
          <p:cNvSpPr/>
          <p:nvPr/>
        </p:nvSpPr>
        <p:spPr>
          <a:xfrm>
            <a:off x="0" y="2542332"/>
            <a:ext cx="9121613" cy="136815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p:cNvSpPr>
            <a:spLocks noGrp="1"/>
          </p:cNvSpPr>
          <p:nvPr>
            <p:ph type="ctrTitle"/>
          </p:nvPr>
        </p:nvSpPr>
        <p:spPr>
          <a:xfrm>
            <a:off x="175556" y="2499513"/>
            <a:ext cx="8856984" cy="1470025"/>
          </a:xfrm>
        </p:spPr>
        <p:txBody>
          <a:bodyPr>
            <a:noAutofit/>
          </a:bodyPr>
          <a:lstStyle/>
          <a:p>
            <a:r>
              <a:rPr lang="tr-TR" sz="4000" b="1" dirty="0">
                <a:solidFill>
                  <a:srgbClr val="000000"/>
                </a:solidFill>
                <a:effectLst/>
                <a:latin typeface="+mn-lt"/>
                <a:ea typeface="Times New Roman" panose="02020603050405020304" pitchFamily="18" charset="0"/>
              </a:rPr>
              <a:t>BİLİNÇ BOZUKLUKLARI VE CİDDİ HASTALIK DURUMLARINDA İLK YARDIM</a:t>
            </a:r>
            <a:endParaRPr lang="tr-TR" sz="4000" dirty="0">
              <a:effectLst/>
              <a:latin typeface="+mn-lt"/>
              <a:ea typeface="Times New Roman" panose="02020603050405020304" pitchFamily="18" charset="0"/>
            </a:endParaRPr>
          </a:p>
        </p:txBody>
      </p:sp>
      <p:pic>
        <p:nvPicPr>
          <p:cNvPr id="5" name="Resim 4">
            <a:extLst>
              <a:ext uri="{FF2B5EF4-FFF2-40B4-BE49-F238E27FC236}">
                <a16:creationId xmlns:a16="http://schemas.microsoft.com/office/drawing/2014/main" id="{09200A7D-7FC6-41FE-A178-411E6CB76A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4371" y="309712"/>
            <a:ext cx="3237643" cy="2096616"/>
          </a:xfrm>
          <a:prstGeom prst="rect">
            <a:avLst/>
          </a:prstGeom>
        </p:spPr>
      </p:pic>
      <p:pic>
        <p:nvPicPr>
          <p:cNvPr id="7" name="Resim 6">
            <a:extLst>
              <a:ext uri="{FF2B5EF4-FFF2-40B4-BE49-F238E27FC236}">
                <a16:creationId xmlns:a16="http://schemas.microsoft.com/office/drawing/2014/main" id="{068F0880-72CC-4D93-A6AF-94287056F0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4820580"/>
            <a:ext cx="2363755" cy="1772816"/>
          </a:xfrm>
          <a:prstGeom prst="rect">
            <a:avLst/>
          </a:prstGeom>
        </p:spPr>
      </p:pic>
      <p:pic>
        <p:nvPicPr>
          <p:cNvPr id="9" name="Resim 8">
            <a:extLst>
              <a:ext uri="{FF2B5EF4-FFF2-40B4-BE49-F238E27FC236}">
                <a16:creationId xmlns:a16="http://schemas.microsoft.com/office/drawing/2014/main" id="{7E64C617-8367-4ACF-A1E6-BB67D6A88B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3888" y="4820580"/>
            <a:ext cx="2363755" cy="1772816"/>
          </a:xfrm>
          <a:prstGeom prst="rect">
            <a:avLst/>
          </a:prstGeom>
        </p:spPr>
      </p:pic>
      <p:pic>
        <p:nvPicPr>
          <p:cNvPr id="11" name="Resim 10">
            <a:extLst>
              <a:ext uri="{FF2B5EF4-FFF2-40B4-BE49-F238E27FC236}">
                <a16:creationId xmlns:a16="http://schemas.microsoft.com/office/drawing/2014/main" id="{4126EDC9-CFB3-42A1-899F-0DE6F37D4A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2199" y="4820581"/>
            <a:ext cx="2363755" cy="1772816"/>
          </a:xfrm>
          <a:prstGeom prst="rect">
            <a:avLst/>
          </a:prstGeom>
        </p:spPr>
      </p:pic>
    </p:spTree>
    <p:extLst>
      <p:ext uri="{BB962C8B-B14F-4D97-AF65-F5344CB8AC3E}">
        <p14:creationId xmlns:p14="http://schemas.microsoft.com/office/powerpoint/2010/main" val="376491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E49836CF-0C8D-4BAD-ABE2-54F69037E2F4}"/>
              </a:ext>
            </a:extLst>
          </p:cNvPr>
          <p:cNvSpPr/>
          <p:nvPr/>
        </p:nvSpPr>
        <p:spPr>
          <a:xfrm>
            <a:off x="0" y="-25167"/>
            <a:ext cx="9144000" cy="114991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4" name="Resim 3">
            <a:extLst>
              <a:ext uri="{FF2B5EF4-FFF2-40B4-BE49-F238E27FC236}">
                <a16:creationId xmlns:a16="http://schemas.microsoft.com/office/drawing/2014/main" id="{665B9BF8-5FD1-E674-5333-7D77A49C22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116632"/>
            <a:ext cx="1106004" cy="716220"/>
          </a:xfrm>
          <a:prstGeom prst="rect">
            <a:avLst/>
          </a:prstGeom>
        </p:spPr>
      </p:pic>
      <p:sp>
        <p:nvSpPr>
          <p:cNvPr id="3" name="İçerik Yer Tutucusu 2">
            <a:extLst>
              <a:ext uri="{FF2B5EF4-FFF2-40B4-BE49-F238E27FC236}">
                <a16:creationId xmlns:a16="http://schemas.microsoft.com/office/drawing/2014/main" id="{9BC9C4BC-45BC-4D4C-A669-2300159A9EFA}"/>
              </a:ext>
            </a:extLst>
          </p:cNvPr>
          <p:cNvSpPr>
            <a:spLocks noGrp="1"/>
          </p:cNvSpPr>
          <p:nvPr>
            <p:ph idx="1"/>
          </p:nvPr>
        </p:nvSpPr>
        <p:spPr>
          <a:xfrm>
            <a:off x="192538" y="1268761"/>
            <a:ext cx="8699942" cy="5472608"/>
          </a:xfrm>
        </p:spPr>
        <p:txBody>
          <a:bodyPr>
            <a:normAutofit/>
          </a:bodyPr>
          <a:lstStyle/>
          <a:p>
            <a:pPr marL="0" indent="0" algn="just">
              <a:lnSpc>
                <a:spcPct val="125000"/>
              </a:lnSpc>
              <a:buNone/>
            </a:pPr>
            <a:r>
              <a:rPr lang="tr-TR" sz="2400" dirty="0">
                <a:ea typeface="Calibri" panose="020F0502020204030204" pitchFamily="34" charset="0"/>
                <a:cs typeface="Arial" panose="020B0604020202020204" pitchFamily="34" charset="0"/>
              </a:rPr>
              <a:t>Beyne giden kan akışının geçici bir süre ile azalmasından kaynaklanan kısmi veya tam bir bilinç kaybıdır.</a:t>
            </a:r>
          </a:p>
          <a:p>
            <a:pPr marL="0" indent="0" algn="just">
              <a:lnSpc>
                <a:spcPct val="125000"/>
              </a:lnSpc>
              <a:buNone/>
            </a:pPr>
            <a:endParaRPr lang="tr-TR" sz="2200" dirty="0">
              <a:ea typeface="Calibri" panose="020F0502020204030204" pitchFamily="34" charset="0"/>
              <a:cs typeface="Arial" panose="020B0604020202020204" pitchFamily="34" charset="0"/>
            </a:endParaRPr>
          </a:p>
          <a:p>
            <a:pPr marL="0" indent="0" algn="just">
              <a:buNone/>
            </a:pPr>
            <a:r>
              <a:rPr lang="tr-TR" sz="2400" b="1" dirty="0">
                <a:ea typeface="Calibri" panose="020F0502020204030204" pitchFamily="34" charset="0"/>
                <a:cs typeface="Arial" panose="020B0604020202020204" pitchFamily="34" charset="0"/>
              </a:rPr>
              <a:t>Nedenleri;</a:t>
            </a:r>
            <a:endParaRPr lang="tr-TR" sz="2400" b="1" dirty="0">
              <a:effectLst/>
              <a:ea typeface="Calibri" panose="020F0502020204030204" pitchFamily="34" charset="0"/>
              <a:cs typeface="Arial" panose="020B0604020202020204" pitchFamily="34" charset="0"/>
            </a:endParaRPr>
          </a:p>
        </p:txBody>
      </p:sp>
      <p:sp>
        <p:nvSpPr>
          <p:cNvPr id="8" name="Başlık 1">
            <a:extLst>
              <a:ext uri="{FF2B5EF4-FFF2-40B4-BE49-F238E27FC236}">
                <a16:creationId xmlns:a16="http://schemas.microsoft.com/office/drawing/2014/main" id="{851415FB-5AAE-40DE-A28C-FC569F4B7605}"/>
              </a:ext>
            </a:extLst>
          </p:cNvPr>
          <p:cNvSpPr>
            <a:spLocks noGrp="1"/>
          </p:cNvSpPr>
          <p:nvPr>
            <p:ph type="title"/>
          </p:nvPr>
        </p:nvSpPr>
        <p:spPr>
          <a:xfrm>
            <a:off x="0" y="1"/>
            <a:ext cx="9144001" cy="1124744"/>
          </a:xfrm>
        </p:spPr>
        <p:txBody>
          <a:bodyPr>
            <a:normAutofit fontScale="90000"/>
          </a:bodyPr>
          <a:lstStyle/>
          <a:p>
            <a:pPr lvl="0" algn="l">
              <a:lnSpc>
                <a:spcPct val="125000"/>
              </a:lnSpc>
              <a:spcBef>
                <a:spcPct val="20000"/>
              </a:spcBef>
            </a:pPr>
            <a:br>
              <a:rPr lang="tr-TR" sz="2400" b="1" dirty="0">
                <a:solidFill>
                  <a:prstClr val="black"/>
                </a:solidFill>
                <a:ea typeface="Calibri" panose="020F0502020204030204" pitchFamily="34" charset="0"/>
                <a:cs typeface="Arial" panose="020B0604020202020204" pitchFamily="34" charset="0"/>
              </a:rPr>
            </a:br>
            <a:r>
              <a:rPr lang="tr-TR" sz="2400" b="1" dirty="0">
                <a:solidFill>
                  <a:prstClr val="black"/>
                </a:solidFill>
                <a:ea typeface="Calibri" panose="020F0502020204030204" pitchFamily="34" charset="0"/>
                <a:cs typeface="Arial" panose="020B0604020202020204" pitchFamily="34" charset="0"/>
              </a:rPr>
              <a:t>    </a:t>
            </a:r>
            <a:r>
              <a:rPr lang="tr-TR" sz="4000" dirty="0">
                <a:solidFill>
                  <a:prstClr val="black"/>
                </a:solidFill>
                <a:ea typeface="Calibri" panose="020F0502020204030204" pitchFamily="34" charset="0"/>
                <a:cs typeface="Arial" panose="020B0604020202020204" pitchFamily="34" charset="0"/>
              </a:rPr>
              <a:t>Bayılma (</a:t>
            </a:r>
            <a:r>
              <a:rPr lang="tr-TR" sz="4000" dirty="0" err="1">
                <a:solidFill>
                  <a:prstClr val="black"/>
                </a:solidFill>
                <a:ea typeface="Calibri" panose="020F0502020204030204" pitchFamily="34" charset="0"/>
                <a:cs typeface="Arial" panose="020B0604020202020204" pitchFamily="34" charset="0"/>
              </a:rPr>
              <a:t>Senkop</a:t>
            </a:r>
            <a:r>
              <a:rPr lang="tr-TR" sz="4000" dirty="0">
                <a:solidFill>
                  <a:prstClr val="black"/>
                </a:solidFill>
                <a:ea typeface="Calibri" panose="020F0502020204030204" pitchFamily="34" charset="0"/>
                <a:cs typeface="Arial" panose="020B0604020202020204" pitchFamily="34" charset="0"/>
              </a:rPr>
              <a:t>)</a:t>
            </a:r>
            <a:br>
              <a:rPr lang="tr-TR" sz="4000" dirty="0">
                <a:solidFill>
                  <a:prstClr val="black"/>
                </a:solidFill>
                <a:ea typeface="Calibri" panose="020F0502020204030204" pitchFamily="34" charset="0"/>
                <a:cs typeface="Arial" panose="020B0604020202020204" pitchFamily="34" charset="0"/>
              </a:rPr>
            </a:br>
            <a:endParaRPr lang="tr-TR" sz="4000" i="1" dirty="0">
              <a:latin typeface="+mn-lt"/>
              <a:cs typeface="Calibri" panose="020F0502020204030204" pitchFamily="34" charset="0"/>
            </a:endParaRPr>
          </a:p>
        </p:txBody>
      </p:sp>
      <p:sp>
        <p:nvSpPr>
          <p:cNvPr id="9" name="İçerik Yer Tutucusu 5">
            <a:extLst>
              <a:ext uri="{FF2B5EF4-FFF2-40B4-BE49-F238E27FC236}">
                <a16:creationId xmlns:a16="http://schemas.microsoft.com/office/drawing/2014/main" id="{AF17A343-D9EE-4336-B12B-6CA4745482AF}"/>
              </a:ext>
            </a:extLst>
          </p:cNvPr>
          <p:cNvSpPr txBox="1">
            <a:spLocks/>
          </p:cNvSpPr>
          <p:nvPr/>
        </p:nvSpPr>
        <p:spPr>
          <a:xfrm>
            <a:off x="192538" y="3034389"/>
            <a:ext cx="3525710" cy="370697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15000"/>
              </a:lnSpc>
              <a:buFont typeface="Symbol" panose="05050102010706020507" pitchFamily="18" charset="2"/>
              <a:buChar char=""/>
            </a:pPr>
            <a:r>
              <a:rPr lang="tr-TR" sz="2400" dirty="0">
                <a:ea typeface="Calibri" panose="020F0502020204030204" pitchFamily="34" charset="0"/>
                <a:cs typeface="Arial" panose="020B0604020202020204" pitchFamily="34" charset="0"/>
              </a:rPr>
              <a:t>Korku</a:t>
            </a:r>
          </a:p>
          <a:p>
            <a:pPr algn="just">
              <a:lnSpc>
                <a:spcPct val="115000"/>
              </a:lnSpc>
              <a:buFont typeface="Symbol" panose="05050102010706020507" pitchFamily="18" charset="2"/>
              <a:buChar char=""/>
            </a:pPr>
            <a:r>
              <a:rPr lang="tr-TR" sz="2400" dirty="0">
                <a:ea typeface="Calibri" panose="020F0502020204030204" pitchFamily="34" charset="0"/>
                <a:cs typeface="Arial" panose="020B0604020202020204" pitchFamily="34" charset="0"/>
              </a:rPr>
              <a:t>Aşırı heyecan</a:t>
            </a:r>
          </a:p>
          <a:p>
            <a:pPr algn="just">
              <a:lnSpc>
                <a:spcPct val="115000"/>
              </a:lnSpc>
              <a:buFont typeface="Symbol" panose="05050102010706020507" pitchFamily="18" charset="2"/>
              <a:buChar char=""/>
            </a:pPr>
            <a:r>
              <a:rPr lang="tr-TR" sz="2400" dirty="0">
                <a:ea typeface="Calibri" panose="020F0502020204030204" pitchFamily="34" charset="0"/>
                <a:cs typeface="Arial" panose="020B0604020202020204" pitchFamily="34" charset="0"/>
              </a:rPr>
              <a:t>Sıcak</a:t>
            </a:r>
          </a:p>
          <a:p>
            <a:pPr algn="just">
              <a:lnSpc>
                <a:spcPct val="115000"/>
              </a:lnSpc>
              <a:buFont typeface="Symbol" panose="05050102010706020507" pitchFamily="18" charset="2"/>
              <a:buChar char=""/>
            </a:pPr>
            <a:r>
              <a:rPr lang="tr-TR" sz="2400" dirty="0">
                <a:ea typeface="Calibri" panose="020F0502020204030204" pitchFamily="34" charset="0"/>
                <a:cs typeface="Arial" panose="020B0604020202020204" pitchFamily="34" charset="0"/>
              </a:rPr>
              <a:t>Yorgunluk</a:t>
            </a:r>
          </a:p>
          <a:p>
            <a:pPr algn="just">
              <a:lnSpc>
                <a:spcPct val="115000"/>
              </a:lnSpc>
              <a:buFont typeface="Symbol" panose="05050102010706020507" pitchFamily="18" charset="2"/>
              <a:buChar char=""/>
            </a:pPr>
            <a:r>
              <a:rPr lang="tr-TR" sz="2400" dirty="0">
                <a:ea typeface="Calibri" panose="020F0502020204030204" pitchFamily="34" charset="0"/>
                <a:cs typeface="Arial" panose="020B0604020202020204" pitchFamily="34" charset="0"/>
              </a:rPr>
              <a:t>Kapalı ortam, kirli hava</a:t>
            </a:r>
          </a:p>
          <a:p>
            <a:pPr algn="just">
              <a:lnSpc>
                <a:spcPct val="115000"/>
              </a:lnSpc>
              <a:buFont typeface="Symbol" panose="05050102010706020507" pitchFamily="18" charset="2"/>
              <a:buChar char=""/>
            </a:pPr>
            <a:r>
              <a:rPr lang="tr-TR" sz="2400" dirty="0">
                <a:ea typeface="Calibri" panose="020F0502020204030204" pitchFamily="34" charset="0"/>
                <a:cs typeface="Arial" panose="020B0604020202020204" pitchFamily="34" charset="0"/>
              </a:rPr>
              <a:t>Aniden ayağa kalkma</a:t>
            </a:r>
          </a:p>
          <a:p>
            <a:pPr algn="just">
              <a:lnSpc>
                <a:spcPct val="115000"/>
              </a:lnSpc>
              <a:buFont typeface="Symbol" panose="05050102010706020507" pitchFamily="18" charset="2"/>
              <a:buChar char=""/>
            </a:pPr>
            <a:r>
              <a:rPr lang="tr-TR" sz="2400" dirty="0">
                <a:ea typeface="Calibri" panose="020F0502020204030204" pitchFamily="34" charset="0"/>
                <a:cs typeface="Arial" panose="020B0604020202020204" pitchFamily="34" charset="0"/>
              </a:rPr>
              <a:t>Kan şekerinin düşmesi</a:t>
            </a:r>
          </a:p>
        </p:txBody>
      </p:sp>
      <p:sp>
        <p:nvSpPr>
          <p:cNvPr id="10" name="İçerik Yer Tutucusu 5">
            <a:extLst>
              <a:ext uri="{FF2B5EF4-FFF2-40B4-BE49-F238E27FC236}">
                <a16:creationId xmlns:a16="http://schemas.microsoft.com/office/drawing/2014/main" id="{D0979756-A853-4DA6-9875-DF598D4A1C75}"/>
              </a:ext>
            </a:extLst>
          </p:cNvPr>
          <p:cNvSpPr txBox="1">
            <a:spLocks/>
          </p:cNvSpPr>
          <p:nvPr/>
        </p:nvSpPr>
        <p:spPr>
          <a:xfrm>
            <a:off x="4139952" y="3284984"/>
            <a:ext cx="4811510" cy="32403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15000"/>
              </a:lnSpc>
              <a:buFont typeface="Symbol" panose="05050102010706020507" pitchFamily="18" charset="2"/>
              <a:buChar char=""/>
            </a:pPr>
            <a:r>
              <a:rPr lang="tr-TR" sz="2400" dirty="0">
                <a:ea typeface="Calibri" panose="020F0502020204030204" pitchFamily="34" charset="0"/>
                <a:cs typeface="Arial" panose="020B0604020202020204" pitchFamily="34" charset="0"/>
              </a:rPr>
              <a:t>Kalp hastalıkları</a:t>
            </a:r>
          </a:p>
          <a:p>
            <a:pPr algn="just">
              <a:lnSpc>
                <a:spcPct val="115000"/>
              </a:lnSpc>
              <a:buFont typeface="Symbol" panose="05050102010706020507" pitchFamily="18" charset="2"/>
              <a:buChar char=""/>
            </a:pPr>
            <a:r>
              <a:rPr lang="tr-TR" sz="2400" dirty="0">
                <a:ea typeface="Calibri" panose="020F0502020204030204" pitchFamily="34" charset="0"/>
                <a:cs typeface="Arial" panose="020B0604020202020204" pitchFamily="34" charset="0"/>
              </a:rPr>
              <a:t>Kullanılan ilaçlar</a:t>
            </a:r>
          </a:p>
          <a:p>
            <a:pPr algn="just">
              <a:lnSpc>
                <a:spcPct val="115000"/>
              </a:lnSpc>
              <a:buFont typeface="Symbol" panose="05050102010706020507" pitchFamily="18" charset="2"/>
              <a:buChar char=""/>
            </a:pPr>
            <a:r>
              <a:rPr lang="tr-TR" sz="2400" dirty="0">
                <a:effectLst/>
                <a:ea typeface="Calibri" panose="020F0502020204030204" pitchFamily="34" charset="0"/>
              </a:rPr>
              <a:t>Kan basıncı (tansiyon) düşmesi</a:t>
            </a:r>
            <a:endParaRPr lang="tr-TR" sz="2400" dirty="0">
              <a:effectLst/>
              <a:ea typeface="Calibri" panose="020F0502020204030204" pitchFamily="34" charset="0"/>
              <a:cs typeface="Arial" panose="020B0604020202020204" pitchFamily="34" charset="0"/>
            </a:endParaRPr>
          </a:p>
          <a:p>
            <a:pPr algn="just">
              <a:lnSpc>
                <a:spcPct val="115000"/>
              </a:lnSpc>
              <a:spcAft>
                <a:spcPts val="1000"/>
              </a:spcAft>
              <a:buFont typeface="Symbol" panose="05050102010706020507" pitchFamily="18" charset="2"/>
              <a:buChar char=""/>
            </a:pPr>
            <a:r>
              <a:rPr lang="tr-TR" sz="2400" dirty="0">
                <a:ea typeface="Calibri" panose="020F0502020204030204" pitchFamily="34" charset="0"/>
                <a:cs typeface="Arial" panose="020B0604020202020204" pitchFamily="34" charset="0"/>
              </a:rPr>
              <a:t>Şiddetli enfeksiyonlar</a:t>
            </a:r>
          </a:p>
          <a:p>
            <a:pPr algn="just">
              <a:lnSpc>
                <a:spcPct val="115000"/>
              </a:lnSpc>
              <a:spcAft>
                <a:spcPts val="1000"/>
              </a:spcAft>
              <a:buFont typeface="Symbol" panose="05050102010706020507" pitchFamily="18" charset="2"/>
              <a:buChar char=""/>
            </a:pPr>
            <a:r>
              <a:rPr lang="tr-TR" sz="2400" dirty="0">
                <a:ea typeface="Calibri" panose="020F0502020204030204" pitchFamily="34" charset="0"/>
                <a:cs typeface="Arial" panose="020B0604020202020204" pitchFamily="34" charset="0"/>
              </a:rPr>
              <a:t>Kan şekerinin düşmesi</a:t>
            </a:r>
          </a:p>
          <a:p>
            <a:pPr algn="just">
              <a:lnSpc>
                <a:spcPct val="115000"/>
              </a:lnSpc>
              <a:spcAft>
                <a:spcPts val="1000"/>
              </a:spcAft>
              <a:buFont typeface="Symbol" panose="05050102010706020507" pitchFamily="18" charset="2"/>
              <a:buChar char=""/>
            </a:pPr>
            <a:endParaRPr lang="tr-TR" sz="2000" dirty="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49984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D9A279B8-8EBD-599F-452C-681044AB563D}"/>
              </a:ext>
            </a:extLst>
          </p:cNvPr>
          <p:cNvSpPr/>
          <p:nvPr/>
        </p:nvSpPr>
        <p:spPr>
          <a:xfrm>
            <a:off x="0" y="0"/>
            <a:ext cx="9144000" cy="112458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7" name="Resim 6">
            <a:extLst>
              <a:ext uri="{FF2B5EF4-FFF2-40B4-BE49-F238E27FC236}">
                <a16:creationId xmlns:a16="http://schemas.microsoft.com/office/drawing/2014/main" id="{F6A934D0-84C3-1553-5268-2C8DB75EAB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368" y="188640"/>
            <a:ext cx="1057059" cy="684524"/>
          </a:xfrm>
          <a:prstGeom prst="rect">
            <a:avLst/>
          </a:prstGeom>
        </p:spPr>
      </p:pic>
      <p:sp>
        <p:nvSpPr>
          <p:cNvPr id="3" name="İçerik Yer Tutucusu 2">
            <a:extLst>
              <a:ext uri="{FF2B5EF4-FFF2-40B4-BE49-F238E27FC236}">
                <a16:creationId xmlns:a16="http://schemas.microsoft.com/office/drawing/2014/main" id="{1702BF1B-D641-4D5E-A503-4402BFEBE7A9}"/>
              </a:ext>
            </a:extLst>
          </p:cNvPr>
          <p:cNvSpPr>
            <a:spLocks noGrp="1"/>
          </p:cNvSpPr>
          <p:nvPr>
            <p:ph idx="1"/>
          </p:nvPr>
        </p:nvSpPr>
        <p:spPr>
          <a:xfrm>
            <a:off x="323527" y="1124580"/>
            <a:ext cx="8989245" cy="5869880"/>
          </a:xfrm>
        </p:spPr>
        <p:txBody>
          <a:bodyPr>
            <a:normAutofit/>
          </a:bodyPr>
          <a:lstStyle/>
          <a:p>
            <a:pPr marL="0" indent="0" algn="just">
              <a:lnSpc>
                <a:spcPct val="110000"/>
              </a:lnSpc>
              <a:buNone/>
            </a:pPr>
            <a:endParaRPr lang="tr-TR" sz="2000" b="1" i="1" dirty="0">
              <a:solidFill>
                <a:srgbClr val="000000"/>
              </a:solidFill>
              <a:ea typeface="Times New Roman" panose="02020603050405020304" pitchFamily="18" charset="0"/>
              <a:cs typeface="Calibri" panose="020F0502020204030204" pitchFamily="34" charset="0"/>
            </a:endParaRPr>
          </a:p>
          <a:p>
            <a:pPr algn="just">
              <a:lnSpc>
                <a:spcPct val="110000"/>
              </a:lnSpc>
            </a:pPr>
            <a:r>
              <a:rPr lang="tr-TR" sz="2400" dirty="0">
                <a:ea typeface="Calibri" panose="020F0502020204030204" pitchFamily="34" charset="0"/>
                <a:cs typeface="Arial" panose="020B0604020202020204" pitchFamily="34" charset="0"/>
              </a:rPr>
              <a:t>Baş dönmesi ve/veya sersemlik</a:t>
            </a:r>
          </a:p>
          <a:p>
            <a:pPr algn="just">
              <a:lnSpc>
                <a:spcPct val="110000"/>
              </a:lnSpc>
            </a:pPr>
            <a:r>
              <a:rPr lang="tr-TR" sz="2400" dirty="0">
                <a:ea typeface="Calibri" panose="020F0502020204030204" pitchFamily="34" charset="0"/>
                <a:cs typeface="Arial" panose="020B0604020202020204" pitchFamily="34" charset="0"/>
              </a:rPr>
              <a:t>Bulantı</a:t>
            </a:r>
          </a:p>
          <a:p>
            <a:pPr algn="just">
              <a:lnSpc>
                <a:spcPct val="110000"/>
              </a:lnSpc>
            </a:pPr>
            <a:r>
              <a:rPr lang="tr-TR" sz="2400" dirty="0">
                <a:ea typeface="Calibri" panose="020F0502020204030204" pitchFamily="34" charset="0"/>
                <a:cs typeface="Arial" panose="020B0604020202020204" pitchFamily="34" charset="0"/>
              </a:rPr>
              <a:t>Halsizlik, yorgunluk</a:t>
            </a:r>
          </a:p>
          <a:p>
            <a:pPr algn="just">
              <a:lnSpc>
                <a:spcPct val="110000"/>
              </a:lnSpc>
            </a:pPr>
            <a:r>
              <a:rPr lang="tr-TR" sz="2400" dirty="0">
                <a:ea typeface="Calibri" panose="020F0502020204030204" pitchFamily="34" charset="0"/>
                <a:cs typeface="Arial" panose="020B0604020202020204" pitchFamily="34" charset="0"/>
              </a:rPr>
              <a:t>Terleme</a:t>
            </a:r>
          </a:p>
          <a:p>
            <a:pPr algn="just">
              <a:lnSpc>
                <a:spcPct val="110000"/>
              </a:lnSpc>
            </a:pPr>
            <a:r>
              <a:rPr lang="tr-TR" sz="2400" dirty="0">
                <a:ea typeface="Calibri" panose="020F0502020204030204" pitchFamily="34" charset="0"/>
                <a:cs typeface="Arial" panose="020B0604020202020204" pitchFamily="34" charset="0"/>
              </a:rPr>
              <a:t>Çarpıntı</a:t>
            </a:r>
          </a:p>
          <a:p>
            <a:pPr algn="just">
              <a:lnSpc>
                <a:spcPct val="110000"/>
              </a:lnSpc>
            </a:pPr>
            <a:r>
              <a:rPr lang="tr-TR" sz="2400" dirty="0">
                <a:ea typeface="Calibri" panose="020F0502020204030204" pitchFamily="34" charset="0"/>
                <a:cs typeface="Arial" panose="020B0604020202020204" pitchFamily="34" charset="0"/>
              </a:rPr>
              <a:t>Soğuk cilt</a:t>
            </a:r>
          </a:p>
          <a:p>
            <a:pPr algn="just">
              <a:lnSpc>
                <a:spcPct val="110000"/>
              </a:lnSpc>
            </a:pPr>
            <a:r>
              <a:rPr lang="tr-TR" sz="2400" dirty="0">
                <a:ea typeface="Calibri" panose="020F0502020204030204" pitchFamily="34" charset="0"/>
                <a:cs typeface="Arial" panose="020B0604020202020204" pitchFamily="34" charset="0"/>
              </a:rPr>
              <a:t>Bulanık görme</a:t>
            </a:r>
          </a:p>
          <a:p>
            <a:pPr algn="just">
              <a:lnSpc>
                <a:spcPct val="110000"/>
              </a:lnSpc>
            </a:pPr>
            <a:r>
              <a:rPr lang="tr-TR" sz="2400" dirty="0">
                <a:ea typeface="Calibri" panose="020F0502020204030204" pitchFamily="34" charset="0"/>
                <a:cs typeface="Arial" panose="020B0604020202020204" pitchFamily="34" charset="0"/>
              </a:rPr>
              <a:t>Kulaklarda uğultu ve/veya çınlama</a:t>
            </a:r>
          </a:p>
          <a:p>
            <a:pPr algn="just">
              <a:lnSpc>
                <a:spcPct val="110000"/>
              </a:lnSpc>
              <a:spcAft>
                <a:spcPts val="1000"/>
              </a:spcAft>
            </a:pPr>
            <a:r>
              <a:rPr lang="tr-TR" sz="2400" dirty="0">
                <a:ea typeface="Calibri" panose="020F0502020204030204" pitchFamily="34" charset="0"/>
                <a:cs typeface="Arial" panose="020B0604020202020204" pitchFamily="34" charset="0"/>
              </a:rPr>
              <a:t>Boyunda, omuzlarda ya da sırtta ağrı</a:t>
            </a:r>
          </a:p>
          <a:p>
            <a:endParaRPr lang="tr-TR" dirty="0"/>
          </a:p>
        </p:txBody>
      </p:sp>
      <p:sp>
        <p:nvSpPr>
          <p:cNvPr id="6" name="Başlık 1">
            <a:extLst>
              <a:ext uri="{FF2B5EF4-FFF2-40B4-BE49-F238E27FC236}">
                <a16:creationId xmlns:a16="http://schemas.microsoft.com/office/drawing/2014/main" id="{CA42DABB-75A5-4956-B781-B0F81D0BE331}"/>
              </a:ext>
            </a:extLst>
          </p:cNvPr>
          <p:cNvSpPr>
            <a:spLocks noGrp="1"/>
          </p:cNvSpPr>
          <p:nvPr>
            <p:ph type="title"/>
          </p:nvPr>
        </p:nvSpPr>
        <p:spPr>
          <a:xfrm>
            <a:off x="0" y="-1"/>
            <a:ext cx="9144001" cy="1124580"/>
          </a:xfrm>
        </p:spPr>
        <p:txBody>
          <a:bodyPr>
            <a:normAutofit fontScale="90000"/>
          </a:bodyPr>
          <a:lstStyle/>
          <a:p>
            <a:pPr lvl="0" algn="l">
              <a:lnSpc>
                <a:spcPct val="110000"/>
              </a:lnSpc>
              <a:spcBef>
                <a:spcPct val="20000"/>
              </a:spcBef>
            </a:pPr>
            <a:r>
              <a:rPr lang="tr-TR" sz="3100" b="1" dirty="0">
                <a:solidFill>
                  <a:srgbClr val="000000"/>
                </a:solidFill>
                <a:effectLst/>
                <a:ea typeface="Times New Roman" panose="02020603050405020304" pitchFamily="18" charset="0"/>
                <a:cs typeface="Calibri" panose="020F0502020204030204" pitchFamily="34" charset="0"/>
              </a:rPr>
              <a:t>  </a:t>
            </a:r>
            <a:br>
              <a:rPr lang="tr-TR" sz="3100" b="1" dirty="0">
                <a:solidFill>
                  <a:srgbClr val="000000"/>
                </a:solidFill>
                <a:effectLst/>
                <a:ea typeface="Times New Roman" panose="02020603050405020304" pitchFamily="18" charset="0"/>
                <a:cs typeface="Calibri" panose="020F0502020204030204" pitchFamily="34" charset="0"/>
              </a:rPr>
            </a:br>
            <a:r>
              <a:rPr lang="tr-TR" sz="3100" b="1" dirty="0">
                <a:solidFill>
                  <a:srgbClr val="000000"/>
                </a:solidFill>
                <a:effectLst/>
                <a:ea typeface="Times New Roman" panose="02020603050405020304" pitchFamily="18" charset="0"/>
                <a:cs typeface="Calibri" panose="020F0502020204030204" pitchFamily="34" charset="0"/>
              </a:rPr>
              <a:t> </a:t>
            </a:r>
            <a:r>
              <a:rPr lang="tr-TR" sz="4000" dirty="0">
                <a:solidFill>
                  <a:prstClr val="black"/>
                </a:solidFill>
                <a:ea typeface="Calibri" panose="020F0502020204030204" pitchFamily="34" charset="0"/>
                <a:cs typeface="Arial" panose="020B0604020202020204" pitchFamily="34" charset="0"/>
              </a:rPr>
              <a:t>Bayılma (</a:t>
            </a:r>
            <a:r>
              <a:rPr lang="tr-TR" sz="4000" dirty="0" err="1">
                <a:solidFill>
                  <a:prstClr val="black"/>
                </a:solidFill>
                <a:ea typeface="Calibri" panose="020F0502020204030204" pitchFamily="34" charset="0"/>
                <a:cs typeface="Arial" panose="020B0604020202020204" pitchFamily="34" charset="0"/>
              </a:rPr>
              <a:t>Senkop</a:t>
            </a:r>
            <a:r>
              <a:rPr lang="tr-TR" sz="4000" dirty="0">
                <a:solidFill>
                  <a:prstClr val="black"/>
                </a:solidFill>
                <a:ea typeface="Calibri" panose="020F0502020204030204" pitchFamily="34" charset="0"/>
                <a:cs typeface="Arial" panose="020B0604020202020204" pitchFamily="34" charset="0"/>
              </a:rPr>
              <a:t>)</a:t>
            </a:r>
            <a:r>
              <a:rPr lang="tr-TR" sz="3100" b="1" dirty="0">
                <a:solidFill>
                  <a:srgbClr val="000000"/>
                </a:solidFill>
                <a:effectLst/>
                <a:ea typeface="Times New Roman" panose="02020603050405020304" pitchFamily="18" charset="0"/>
                <a:cs typeface="Calibri" panose="020F0502020204030204" pitchFamily="34" charset="0"/>
              </a:rPr>
              <a:t> </a:t>
            </a:r>
            <a:br>
              <a:rPr lang="tr-TR" sz="3100" b="1" dirty="0">
                <a:solidFill>
                  <a:srgbClr val="000000"/>
                </a:solidFill>
                <a:effectLst/>
                <a:ea typeface="Times New Roman" panose="02020603050405020304" pitchFamily="18" charset="0"/>
                <a:cs typeface="Calibri" panose="020F0502020204030204" pitchFamily="34" charset="0"/>
              </a:rPr>
            </a:br>
            <a:r>
              <a:rPr lang="tr-TR" sz="3100" b="1" dirty="0">
                <a:solidFill>
                  <a:srgbClr val="000000"/>
                </a:solidFill>
                <a:effectLst/>
                <a:ea typeface="Times New Roman" panose="02020603050405020304" pitchFamily="18" charset="0"/>
                <a:cs typeface="Calibri" panose="020F0502020204030204" pitchFamily="34" charset="0"/>
              </a:rPr>
              <a:t> </a:t>
            </a:r>
            <a:r>
              <a:rPr lang="tr-TR" sz="2700" dirty="0">
                <a:solidFill>
                  <a:srgbClr val="000000"/>
                </a:solidFill>
                <a:ea typeface="Times New Roman" panose="02020603050405020304" pitchFamily="18" charset="0"/>
                <a:cs typeface="Calibri" panose="020F0502020204030204" pitchFamily="34" charset="0"/>
              </a:rPr>
              <a:t>Belirti ve Bulguları</a:t>
            </a:r>
            <a:br>
              <a:rPr lang="tr-TR" sz="2200" b="1" i="1" dirty="0">
                <a:solidFill>
                  <a:srgbClr val="000000"/>
                </a:solidFill>
                <a:ea typeface="Times New Roman" panose="02020603050405020304" pitchFamily="18" charset="0"/>
                <a:cs typeface="Calibri" panose="020F0502020204030204" pitchFamily="34" charset="0"/>
              </a:rPr>
            </a:br>
            <a:endParaRPr lang="tr-TR" sz="2000" b="1" i="1" dirty="0">
              <a:latin typeface="+mn-lt"/>
              <a:cs typeface="Calibri" panose="020F0502020204030204" pitchFamily="34" charset="0"/>
            </a:endParaRPr>
          </a:p>
        </p:txBody>
      </p:sp>
    </p:spTree>
    <p:extLst>
      <p:ext uri="{BB962C8B-B14F-4D97-AF65-F5344CB8AC3E}">
        <p14:creationId xmlns:p14="http://schemas.microsoft.com/office/powerpoint/2010/main" val="4076287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BC95F1B8-A82D-3706-7BAA-159A98F51629}"/>
              </a:ext>
            </a:extLst>
          </p:cNvPr>
          <p:cNvSpPr/>
          <p:nvPr/>
        </p:nvSpPr>
        <p:spPr>
          <a:xfrm>
            <a:off x="0" y="-27385"/>
            <a:ext cx="9144000" cy="10353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4" name="Resim 3">
            <a:extLst>
              <a:ext uri="{FF2B5EF4-FFF2-40B4-BE49-F238E27FC236}">
                <a16:creationId xmlns:a16="http://schemas.microsoft.com/office/drawing/2014/main" id="{BE2F0118-DF9C-5326-804B-7220CEC3A7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116632"/>
            <a:ext cx="1106004" cy="716220"/>
          </a:xfrm>
          <a:prstGeom prst="rect">
            <a:avLst/>
          </a:prstGeom>
        </p:spPr>
      </p:pic>
      <p:sp>
        <p:nvSpPr>
          <p:cNvPr id="3" name="İçerik Yer Tutucusu 2">
            <a:extLst>
              <a:ext uri="{FF2B5EF4-FFF2-40B4-BE49-F238E27FC236}">
                <a16:creationId xmlns:a16="http://schemas.microsoft.com/office/drawing/2014/main" id="{1702BF1B-D641-4D5E-A503-4402BFEBE7A9}"/>
              </a:ext>
            </a:extLst>
          </p:cNvPr>
          <p:cNvSpPr>
            <a:spLocks noGrp="1"/>
          </p:cNvSpPr>
          <p:nvPr>
            <p:ph idx="1"/>
          </p:nvPr>
        </p:nvSpPr>
        <p:spPr>
          <a:xfrm>
            <a:off x="251520" y="1196752"/>
            <a:ext cx="5964342" cy="5661248"/>
          </a:xfrm>
        </p:spPr>
        <p:txBody>
          <a:bodyPr>
            <a:normAutofit lnSpcReduction="10000"/>
          </a:bodyPr>
          <a:lstStyle/>
          <a:p>
            <a:pPr marL="0" indent="0" algn="just">
              <a:lnSpc>
                <a:spcPct val="110000"/>
              </a:lnSpc>
              <a:buNone/>
            </a:pPr>
            <a:r>
              <a:rPr lang="tr-TR" sz="2000" b="1" dirty="0">
                <a:ea typeface="Calibri" panose="020F0502020204030204" pitchFamily="34" charset="0"/>
                <a:cs typeface="Arial" panose="020B0604020202020204" pitchFamily="34" charset="0"/>
              </a:rPr>
              <a:t> </a:t>
            </a:r>
            <a:r>
              <a:rPr lang="tr-TR" sz="2400" b="1" dirty="0">
                <a:ea typeface="Calibri" panose="020F0502020204030204" pitchFamily="34" charset="0"/>
                <a:cs typeface="Arial" panose="020B0604020202020204" pitchFamily="34" charset="0"/>
              </a:rPr>
              <a:t>Kişi Bayılma Hissi Tarif Ediyor veya Bayılma Belirti ve Bulgularını Gösteriyorsa</a:t>
            </a:r>
            <a:r>
              <a:rPr lang="tr-TR" sz="2400" b="1" dirty="0">
                <a:effectLst/>
                <a:ea typeface="Calibri" panose="020F0502020204030204" pitchFamily="34" charset="0"/>
                <a:cs typeface="Arial" panose="020B0604020202020204" pitchFamily="34" charset="0"/>
              </a:rPr>
              <a:t>;</a:t>
            </a:r>
          </a:p>
          <a:p>
            <a:pPr lvl="1" indent="-342900" algn="just">
              <a:lnSpc>
                <a:spcPct val="110000"/>
              </a:lnSpc>
              <a:buFont typeface="Arial" pitchFamily="34" charset="0"/>
              <a:buChar char="•"/>
            </a:pPr>
            <a:r>
              <a:rPr lang="tr-TR" sz="2400" dirty="0">
                <a:ea typeface="Calibri" panose="020F0502020204030204" pitchFamily="34" charset="0"/>
                <a:cs typeface="Arial" panose="020B0604020202020204" pitchFamily="34" charset="0"/>
              </a:rPr>
              <a:t>Hasta/yaralı düz zemine sırt üstü yatırılır.</a:t>
            </a:r>
          </a:p>
          <a:p>
            <a:pPr lvl="1" indent="-342900" algn="just">
              <a:lnSpc>
                <a:spcPct val="110000"/>
              </a:lnSpc>
              <a:buFont typeface="Arial" pitchFamily="34" charset="0"/>
              <a:buChar char="•"/>
            </a:pPr>
            <a:r>
              <a:rPr lang="tr-TR" sz="2400" dirty="0">
                <a:ea typeface="Calibri" panose="020F0502020204030204" pitchFamily="34" charset="0"/>
                <a:cs typeface="Arial" panose="020B0604020202020204" pitchFamily="34" charset="0"/>
              </a:rPr>
              <a:t>Hasta /yaralının sıkan giysileri gevşetilir. </a:t>
            </a:r>
          </a:p>
          <a:p>
            <a:pPr lvl="1" indent="-342900" algn="just">
              <a:lnSpc>
                <a:spcPct val="110000"/>
              </a:lnSpc>
              <a:buFont typeface="Arial" pitchFamily="34" charset="0"/>
              <a:buChar char="•"/>
            </a:pPr>
            <a:r>
              <a:rPr lang="tr-TR" sz="2400" dirty="0">
                <a:ea typeface="Calibri" panose="020F0502020204030204" pitchFamily="34" charset="0"/>
                <a:cs typeface="Arial" panose="020B0604020202020204" pitchFamily="34" charset="0"/>
              </a:rPr>
              <a:t>Kişiyi şok pozisyonuna getirilir.</a:t>
            </a:r>
          </a:p>
          <a:p>
            <a:pPr lvl="1" indent="-342900" algn="just">
              <a:lnSpc>
                <a:spcPct val="110000"/>
              </a:lnSpc>
              <a:buFont typeface="Arial" pitchFamily="34" charset="0"/>
              <a:buChar char="•"/>
            </a:pPr>
            <a:r>
              <a:rPr lang="tr-TR" sz="2400" dirty="0">
                <a:ea typeface="Calibri" panose="020F0502020204030204" pitchFamily="34" charset="0"/>
                <a:cs typeface="Arial" panose="020B0604020202020204" pitchFamily="34" charset="0"/>
              </a:rPr>
              <a:t>Hasta /yaralının yaşam bulguları gözlemlenir.</a:t>
            </a:r>
          </a:p>
          <a:p>
            <a:pPr lvl="1" indent="-342900" algn="just">
              <a:lnSpc>
                <a:spcPct val="110000"/>
              </a:lnSpc>
              <a:buFont typeface="Arial" pitchFamily="34" charset="0"/>
              <a:buChar char="•"/>
            </a:pPr>
            <a:r>
              <a:rPr lang="tr-TR" sz="2400" dirty="0">
                <a:solidFill>
                  <a:prstClr val="black"/>
                </a:solidFill>
                <a:ea typeface="Calibri" panose="020F0502020204030204" pitchFamily="34" charset="0"/>
                <a:cs typeface="Arial" panose="020B0604020202020204" pitchFamily="34" charset="0"/>
              </a:rPr>
              <a:t>Kişi hamileliğin geç (20. hafta ve sonrası) dönemlerinde bulunuyorsa sol tarafı üzerine gelecek şekilde yatırılır.</a:t>
            </a:r>
          </a:p>
          <a:p>
            <a:pPr lvl="1" indent="-342900" algn="just">
              <a:lnSpc>
                <a:spcPct val="110000"/>
              </a:lnSpc>
              <a:buFont typeface="Arial" pitchFamily="34" charset="0"/>
              <a:buChar char="•"/>
            </a:pPr>
            <a:r>
              <a:rPr lang="tr-TR" sz="2400" dirty="0">
                <a:solidFill>
                  <a:prstClr val="black"/>
                </a:solidFill>
                <a:ea typeface="Calibri" panose="020F0502020204030204" pitchFamily="34" charset="0"/>
                <a:cs typeface="Arial" panose="020B0604020202020204" pitchFamily="34" charset="0"/>
              </a:rPr>
              <a:t>Yaşam bulguları yoksa; 112 acil yardım numarasını aranarak yardım istenir ve Temel Yaşam Desteğine başlanır</a:t>
            </a:r>
            <a:r>
              <a:rPr lang="tr-TR" sz="2400" dirty="0">
                <a:solidFill>
                  <a:prstClr val="black"/>
                </a:solidFill>
              </a:rPr>
              <a:t>.</a:t>
            </a:r>
          </a:p>
          <a:p>
            <a:pPr marL="400050" lvl="1" indent="0" algn="just">
              <a:lnSpc>
                <a:spcPct val="110000"/>
              </a:lnSpc>
              <a:buNone/>
            </a:pPr>
            <a:endParaRPr lang="tr-TR" sz="2000" dirty="0">
              <a:ea typeface="Calibri" panose="020F0502020204030204" pitchFamily="34" charset="0"/>
              <a:cs typeface="Arial" panose="020B0604020202020204" pitchFamily="34" charset="0"/>
            </a:endParaRPr>
          </a:p>
        </p:txBody>
      </p:sp>
      <p:sp>
        <p:nvSpPr>
          <p:cNvPr id="6" name="Başlık 1">
            <a:extLst>
              <a:ext uri="{FF2B5EF4-FFF2-40B4-BE49-F238E27FC236}">
                <a16:creationId xmlns:a16="http://schemas.microsoft.com/office/drawing/2014/main" id="{CA42DABB-75A5-4956-B781-B0F81D0BE331}"/>
              </a:ext>
            </a:extLst>
          </p:cNvPr>
          <p:cNvSpPr>
            <a:spLocks noGrp="1"/>
          </p:cNvSpPr>
          <p:nvPr>
            <p:ph type="title"/>
          </p:nvPr>
        </p:nvSpPr>
        <p:spPr>
          <a:xfrm>
            <a:off x="1" y="-27385"/>
            <a:ext cx="9108504" cy="1035333"/>
          </a:xfrm>
        </p:spPr>
        <p:txBody>
          <a:bodyPr>
            <a:noAutofit/>
          </a:bodyPr>
          <a:lstStyle/>
          <a:p>
            <a:pPr lvl="0" algn="l">
              <a:lnSpc>
                <a:spcPct val="110000"/>
              </a:lnSpc>
              <a:spcBef>
                <a:spcPct val="20000"/>
              </a:spcBef>
            </a:pPr>
            <a:r>
              <a:rPr lang="tr-TR" sz="2800" b="1" dirty="0">
                <a:solidFill>
                  <a:srgbClr val="000000"/>
                </a:solidFill>
                <a:effectLst/>
                <a:ea typeface="Times New Roman" panose="02020603050405020304" pitchFamily="18" charset="0"/>
                <a:cs typeface="Calibri" panose="020F0502020204030204" pitchFamily="34" charset="0"/>
              </a:rPr>
              <a:t> </a:t>
            </a:r>
            <a:br>
              <a:rPr lang="tr-TR" sz="2800" b="1" dirty="0">
                <a:solidFill>
                  <a:srgbClr val="000000"/>
                </a:solidFill>
                <a:effectLst/>
                <a:ea typeface="Times New Roman" panose="02020603050405020304" pitchFamily="18" charset="0"/>
                <a:cs typeface="Calibri" panose="020F0502020204030204" pitchFamily="34" charset="0"/>
              </a:rPr>
            </a:br>
            <a:r>
              <a:rPr lang="tr-TR" sz="3600" b="1" dirty="0">
                <a:solidFill>
                  <a:srgbClr val="000000"/>
                </a:solidFill>
                <a:ea typeface="Times New Roman" panose="02020603050405020304" pitchFamily="18" charset="0"/>
                <a:cs typeface="Calibri" panose="020F0502020204030204" pitchFamily="34" charset="0"/>
              </a:rPr>
              <a:t>  </a:t>
            </a:r>
            <a:r>
              <a:rPr lang="tr-TR" sz="3600" b="1" dirty="0">
                <a:solidFill>
                  <a:srgbClr val="000000"/>
                </a:solidFill>
                <a:effectLst/>
                <a:ea typeface="Times New Roman" panose="02020603050405020304" pitchFamily="18" charset="0"/>
                <a:cs typeface="Calibri" panose="020F0502020204030204" pitchFamily="34" charset="0"/>
              </a:rPr>
              <a:t> </a:t>
            </a:r>
            <a:r>
              <a:rPr lang="tr-TR" sz="3600" dirty="0" err="1">
                <a:solidFill>
                  <a:prstClr val="black"/>
                </a:solidFill>
                <a:ea typeface="Calibri" panose="020F0502020204030204" pitchFamily="34" charset="0"/>
                <a:cs typeface="Arial" panose="020B0604020202020204" pitchFamily="34" charset="0"/>
              </a:rPr>
              <a:t>Bayılma’da</a:t>
            </a:r>
            <a:r>
              <a:rPr lang="tr-TR" sz="3600" dirty="0">
                <a:solidFill>
                  <a:prstClr val="black"/>
                </a:solidFill>
                <a:ea typeface="Calibri" panose="020F0502020204030204" pitchFamily="34" charset="0"/>
                <a:cs typeface="Arial" panose="020B0604020202020204" pitchFamily="34" charset="0"/>
              </a:rPr>
              <a:t> (</a:t>
            </a:r>
            <a:r>
              <a:rPr lang="tr-TR" sz="3600" dirty="0" err="1">
                <a:solidFill>
                  <a:prstClr val="black"/>
                </a:solidFill>
                <a:ea typeface="Calibri" panose="020F0502020204030204" pitchFamily="34" charset="0"/>
                <a:cs typeface="Arial" panose="020B0604020202020204" pitchFamily="34" charset="0"/>
              </a:rPr>
              <a:t>Senkop</a:t>
            </a:r>
            <a:r>
              <a:rPr lang="tr-TR" sz="3600" dirty="0">
                <a:solidFill>
                  <a:prstClr val="black"/>
                </a:solidFill>
                <a:ea typeface="Calibri" panose="020F0502020204030204" pitchFamily="34" charset="0"/>
                <a:cs typeface="Arial" panose="020B0604020202020204" pitchFamily="34" charset="0"/>
              </a:rPr>
              <a:t>) İlk Yardım</a:t>
            </a:r>
            <a:br>
              <a:rPr lang="tr-TR" sz="2800" b="1" dirty="0">
                <a:solidFill>
                  <a:prstClr val="black"/>
                </a:solidFill>
                <a:ea typeface="Calibri" panose="020F0502020204030204" pitchFamily="34" charset="0"/>
                <a:cs typeface="Arial" panose="020B0604020202020204" pitchFamily="34" charset="0"/>
              </a:rPr>
            </a:br>
            <a:r>
              <a:rPr lang="tr-TR" sz="2800" b="1" dirty="0">
                <a:solidFill>
                  <a:srgbClr val="000000"/>
                </a:solidFill>
                <a:effectLst/>
                <a:ea typeface="Times New Roman" panose="02020603050405020304" pitchFamily="18" charset="0"/>
                <a:cs typeface="Calibri" panose="020F0502020204030204" pitchFamily="34" charset="0"/>
              </a:rPr>
              <a:t> </a:t>
            </a:r>
            <a:endParaRPr lang="tr-TR" sz="2800" b="1" i="1" dirty="0">
              <a:cs typeface="Calibri" panose="020F0502020204030204" pitchFamily="34" charset="0"/>
            </a:endParaRPr>
          </a:p>
        </p:txBody>
      </p:sp>
      <p:pic>
        <p:nvPicPr>
          <p:cNvPr id="10" name="Resim 9">
            <a:extLst>
              <a:ext uri="{FF2B5EF4-FFF2-40B4-BE49-F238E27FC236}">
                <a16:creationId xmlns:a16="http://schemas.microsoft.com/office/drawing/2014/main" id="{56808455-463A-44CE-94BF-0E496D52641E}"/>
              </a:ext>
            </a:extLst>
          </p:cNvPr>
          <p:cNvPicPr>
            <a:picLocks noChangeAspect="1"/>
          </p:cNvPicPr>
          <p:nvPr/>
        </p:nvPicPr>
        <p:blipFill>
          <a:blip r:embed="rId3"/>
          <a:stretch>
            <a:fillRect/>
          </a:stretch>
        </p:blipFill>
        <p:spPr>
          <a:xfrm>
            <a:off x="6300192" y="1628800"/>
            <a:ext cx="2808312" cy="2161453"/>
          </a:xfrm>
          <a:prstGeom prst="rect">
            <a:avLst/>
          </a:prstGeom>
        </p:spPr>
      </p:pic>
      <p:pic>
        <p:nvPicPr>
          <p:cNvPr id="11" name="Picture 3">
            <a:extLst>
              <a:ext uri="{FF2B5EF4-FFF2-40B4-BE49-F238E27FC236}">
                <a16:creationId xmlns:a16="http://schemas.microsoft.com/office/drawing/2014/main" id="{4C656B47-970D-4FDA-AC17-FB9279C7A5D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86438" y="4137490"/>
            <a:ext cx="2808312" cy="229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7411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29093E3E-017B-0CF2-11B6-11FDA824F1B1}"/>
              </a:ext>
            </a:extLst>
          </p:cNvPr>
          <p:cNvSpPr/>
          <p:nvPr/>
        </p:nvSpPr>
        <p:spPr>
          <a:xfrm>
            <a:off x="0" y="-27385"/>
            <a:ext cx="9144000" cy="129614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4" name="Resim 3">
            <a:extLst>
              <a:ext uri="{FF2B5EF4-FFF2-40B4-BE49-F238E27FC236}">
                <a16:creationId xmlns:a16="http://schemas.microsoft.com/office/drawing/2014/main" id="{E9B51937-7D58-8012-2427-F10EBA3BA5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368" y="379286"/>
            <a:ext cx="1033996" cy="669589"/>
          </a:xfrm>
          <a:prstGeom prst="rect">
            <a:avLst/>
          </a:prstGeom>
        </p:spPr>
      </p:pic>
      <p:sp>
        <p:nvSpPr>
          <p:cNvPr id="3" name="İçerik Yer Tutucusu 2">
            <a:extLst>
              <a:ext uri="{FF2B5EF4-FFF2-40B4-BE49-F238E27FC236}">
                <a16:creationId xmlns:a16="http://schemas.microsoft.com/office/drawing/2014/main" id="{1702BF1B-D641-4D5E-A503-4402BFEBE7A9}"/>
              </a:ext>
            </a:extLst>
          </p:cNvPr>
          <p:cNvSpPr>
            <a:spLocks noGrp="1"/>
          </p:cNvSpPr>
          <p:nvPr>
            <p:ph idx="1"/>
          </p:nvPr>
        </p:nvSpPr>
        <p:spPr>
          <a:xfrm>
            <a:off x="251520" y="1428161"/>
            <a:ext cx="8568952" cy="4953167"/>
          </a:xfrm>
        </p:spPr>
        <p:txBody>
          <a:bodyPr>
            <a:normAutofit/>
          </a:bodyPr>
          <a:lstStyle/>
          <a:p>
            <a:pPr lvl="1" indent="-342900">
              <a:lnSpc>
                <a:spcPct val="110000"/>
              </a:lnSpc>
              <a:buFont typeface="Arial" panose="020B0604020202020204" pitchFamily="34" charset="0"/>
              <a:buChar char="•"/>
            </a:pPr>
            <a:endParaRPr lang="tr-TR" sz="2400" b="1" dirty="0"/>
          </a:p>
          <a:p>
            <a:pPr lvl="1" indent="-342900">
              <a:lnSpc>
                <a:spcPct val="110000"/>
              </a:lnSpc>
              <a:buFont typeface="Arial" panose="020B0604020202020204" pitchFamily="34" charset="0"/>
              <a:buChar char="•"/>
            </a:pPr>
            <a:endParaRPr lang="tr-TR" sz="2400" b="1" dirty="0"/>
          </a:p>
          <a:p>
            <a:pPr lvl="1" indent="-342900" algn="just">
              <a:lnSpc>
                <a:spcPct val="110000"/>
              </a:lnSpc>
              <a:buFont typeface="Arial" panose="020B0604020202020204" pitchFamily="34" charset="0"/>
              <a:buChar char="•"/>
            </a:pPr>
            <a:r>
              <a:rPr lang="tr-TR" sz="2400" dirty="0">
                <a:ea typeface="Calibri" panose="020F0502020204030204" pitchFamily="34" charset="0"/>
                <a:cs typeface="Arial" panose="020B0604020202020204" pitchFamily="34" charset="0"/>
              </a:rPr>
              <a:t>Kişiyi sandalye veya yüksek bir zemine oturtmayın</a:t>
            </a:r>
            <a:r>
              <a:rPr lang="tr-TR" sz="2400" dirty="0"/>
              <a:t>. </a:t>
            </a:r>
          </a:p>
          <a:p>
            <a:pPr lvl="1" indent="-342900" algn="just">
              <a:lnSpc>
                <a:spcPct val="110000"/>
              </a:lnSpc>
              <a:buFont typeface="Arial" panose="020B0604020202020204" pitchFamily="34" charset="0"/>
              <a:buChar char="•"/>
            </a:pPr>
            <a:r>
              <a:rPr lang="tr-TR" sz="2400" dirty="0">
                <a:ea typeface="Calibri" panose="020F0502020204030204" pitchFamily="34" charset="0"/>
                <a:cs typeface="Arial" panose="020B0604020202020204" pitchFamily="34" charset="0"/>
              </a:rPr>
              <a:t>Kokulu maddeler (kolonya, amonyak) koklatmayın</a:t>
            </a:r>
            <a:r>
              <a:rPr lang="tr-TR" sz="2400" dirty="0"/>
              <a:t>.</a:t>
            </a:r>
          </a:p>
          <a:p>
            <a:pPr lvl="1" indent="-342900" algn="just">
              <a:lnSpc>
                <a:spcPct val="110000"/>
              </a:lnSpc>
              <a:buFont typeface="Arial" panose="020B0604020202020204" pitchFamily="34" charset="0"/>
              <a:buChar char="•"/>
            </a:pPr>
            <a:r>
              <a:rPr lang="tr-TR" sz="2400" dirty="0">
                <a:ea typeface="Calibri" panose="020F0502020204030204" pitchFamily="34" charset="0"/>
                <a:cs typeface="Arial" panose="020B0604020202020204" pitchFamily="34" charset="0"/>
              </a:rPr>
              <a:t>Yiyecek içecek vermeyin.</a:t>
            </a:r>
          </a:p>
          <a:p>
            <a:pPr lvl="1" indent="-342900" algn="just">
              <a:lnSpc>
                <a:spcPct val="110000"/>
              </a:lnSpc>
              <a:buFont typeface="Arial" panose="020B0604020202020204" pitchFamily="34" charset="0"/>
              <a:buChar char="•"/>
            </a:pPr>
            <a:r>
              <a:rPr lang="tr-TR" sz="2400" dirty="0">
                <a:ea typeface="Calibri" panose="020F0502020204030204" pitchFamily="34" charset="0"/>
                <a:cs typeface="Arial" panose="020B0604020202020204" pitchFamily="34" charset="0"/>
              </a:rPr>
              <a:t>Tokat atmayın.</a:t>
            </a:r>
          </a:p>
          <a:p>
            <a:pPr lvl="1" indent="-342900" algn="just">
              <a:lnSpc>
                <a:spcPct val="110000"/>
              </a:lnSpc>
              <a:buFont typeface="Arial" panose="020B0604020202020204" pitchFamily="34" charset="0"/>
              <a:buChar char="•"/>
            </a:pPr>
            <a:endParaRPr lang="tr-TR" sz="2000" dirty="0">
              <a:ea typeface="Calibri" panose="020F0502020204030204" pitchFamily="34" charset="0"/>
              <a:cs typeface="Arial" panose="020B0604020202020204" pitchFamily="34" charset="0"/>
            </a:endParaRPr>
          </a:p>
        </p:txBody>
      </p:sp>
      <p:sp>
        <p:nvSpPr>
          <p:cNvPr id="6" name="Başlık 1">
            <a:extLst>
              <a:ext uri="{FF2B5EF4-FFF2-40B4-BE49-F238E27FC236}">
                <a16:creationId xmlns:a16="http://schemas.microsoft.com/office/drawing/2014/main" id="{CA42DABB-75A5-4956-B781-B0F81D0BE331}"/>
              </a:ext>
            </a:extLst>
          </p:cNvPr>
          <p:cNvSpPr>
            <a:spLocks noGrp="1"/>
          </p:cNvSpPr>
          <p:nvPr>
            <p:ph type="title"/>
          </p:nvPr>
        </p:nvSpPr>
        <p:spPr>
          <a:xfrm>
            <a:off x="8634" y="0"/>
            <a:ext cx="9144000" cy="1268760"/>
          </a:xfrm>
        </p:spPr>
        <p:txBody>
          <a:bodyPr>
            <a:normAutofit/>
          </a:bodyPr>
          <a:lstStyle/>
          <a:p>
            <a:pPr algn="l"/>
            <a:r>
              <a:rPr lang="tr-TR" sz="3200" b="1" dirty="0">
                <a:solidFill>
                  <a:prstClr val="black"/>
                </a:solidFill>
                <a:ea typeface="+mn-ea"/>
                <a:cs typeface="+mn-cs"/>
              </a:rPr>
              <a:t>   </a:t>
            </a:r>
            <a:r>
              <a:rPr lang="tr-TR" sz="3200" dirty="0">
                <a:solidFill>
                  <a:prstClr val="black"/>
                </a:solidFill>
                <a:ea typeface="+mn-ea"/>
                <a:cs typeface="+mn-cs"/>
              </a:rPr>
              <a:t>Bayılma Durumunda Dikkat Edilmesi </a:t>
            </a:r>
            <a:br>
              <a:rPr lang="tr-TR" sz="3200" dirty="0">
                <a:solidFill>
                  <a:prstClr val="black"/>
                </a:solidFill>
                <a:ea typeface="+mn-ea"/>
                <a:cs typeface="+mn-cs"/>
              </a:rPr>
            </a:br>
            <a:r>
              <a:rPr lang="tr-TR" sz="3200" dirty="0">
                <a:solidFill>
                  <a:prstClr val="black"/>
                </a:solidFill>
                <a:ea typeface="+mn-ea"/>
                <a:cs typeface="+mn-cs"/>
              </a:rPr>
              <a:t>   Gereken  Hususlar</a:t>
            </a:r>
            <a:endParaRPr lang="tr-TR" sz="3200" i="1" dirty="0">
              <a:latin typeface="+mn-lt"/>
              <a:cs typeface="Calibri" panose="020F0502020204030204" pitchFamily="34" charset="0"/>
            </a:endParaRPr>
          </a:p>
        </p:txBody>
      </p:sp>
    </p:spTree>
    <p:extLst>
      <p:ext uri="{BB962C8B-B14F-4D97-AF65-F5344CB8AC3E}">
        <p14:creationId xmlns:p14="http://schemas.microsoft.com/office/powerpoint/2010/main" val="3372913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Dikdörtgen 9">
            <a:extLst>
              <a:ext uri="{FF2B5EF4-FFF2-40B4-BE49-F238E27FC236}">
                <a16:creationId xmlns:a16="http://schemas.microsoft.com/office/drawing/2014/main" id="{543D891C-A639-94DB-17FB-8F420354B297}"/>
              </a:ext>
            </a:extLst>
          </p:cNvPr>
          <p:cNvSpPr/>
          <p:nvPr/>
        </p:nvSpPr>
        <p:spPr>
          <a:xfrm>
            <a:off x="0" y="0"/>
            <a:ext cx="9143999" cy="3326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2" name="Başlık 1">
            <a:extLst>
              <a:ext uri="{FF2B5EF4-FFF2-40B4-BE49-F238E27FC236}">
                <a16:creationId xmlns:a16="http://schemas.microsoft.com/office/drawing/2014/main" id="{B28896F0-E465-4E71-8078-AFD8B7500CF4}"/>
              </a:ext>
            </a:extLst>
          </p:cNvPr>
          <p:cNvSpPr>
            <a:spLocks noGrp="1"/>
          </p:cNvSpPr>
          <p:nvPr>
            <p:ph type="title"/>
          </p:nvPr>
        </p:nvSpPr>
        <p:spPr>
          <a:xfrm>
            <a:off x="0" y="0"/>
            <a:ext cx="9143999" cy="1196751"/>
          </a:xfrm>
          <a:solidFill>
            <a:schemeClr val="accent1">
              <a:lumMod val="20000"/>
              <a:lumOff val="80000"/>
            </a:schemeClr>
          </a:solidFill>
        </p:spPr>
        <p:txBody>
          <a:bodyPr>
            <a:noAutofit/>
          </a:bodyPr>
          <a:lstStyle/>
          <a:p>
            <a:pPr lvl="0" algn="l">
              <a:lnSpc>
                <a:spcPct val="115000"/>
              </a:lnSpc>
              <a:spcBef>
                <a:spcPts val="0"/>
              </a:spcBef>
            </a:pPr>
            <a:br>
              <a:rPr lang="tr-TR" sz="2400" b="1" dirty="0">
                <a:solidFill>
                  <a:prstClr val="black"/>
                </a:solidFill>
                <a:ea typeface="+mn-ea"/>
                <a:cs typeface="+mn-cs"/>
              </a:rPr>
            </a:br>
            <a:r>
              <a:rPr lang="tr-TR" sz="2400" b="1" dirty="0">
                <a:solidFill>
                  <a:prstClr val="black"/>
                </a:solidFill>
                <a:ea typeface="+mn-ea"/>
                <a:cs typeface="+mn-cs"/>
              </a:rPr>
              <a:t>    </a:t>
            </a:r>
            <a:br>
              <a:rPr lang="tr-TR" sz="2400" b="1" dirty="0">
                <a:solidFill>
                  <a:prstClr val="black"/>
                </a:solidFill>
                <a:ea typeface="+mn-ea"/>
                <a:cs typeface="+mn-cs"/>
              </a:rPr>
            </a:br>
            <a:r>
              <a:rPr lang="tr-TR" sz="3600" b="1" dirty="0">
                <a:solidFill>
                  <a:prstClr val="black"/>
                </a:solidFill>
                <a:ea typeface="+mn-ea"/>
                <a:cs typeface="+mn-cs"/>
              </a:rPr>
              <a:t>   </a:t>
            </a:r>
            <a:r>
              <a:rPr lang="tr-TR" sz="3600" dirty="0">
                <a:solidFill>
                  <a:prstClr val="black"/>
                </a:solidFill>
                <a:ea typeface="+mn-ea"/>
                <a:cs typeface="+mn-cs"/>
              </a:rPr>
              <a:t>Bayılma Öncesi Durum (</a:t>
            </a:r>
            <a:r>
              <a:rPr lang="tr-TR" sz="3600" dirty="0" err="1">
                <a:solidFill>
                  <a:prstClr val="black"/>
                </a:solidFill>
                <a:ea typeface="+mn-ea"/>
                <a:cs typeface="+mn-cs"/>
              </a:rPr>
              <a:t>Bayılayazma</a:t>
            </a:r>
            <a:r>
              <a:rPr lang="tr-TR" sz="3600" dirty="0">
                <a:solidFill>
                  <a:prstClr val="black"/>
                </a:solidFill>
                <a:ea typeface="+mn-ea"/>
                <a:cs typeface="+mn-cs"/>
              </a:rPr>
              <a:t>)</a:t>
            </a:r>
            <a:br>
              <a:rPr lang="tr-TR" sz="3600" dirty="0">
                <a:solidFill>
                  <a:prstClr val="black"/>
                </a:solidFill>
                <a:ea typeface="+mn-ea"/>
                <a:cs typeface="+mn-cs"/>
              </a:rPr>
            </a:br>
            <a:endParaRPr lang="tr-TR" sz="3600" i="1" dirty="0"/>
          </a:p>
        </p:txBody>
      </p:sp>
      <p:pic>
        <p:nvPicPr>
          <p:cNvPr id="11" name="Resim 10">
            <a:extLst>
              <a:ext uri="{FF2B5EF4-FFF2-40B4-BE49-F238E27FC236}">
                <a16:creationId xmlns:a16="http://schemas.microsoft.com/office/drawing/2014/main" id="{89B9FB59-4B62-3F8D-60DE-5263083783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144017"/>
            <a:ext cx="1106004" cy="716220"/>
          </a:xfrm>
          <a:prstGeom prst="rect">
            <a:avLst/>
          </a:prstGeom>
        </p:spPr>
      </p:pic>
      <p:sp>
        <p:nvSpPr>
          <p:cNvPr id="4" name="İçerik Yer Tutucusu 2">
            <a:extLst>
              <a:ext uri="{FF2B5EF4-FFF2-40B4-BE49-F238E27FC236}">
                <a16:creationId xmlns:a16="http://schemas.microsoft.com/office/drawing/2014/main" id="{3AE697D1-888C-4912-A132-1EAA4172A747}"/>
              </a:ext>
            </a:extLst>
          </p:cNvPr>
          <p:cNvSpPr txBox="1">
            <a:spLocks/>
          </p:cNvSpPr>
          <p:nvPr/>
        </p:nvSpPr>
        <p:spPr>
          <a:xfrm>
            <a:off x="5436096" y="2852936"/>
            <a:ext cx="3600401" cy="3096344"/>
          </a:xfrm>
          <a:prstGeom prst="rect">
            <a:avLst/>
          </a:prstGeom>
          <a:solidFill>
            <a:schemeClr val="bg1"/>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5000"/>
              </a:lnSpc>
              <a:buNone/>
            </a:pPr>
            <a:endParaRPr lang="tr-TR" sz="2400" u="sng" dirty="0">
              <a:ea typeface="Calibri" panose="020F0502020204030204" pitchFamily="34" charset="0"/>
              <a:cs typeface="Arial" panose="020B0604020202020204" pitchFamily="34" charset="0"/>
            </a:endParaRPr>
          </a:p>
        </p:txBody>
      </p:sp>
      <p:sp>
        <p:nvSpPr>
          <p:cNvPr id="6" name="İçerik Yer Tutucusu 2">
            <a:extLst>
              <a:ext uri="{FF2B5EF4-FFF2-40B4-BE49-F238E27FC236}">
                <a16:creationId xmlns:a16="http://schemas.microsoft.com/office/drawing/2014/main" id="{C5F70B84-F33B-4A70-8E3C-D784122A2D59}"/>
              </a:ext>
            </a:extLst>
          </p:cNvPr>
          <p:cNvSpPr txBox="1">
            <a:spLocks/>
          </p:cNvSpPr>
          <p:nvPr/>
        </p:nvSpPr>
        <p:spPr>
          <a:xfrm>
            <a:off x="395536" y="1224136"/>
            <a:ext cx="8748464" cy="2204864"/>
          </a:xfrm>
          <a:prstGeom prst="rect">
            <a:avLst/>
          </a:prstGeom>
          <a:solidFill>
            <a:schemeClr val="bg1"/>
          </a:solidFill>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15000"/>
              </a:lnSpc>
              <a:buNone/>
            </a:pPr>
            <a:endParaRPr lang="tr-TR" sz="2400" b="1" dirty="0"/>
          </a:p>
          <a:p>
            <a:pPr marL="0" indent="0" algn="just">
              <a:lnSpc>
                <a:spcPct val="115000"/>
              </a:lnSpc>
              <a:buNone/>
            </a:pPr>
            <a:r>
              <a:rPr lang="tr-TR" sz="2400" dirty="0"/>
              <a:t>Bayılma öncesi durum tam bir bayılmanın olmadığı ancak yaklaşan</a:t>
            </a:r>
          </a:p>
          <a:p>
            <a:pPr marL="0" indent="0" algn="just">
              <a:lnSpc>
                <a:spcPct val="115000"/>
              </a:lnSpc>
              <a:buNone/>
            </a:pPr>
            <a:r>
              <a:rPr lang="tr-TR" sz="2400" dirty="0"/>
              <a:t> bilinç kaybı hissi ile karakterize bir durumdur. </a:t>
            </a:r>
          </a:p>
          <a:p>
            <a:pPr marL="0" indent="0" algn="just">
              <a:lnSpc>
                <a:spcPct val="115000"/>
              </a:lnSpc>
              <a:buNone/>
            </a:pPr>
            <a:endParaRPr lang="tr-TR" sz="1200" dirty="0"/>
          </a:p>
          <a:p>
            <a:pPr marL="0" indent="0" algn="ctr">
              <a:lnSpc>
                <a:spcPct val="115000"/>
              </a:lnSpc>
              <a:buNone/>
            </a:pPr>
            <a:endParaRPr lang="tr-TR" sz="2400" b="1" dirty="0"/>
          </a:p>
          <a:p>
            <a:pPr marL="0" indent="0" algn="ctr">
              <a:lnSpc>
                <a:spcPct val="115000"/>
              </a:lnSpc>
              <a:buNone/>
            </a:pPr>
            <a:r>
              <a:rPr lang="tr-TR" sz="2200" b="1" dirty="0"/>
              <a:t>Bayılma öncesi durum (</a:t>
            </a:r>
            <a:r>
              <a:rPr lang="tr-TR" sz="2200" b="1" dirty="0" err="1"/>
              <a:t>Presenkop-Bayılayazma</a:t>
            </a:r>
            <a:r>
              <a:rPr lang="tr-TR" sz="2200" b="1" dirty="0"/>
              <a:t>) belirti ve bulguları</a:t>
            </a:r>
          </a:p>
          <a:p>
            <a:pPr marL="0" indent="0" algn="just">
              <a:lnSpc>
                <a:spcPct val="115000"/>
              </a:lnSpc>
              <a:buNone/>
            </a:pPr>
            <a:endParaRPr lang="tr-TR" sz="2200" dirty="0">
              <a:effectLst/>
              <a:ea typeface="Calibri" panose="020F0502020204030204" pitchFamily="34" charset="0"/>
              <a:cs typeface="Arial" panose="020B0604020202020204" pitchFamily="34" charset="0"/>
            </a:endParaRPr>
          </a:p>
        </p:txBody>
      </p:sp>
      <p:pic>
        <p:nvPicPr>
          <p:cNvPr id="3" name="Resim 2">
            <a:extLst>
              <a:ext uri="{FF2B5EF4-FFF2-40B4-BE49-F238E27FC236}">
                <a16:creationId xmlns:a16="http://schemas.microsoft.com/office/drawing/2014/main" id="{F2E80FF4-E462-469E-8893-592AF41833D8}"/>
              </a:ext>
            </a:extLst>
          </p:cNvPr>
          <p:cNvPicPr>
            <a:picLocks noChangeAspect="1"/>
          </p:cNvPicPr>
          <p:nvPr/>
        </p:nvPicPr>
        <p:blipFill>
          <a:blip r:embed="rId3"/>
          <a:stretch>
            <a:fillRect/>
          </a:stretch>
        </p:blipFill>
        <p:spPr>
          <a:xfrm>
            <a:off x="649386" y="3284984"/>
            <a:ext cx="8240763" cy="2808312"/>
          </a:xfrm>
          <a:prstGeom prst="rect">
            <a:avLst/>
          </a:prstGeom>
        </p:spPr>
      </p:pic>
    </p:spTree>
    <p:extLst>
      <p:ext uri="{BB962C8B-B14F-4D97-AF65-F5344CB8AC3E}">
        <p14:creationId xmlns:p14="http://schemas.microsoft.com/office/powerpoint/2010/main" val="2339370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Başlık 1">
            <a:extLst>
              <a:ext uri="{FF2B5EF4-FFF2-40B4-BE49-F238E27FC236}">
                <a16:creationId xmlns:a16="http://schemas.microsoft.com/office/drawing/2014/main" id="{05177438-C489-41FF-9191-C7A8B893EBA4}"/>
              </a:ext>
            </a:extLst>
          </p:cNvPr>
          <p:cNvSpPr txBox="1">
            <a:spLocks/>
          </p:cNvSpPr>
          <p:nvPr/>
        </p:nvSpPr>
        <p:spPr>
          <a:xfrm>
            <a:off x="1" y="0"/>
            <a:ext cx="9144000" cy="1226814"/>
          </a:xfrm>
          <a:prstGeom prst="rect">
            <a:avLst/>
          </a:prstGeom>
          <a:solidFill>
            <a:schemeClr val="accent1">
              <a:lumMod val="20000"/>
              <a:lumOff val="8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15000"/>
              </a:lnSpc>
              <a:spcBef>
                <a:spcPts val="0"/>
              </a:spcBef>
            </a:pPr>
            <a:br>
              <a:rPr lang="tr-TR" sz="2400" b="1" dirty="0">
                <a:solidFill>
                  <a:prstClr val="black"/>
                </a:solidFill>
                <a:ea typeface="+mn-ea"/>
                <a:cs typeface="+mn-cs"/>
              </a:rPr>
            </a:br>
            <a:r>
              <a:rPr lang="tr-TR" sz="2400" b="1" dirty="0">
                <a:solidFill>
                  <a:prstClr val="black"/>
                </a:solidFill>
                <a:ea typeface="+mn-ea"/>
                <a:cs typeface="+mn-cs"/>
              </a:rPr>
              <a:t>    </a:t>
            </a:r>
            <a:r>
              <a:rPr lang="tr-TR" sz="3200" dirty="0">
                <a:solidFill>
                  <a:prstClr val="black"/>
                </a:solidFill>
                <a:ea typeface="+mn-ea"/>
                <a:cs typeface="+mn-cs"/>
              </a:rPr>
              <a:t>Bayılma Öncesi Durumda (</a:t>
            </a:r>
            <a:r>
              <a:rPr lang="tr-TR" sz="3200" dirty="0" err="1">
                <a:solidFill>
                  <a:prstClr val="black"/>
                </a:solidFill>
                <a:ea typeface="+mn-ea"/>
                <a:cs typeface="+mn-cs"/>
              </a:rPr>
              <a:t>Bayılayazma</a:t>
            </a:r>
            <a:r>
              <a:rPr lang="tr-TR" sz="3200" dirty="0">
                <a:solidFill>
                  <a:prstClr val="black"/>
                </a:solidFill>
                <a:ea typeface="+mn-ea"/>
                <a:cs typeface="+mn-cs"/>
              </a:rPr>
              <a:t>) </a:t>
            </a:r>
          </a:p>
          <a:p>
            <a:pPr algn="l">
              <a:lnSpc>
                <a:spcPct val="115000"/>
              </a:lnSpc>
              <a:spcBef>
                <a:spcPts val="0"/>
              </a:spcBef>
            </a:pPr>
            <a:r>
              <a:rPr lang="tr-TR" sz="3200" dirty="0">
                <a:solidFill>
                  <a:prstClr val="black"/>
                </a:solidFill>
                <a:ea typeface="+mn-ea"/>
                <a:cs typeface="+mn-cs"/>
              </a:rPr>
              <a:t>   İlk Yardım</a:t>
            </a:r>
            <a:br>
              <a:rPr lang="tr-TR" sz="2000" b="1" dirty="0">
                <a:solidFill>
                  <a:prstClr val="black"/>
                </a:solidFill>
                <a:ea typeface="+mn-ea"/>
                <a:cs typeface="+mn-cs"/>
              </a:rPr>
            </a:br>
            <a:endParaRPr lang="tr-TR" sz="1800" b="1" i="1" dirty="0"/>
          </a:p>
        </p:txBody>
      </p:sp>
      <p:sp>
        <p:nvSpPr>
          <p:cNvPr id="3" name="İçerik Yer Tutucusu 2">
            <a:extLst>
              <a:ext uri="{FF2B5EF4-FFF2-40B4-BE49-F238E27FC236}">
                <a16:creationId xmlns:a16="http://schemas.microsoft.com/office/drawing/2014/main" id="{F7FA1EEF-6332-4689-8205-D232B661039F}"/>
              </a:ext>
            </a:extLst>
          </p:cNvPr>
          <p:cNvSpPr>
            <a:spLocks noGrp="1"/>
          </p:cNvSpPr>
          <p:nvPr>
            <p:ph idx="1"/>
          </p:nvPr>
        </p:nvSpPr>
        <p:spPr>
          <a:xfrm>
            <a:off x="0" y="1226814"/>
            <a:ext cx="9108504" cy="5631186"/>
          </a:xfrm>
          <a:solidFill>
            <a:schemeClr val="bg1"/>
          </a:solidFill>
        </p:spPr>
        <p:txBody>
          <a:bodyPr>
            <a:normAutofit/>
          </a:bodyPr>
          <a:lstStyle/>
          <a:p>
            <a:pPr marL="457200" lvl="1" indent="0">
              <a:buNone/>
            </a:pPr>
            <a:endParaRPr lang="tr-TR" sz="2400" b="1" dirty="0"/>
          </a:p>
          <a:p>
            <a:pPr lvl="1">
              <a:buFont typeface="Arial" panose="020B0604020202020204" pitchFamily="34" charset="0"/>
              <a:buChar char="•"/>
            </a:pPr>
            <a:r>
              <a:rPr lang="tr-TR" sz="2400" dirty="0"/>
              <a:t>Hasta/yaralının belirti ve bulguları değerlendirilir (</a:t>
            </a:r>
            <a:r>
              <a:rPr lang="tr-TR" sz="2400" dirty="0" err="1"/>
              <a:t>bayılayazma</a:t>
            </a:r>
            <a:r>
              <a:rPr lang="tr-TR" sz="2400" dirty="0"/>
              <a:t>) olduğundan emin olunur.</a:t>
            </a:r>
          </a:p>
          <a:p>
            <a:pPr lvl="1">
              <a:buFont typeface="Arial" panose="020B0604020202020204" pitchFamily="34" charset="0"/>
              <a:buChar char="•"/>
            </a:pPr>
            <a:endParaRPr lang="tr-TR" sz="1400" dirty="0"/>
          </a:p>
          <a:p>
            <a:pPr lvl="1">
              <a:buFont typeface="Arial" panose="020B0604020202020204" pitchFamily="34" charset="0"/>
              <a:buChar char="•"/>
            </a:pPr>
            <a:r>
              <a:rPr lang="tr-TR" sz="2400" dirty="0"/>
              <a:t>Etraftaki yaralanmaya neden olabilecek eşyaları uzaklaştırılır.</a:t>
            </a:r>
          </a:p>
          <a:p>
            <a:pPr lvl="1">
              <a:buFont typeface="Arial" panose="020B0604020202020204" pitchFamily="34" charset="0"/>
              <a:buChar char="•"/>
            </a:pPr>
            <a:endParaRPr lang="tr-TR" sz="1400" dirty="0"/>
          </a:p>
          <a:p>
            <a:pPr lvl="1">
              <a:buFont typeface="Arial" panose="020B0604020202020204" pitchFamily="34" charset="0"/>
              <a:buChar char="•"/>
            </a:pPr>
            <a:r>
              <a:rPr lang="tr-TR" sz="2400" dirty="0"/>
              <a:t>Bayılmayı engellemek için fiziksel karşı basınç manevraları uygulanır. Fiziksel karşı basınç manevraları kan basıncını   yükseltmek, belirti ve bulguları hafifletmek amacıyla bacaklar, kollar, karın veya boyun dahil olmak üzere vücudun kaslarının kasıldığı manevralardır. Fiziksel karşı basınç manevraları alt ve üst olmak üzere iki başlıkta yer alır.</a:t>
            </a:r>
          </a:p>
          <a:p>
            <a:pPr lvl="1">
              <a:buFont typeface="Arial" panose="020B0604020202020204" pitchFamily="34" charset="0"/>
              <a:buChar char="•"/>
            </a:pPr>
            <a:endParaRPr lang="tr-TR" sz="2400" dirty="0"/>
          </a:p>
          <a:p>
            <a:pPr lvl="1">
              <a:buFont typeface="Arial" panose="020B0604020202020204" pitchFamily="34" charset="0"/>
              <a:buChar char="•"/>
            </a:pPr>
            <a:endParaRPr lang="tr-TR" b="1" dirty="0"/>
          </a:p>
        </p:txBody>
      </p:sp>
      <p:pic>
        <p:nvPicPr>
          <p:cNvPr id="7" name="Resim 6">
            <a:extLst>
              <a:ext uri="{FF2B5EF4-FFF2-40B4-BE49-F238E27FC236}">
                <a16:creationId xmlns:a16="http://schemas.microsoft.com/office/drawing/2014/main" id="{1060CA1B-37E5-4221-BFAC-8D37186240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404664"/>
            <a:ext cx="970652" cy="628569"/>
          </a:xfrm>
          <a:prstGeom prst="rect">
            <a:avLst/>
          </a:prstGeom>
        </p:spPr>
      </p:pic>
    </p:spTree>
    <p:extLst>
      <p:ext uri="{BB962C8B-B14F-4D97-AF65-F5344CB8AC3E}">
        <p14:creationId xmlns:p14="http://schemas.microsoft.com/office/powerpoint/2010/main" val="1647790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D171B1BB-8964-4771-9AD8-C765E643186D}"/>
              </a:ext>
            </a:extLst>
          </p:cNvPr>
          <p:cNvSpPr/>
          <p:nvPr/>
        </p:nvSpPr>
        <p:spPr>
          <a:xfrm>
            <a:off x="13753" y="215242"/>
            <a:ext cx="9121613" cy="83749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Başlık 1">
            <a:extLst>
              <a:ext uri="{FF2B5EF4-FFF2-40B4-BE49-F238E27FC236}">
                <a16:creationId xmlns:a16="http://schemas.microsoft.com/office/drawing/2014/main" id="{BACCECB2-9A2E-4F78-B2CF-F84CA09BEF8F}"/>
              </a:ext>
            </a:extLst>
          </p:cNvPr>
          <p:cNvSpPr>
            <a:spLocks noGrp="1"/>
          </p:cNvSpPr>
          <p:nvPr>
            <p:ph type="title"/>
          </p:nvPr>
        </p:nvSpPr>
        <p:spPr>
          <a:xfrm>
            <a:off x="0" y="0"/>
            <a:ext cx="9144000" cy="1196752"/>
          </a:xfrm>
          <a:solidFill>
            <a:schemeClr val="accent1">
              <a:lumMod val="20000"/>
              <a:lumOff val="80000"/>
            </a:schemeClr>
          </a:solidFill>
        </p:spPr>
        <p:txBody>
          <a:bodyPr>
            <a:noAutofit/>
          </a:bodyPr>
          <a:lstStyle/>
          <a:p>
            <a:pPr algn="l"/>
            <a:r>
              <a:rPr lang="tr-TR" sz="3200" dirty="0">
                <a:solidFill>
                  <a:prstClr val="black"/>
                </a:solidFill>
                <a:ea typeface="Calibri" panose="020F0502020204030204" pitchFamily="34" charset="0"/>
                <a:cs typeface="+mn-cs"/>
              </a:rPr>
              <a:t>  Bayılma Öncesi Durumda (</a:t>
            </a:r>
            <a:r>
              <a:rPr lang="tr-TR" sz="3200" dirty="0" err="1">
                <a:solidFill>
                  <a:prstClr val="black"/>
                </a:solidFill>
                <a:ea typeface="Calibri" panose="020F0502020204030204" pitchFamily="34" charset="0"/>
                <a:cs typeface="+mn-cs"/>
              </a:rPr>
              <a:t>Bayılayazma</a:t>
            </a:r>
            <a:r>
              <a:rPr lang="tr-TR" sz="3200" dirty="0">
                <a:solidFill>
                  <a:prstClr val="black"/>
                </a:solidFill>
                <a:ea typeface="Calibri" panose="020F0502020204030204" pitchFamily="34" charset="0"/>
                <a:cs typeface="+mn-cs"/>
              </a:rPr>
              <a:t>) </a:t>
            </a:r>
            <a:br>
              <a:rPr lang="tr-TR" sz="3200" dirty="0">
                <a:solidFill>
                  <a:prstClr val="black"/>
                </a:solidFill>
                <a:ea typeface="Calibri" panose="020F0502020204030204" pitchFamily="34" charset="0"/>
                <a:cs typeface="+mn-cs"/>
              </a:rPr>
            </a:br>
            <a:r>
              <a:rPr lang="tr-TR" sz="3200" dirty="0">
                <a:solidFill>
                  <a:prstClr val="black"/>
                </a:solidFill>
                <a:ea typeface="Calibri" panose="020F0502020204030204" pitchFamily="34" charset="0"/>
                <a:cs typeface="+mn-cs"/>
              </a:rPr>
              <a:t>  İlk Yardım</a:t>
            </a:r>
            <a:endParaRPr lang="tr-TR" sz="3200" i="1" dirty="0">
              <a:latin typeface="+mn-lt"/>
            </a:endParaRPr>
          </a:p>
        </p:txBody>
      </p:sp>
      <p:pic>
        <p:nvPicPr>
          <p:cNvPr id="7" name="Resim 6">
            <a:extLst>
              <a:ext uri="{FF2B5EF4-FFF2-40B4-BE49-F238E27FC236}">
                <a16:creationId xmlns:a16="http://schemas.microsoft.com/office/drawing/2014/main" id="{1060CA1B-37E5-4221-BFAC-8D37186240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352" y="168258"/>
            <a:ext cx="1106004" cy="716220"/>
          </a:xfrm>
          <a:prstGeom prst="rect">
            <a:avLst/>
          </a:prstGeom>
        </p:spPr>
      </p:pic>
      <p:sp>
        <p:nvSpPr>
          <p:cNvPr id="2" name="İçerik Yer Tutucusu 1"/>
          <p:cNvSpPr>
            <a:spLocks noGrp="1"/>
          </p:cNvSpPr>
          <p:nvPr>
            <p:ph idx="1"/>
          </p:nvPr>
        </p:nvSpPr>
        <p:spPr>
          <a:xfrm>
            <a:off x="222037" y="1367370"/>
            <a:ext cx="5885632" cy="5490630"/>
          </a:xfrm>
        </p:spPr>
        <p:txBody>
          <a:bodyPr>
            <a:normAutofit/>
          </a:bodyPr>
          <a:lstStyle/>
          <a:p>
            <a:pPr marL="0" indent="0">
              <a:buNone/>
            </a:pPr>
            <a:endParaRPr lang="tr-TR" sz="2400" b="1" dirty="0"/>
          </a:p>
          <a:p>
            <a:pPr marL="0" indent="0">
              <a:buNone/>
            </a:pPr>
            <a:r>
              <a:rPr lang="tr-TR" sz="2400" b="1" dirty="0"/>
              <a:t>Üst Vücut Fiziksel Karşı Basınç Manevraları (Uygulanışı);</a:t>
            </a:r>
          </a:p>
          <a:p>
            <a:endParaRPr lang="tr-TR" sz="2000" dirty="0"/>
          </a:p>
          <a:p>
            <a:r>
              <a:rPr lang="tr-TR" sz="2400" dirty="0"/>
              <a:t> Her iki el birbirine kenetlenir ve kollar zıt yönlere var gücüyle çekilir.</a:t>
            </a:r>
          </a:p>
          <a:p>
            <a:pPr marL="0" indent="0">
              <a:buNone/>
            </a:pPr>
            <a:endParaRPr lang="tr-TR" sz="2400" dirty="0"/>
          </a:p>
          <a:p>
            <a:r>
              <a:rPr lang="tr-TR" sz="2400" dirty="0"/>
              <a:t> Elinde bir nesne olsun ya da olmasın yumruklar var gücüyle sıkılır.</a:t>
            </a:r>
          </a:p>
          <a:p>
            <a:endParaRPr lang="tr-TR" sz="2400" dirty="0"/>
          </a:p>
          <a:p>
            <a:r>
              <a:rPr lang="tr-TR" sz="2400" dirty="0"/>
              <a:t>Boyun öne doğru eğilir ve çene göğse değdirilmeye çalışılır.</a:t>
            </a:r>
          </a:p>
          <a:p>
            <a:endParaRPr lang="tr-TR" dirty="0"/>
          </a:p>
        </p:txBody>
      </p:sp>
      <p:pic>
        <p:nvPicPr>
          <p:cNvPr id="8" name="Resim 7">
            <a:extLst>
              <a:ext uri="{FF2B5EF4-FFF2-40B4-BE49-F238E27FC236}">
                <a16:creationId xmlns:a16="http://schemas.microsoft.com/office/drawing/2014/main" id="{B6227206-1426-A944-B712-470E7CC411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7669" y="1772816"/>
            <a:ext cx="2808311" cy="2160240"/>
          </a:xfrm>
          <a:prstGeom prst="rect">
            <a:avLst/>
          </a:prstGeom>
        </p:spPr>
      </p:pic>
      <p:pic>
        <p:nvPicPr>
          <p:cNvPr id="9" name="Resim 8">
            <a:extLst>
              <a:ext uri="{FF2B5EF4-FFF2-40B4-BE49-F238E27FC236}">
                <a16:creationId xmlns:a16="http://schemas.microsoft.com/office/drawing/2014/main" id="{7EB09007-0D41-544F-95AF-14E5994B8F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7669" y="4005064"/>
            <a:ext cx="2814294" cy="2232248"/>
          </a:xfrm>
          <a:prstGeom prst="rect">
            <a:avLst/>
          </a:prstGeom>
        </p:spPr>
      </p:pic>
    </p:spTree>
    <p:extLst>
      <p:ext uri="{BB962C8B-B14F-4D97-AF65-F5344CB8AC3E}">
        <p14:creationId xmlns:p14="http://schemas.microsoft.com/office/powerpoint/2010/main" val="3234631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D171B1BB-8964-4771-9AD8-C765E643186D}"/>
              </a:ext>
            </a:extLst>
          </p:cNvPr>
          <p:cNvSpPr/>
          <p:nvPr/>
        </p:nvSpPr>
        <p:spPr>
          <a:xfrm>
            <a:off x="13753" y="215242"/>
            <a:ext cx="9121613" cy="79270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Başlık 1">
            <a:extLst>
              <a:ext uri="{FF2B5EF4-FFF2-40B4-BE49-F238E27FC236}">
                <a16:creationId xmlns:a16="http://schemas.microsoft.com/office/drawing/2014/main" id="{BACCECB2-9A2E-4F78-B2CF-F84CA09BEF8F}"/>
              </a:ext>
            </a:extLst>
          </p:cNvPr>
          <p:cNvSpPr>
            <a:spLocks noGrp="1"/>
          </p:cNvSpPr>
          <p:nvPr>
            <p:ph type="title"/>
          </p:nvPr>
        </p:nvSpPr>
        <p:spPr>
          <a:xfrm>
            <a:off x="0" y="0"/>
            <a:ext cx="9144000" cy="1381944"/>
          </a:xfrm>
          <a:solidFill>
            <a:schemeClr val="accent1">
              <a:lumMod val="20000"/>
              <a:lumOff val="80000"/>
            </a:schemeClr>
          </a:solidFill>
        </p:spPr>
        <p:txBody>
          <a:bodyPr>
            <a:noAutofit/>
          </a:bodyPr>
          <a:lstStyle/>
          <a:p>
            <a:pPr algn="l"/>
            <a:r>
              <a:rPr lang="tr-TR" sz="3600" dirty="0">
                <a:solidFill>
                  <a:prstClr val="black"/>
                </a:solidFill>
                <a:ea typeface="Calibri" panose="020F0502020204030204" pitchFamily="34" charset="0"/>
              </a:rPr>
              <a:t>  </a:t>
            </a:r>
            <a:r>
              <a:rPr lang="tr-TR" sz="3200" dirty="0">
                <a:solidFill>
                  <a:prstClr val="black"/>
                </a:solidFill>
                <a:ea typeface="Calibri" panose="020F0502020204030204" pitchFamily="34" charset="0"/>
              </a:rPr>
              <a:t>Bayılma Öncesi Durumda (</a:t>
            </a:r>
            <a:r>
              <a:rPr lang="tr-TR" sz="3200" dirty="0" err="1">
                <a:solidFill>
                  <a:prstClr val="black"/>
                </a:solidFill>
                <a:ea typeface="Calibri" panose="020F0502020204030204" pitchFamily="34" charset="0"/>
              </a:rPr>
              <a:t>Bayılayazma</a:t>
            </a:r>
            <a:r>
              <a:rPr lang="tr-TR" sz="3200" dirty="0">
                <a:solidFill>
                  <a:prstClr val="black"/>
                </a:solidFill>
                <a:ea typeface="Calibri" panose="020F0502020204030204" pitchFamily="34" charset="0"/>
              </a:rPr>
              <a:t>) </a:t>
            </a:r>
            <a:br>
              <a:rPr lang="tr-TR" sz="3200" dirty="0">
                <a:solidFill>
                  <a:prstClr val="black"/>
                </a:solidFill>
                <a:ea typeface="Calibri" panose="020F0502020204030204" pitchFamily="34" charset="0"/>
              </a:rPr>
            </a:br>
            <a:r>
              <a:rPr lang="tr-TR" sz="3200" dirty="0">
                <a:solidFill>
                  <a:prstClr val="black"/>
                </a:solidFill>
                <a:ea typeface="Calibri" panose="020F0502020204030204" pitchFamily="34" charset="0"/>
              </a:rPr>
              <a:t>  İlk Yardım</a:t>
            </a:r>
            <a:endParaRPr lang="tr-TR" sz="3200" i="1" dirty="0"/>
          </a:p>
        </p:txBody>
      </p:sp>
      <p:pic>
        <p:nvPicPr>
          <p:cNvPr id="7" name="Resim 6">
            <a:extLst>
              <a:ext uri="{FF2B5EF4-FFF2-40B4-BE49-F238E27FC236}">
                <a16:creationId xmlns:a16="http://schemas.microsoft.com/office/drawing/2014/main" id="{1060CA1B-37E5-4221-BFAC-8D37186240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520977"/>
            <a:ext cx="1008112" cy="661820"/>
          </a:xfrm>
          <a:prstGeom prst="rect">
            <a:avLst/>
          </a:prstGeom>
        </p:spPr>
      </p:pic>
      <p:sp>
        <p:nvSpPr>
          <p:cNvPr id="2" name="İçerik Yer Tutucusu 1"/>
          <p:cNvSpPr>
            <a:spLocks noGrp="1"/>
          </p:cNvSpPr>
          <p:nvPr>
            <p:ph idx="1"/>
          </p:nvPr>
        </p:nvSpPr>
        <p:spPr>
          <a:xfrm>
            <a:off x="323528" y="1597186"/>
            <a:ext cx="5699766" cy="5260814"/>
          </a:xfrm>
        </p:spPr>
        <p:txBody>
          <a:bodyPr>
            <a:normAutofit/>
          </a:bodyPr>
          <a:lstStyle/>
          <a:p>
            <a:pPr marL="0" indent="0">
              <a:buNone/>
            </a:pPr>
            <a:r>
              <a:rPr lang="tr-TR" sz="2400" b="1" dirty="0"/>
              <a:t>Alt Vücut Fiziksel Karşı Basınç Manevraları (Uygulanışı); </a:t>
            </a:r>
          </a:p>
          <a:p>
            <a:r>
              <a:rPr lang="tr-TR" sz="2400" dirty="0"/>
              <a:t>Çömelme pozisyonu alınır. </a:t>
            </a:r>
          </a:p>
          <a:p>
            <a:r>
              <a:rPr lang="tr-TR" sz="2400" dirty="0"/>
              <a:t>Yatarken veya gerekirse ayakta dururken bacak, karın ve kalça kasları gerilir ve bacaklar çapraz duruma getirilir. </a:t>
            </a:r>
          </a:p>
          <a:p>
            <a:r>
              <a:rPr lang="tr-TR" sz="2400" dirty="0"/>
              <a:t> Tüm bu müdahalelere rağmen belirti ve bulgular düzelmez veya bayılma gerçekleşirse kişiyi derlenme pozisyonuna    getirilir. </a:t>
            </a:r>
          </a:p>
          <a:p>
            <a:endParaRPr lang="tr-TR" sz="2400" dirty="0"/>
          </a:p>
          <a:p>
            <a:endParaRPr lang="tr-TR" dirty="0"/>
          </a:p>
        </p:txBody>
      </p:sp>
      <p:pic>
        <p:nvPicPr>
          <p:cNvPr id="6" name="Resim 5">
            <a:extLst>
              <a:ext uri="{FF2B5EF4-FFF2-40B4-BE49-F238E27FC236}">
                <a16:creationId xmlns:a16="http://schemas.microsoft.com/office/drawing/2014/main" id="{97973688-DAD5-AE40-B845-D74D253F28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3295" y="3182988"/>
            <a:ext cx="3013200" cy="1584176"/>
          </a:xfrm>
          <a:prstGeom prst="rect">
            <a:avLst/>
          </a:prstGeom>
        </p:spPr>
      </p:pic>
      <p:pic>
        <p:nvPicPr>
          <p:cNvPr id="8" name="Resim 7">
            <a:extLst>
              <a:ext uri="{FF2B5EF4-FFF2-40B4-BE49-F238E27FC236}">
                <a16:creationId xmlns:a16="http://schemas.microsoft.com/office/drawing/2014/main" id="{8745A237-DA25-B141-887A-6E545334BB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3294" y="1556792"/>
            <a:ext cx="3013201" cy="1537104"/>
          </a:xfrm>
          <a:prstGeom prst="rect">
            <a:avLst/>
          </a:prstGeom>
        </p:spPr>
      </p:pic>
      <p:pic>
        <p:nvPicPr>
          <p:cNvPr id="9" name="Resim 8">
            <a:extLst>
              <a:ext uri="{FF2B5EF4-FFF2-40B4-BE49-F238E27FC236}">
                <a16:creationId xmlns:a16="http://schemas.microsoft.com/office/drawing/2014/main" id="{D401DCF2-307F-734E-99BD-CBD335BBA6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23296" y="4942012"/>
            <a:ext cx="3013200" cy="1631691"/>
          </a:xfrm>
          <a:prstGeom prst="rect">
            <a:avLst/>
          </a:prstGeom>
        </p:spPr>
      </p:pic>
    </p:spTree>
    <p:extLst>
      <p:ext uri="{BB962C8B-B14F-4D97-AF65-F5344CB8AC3E}">
        <p14:creationId xmlns:p14="http://schemas.microsoft.com/office/powerpoint/2010/main" val="2372282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E769B42C-FE67-4A7C-ACD2-26E51062B6FA}"/>
              </a:ext>
            </a:extLst>
          </p:cNvPr>
          <p:cNvSpPr/>
          <p:nvPr/>
        </p:nvSpPr>
        <p:spPr>
          <a:xfrm>
            <a:off x="13754" y="215242"/>
            <a:ext cx="9116494" cy="94527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F7FA1EEF-6332-4689-8205-D232B661039F}"/>
              </a:ext>
            </a:extLst>
          </p:cNvPr>
          <p:cNvSpPr>
            <a:spLocks noGrp="1"/>
          </p:cNvSpPr>
          <p:nvPr>
            <p:ph idx="1"/>
          </p:nvPr>
        </p:nvSpPr>
        <p:spPr>
          <a:xfrm>
            <a:off x="323528" y="1268760"/>
            <a:ext cx="8806720" cy="1728192"/>
          </a:xfrm>
          <a:solidFill>
            <a:schemeClr val="bg1"/>
          </a:solidFill>
        </p:spPr>
        <p:txBody>
          <a:bodyPr>
            <a:noAutofit/>
          </a:bodyPr>
          <a:lstStyle/>
          <a:p>
            <a:pPr marL="0" indent="0" algn="just">
              <a:buNone/>
            </a:pPr>
            <a:endParaRPr lang="tr-TR" sz="2400" dirty="0"/>
          </a:p>
          <a:p>
            <a:pPr algn="just"/>
            <a:r>
              <a:rPr lang="tr-TR" sz="2400" dirty="0"/>
              <a:t>Yaşamsal bulgular yoksa; 112 acil yardım numarasını aranır yardım istenir. </a:t>
            </a:r>
          </a:p>
          <a:p>
            <a:pPr algn="just"/>
            <a:r>
              <a:rPr lang="tr-TR" sz="2400" dirty="0"/>
              <a:t>Temel Yaşam Desteğine başlanır.</a:t>
            </a:r>
          </a:p>
        </p:txBody>
      </p:sp>
      <p:sp>
        <p:nvSpPr>
          <p:cNvPr id="4" name="Başlık 1">
            <a:extLst>
              <a:ext uri="{FF2B5EF4-FFF2-40B4-BE49-F238E27FC236}">
                <a16:creationId xmlns:a16="http://schemas.microsoft.com/office/drawing/2014/main" id="{BACCECB2-9A2E-4F78-B2CF-F84CA09BEF8F}"/>
              </a:ext>
            </a:extLst>
          </p:cNvPr>
          <p:cNvSpPr>
            <a:spLocks noGrp="1"/>
          </p:cNvSpPr>
          <p:nvPr>
            <p:ph type="title"/>
          </p:nvPr>
        </p:nvSpPr>
        <p:spPr>
          <a:xfrm>
            <a:off x="0" y="0"/>
            <a:ext cx="9150876" cy="1160520"/>
          </a:xfrm>
          <a:solidFill>
            <a:schemeClr val="accent1">
              <a:lumMod val="20000"/>
              <a:lumOff val="80000"/>
            </a:schemeClr>
          </a:solidFill>
        </p:spPr>
        <p:txBody>
          <a:bodyPr>
            <a:noAutofit/>
          </a:bodyPr>
          <a:lstStyle/>
          <a:p>
            <a:pPr marL="0" marR="0" lvl="1" indent="0" defTabSz="914400" rtl="0" eaLnBrk="1" fontAlgn="auto" latinLnBrk="0" hangingPunct="1">
              <a:lnSpc>
                <a:spcPct val="100000"/>
              </a:lnSpc>
              <a:spcBef>
                <a:spcPct val="20000"/>
              </a:spcBef>
              <a:spcAft>
                <a:spcPts val="0"/>
              </a:spcAft>
              <a:tabLst/>
              <a:defRPr/>
            </a:pPr>
            <a:r>
              <a:rPr lang="tr-TR" sz="3600" kern="1200" dirty="0">
                <a:solidFill>
                  <a:prstClr val="black"/>
                </a:solidFill>
                <a:latin typeface="Calibri"/>
                <a:ea typeface="Calibri" panose="020F0502020204030204" pitchFamily="34" charset="0"/>
                <a:cs typeface="+mj-cs"/>
              </a:rPr>
              <a:t>  </a:t>
            </a:r>
            <a:r>
              <a:rPr lang="tr-TR" sz="3200" kern="1200" dirty="0">
                <a:solidFill>
                  <a:prstClr val="black"/>
                </a:solidFill>
                <a:latin typeface="Calibri"/>
                <a:ea typeface="Calibri" panose="020F0502020204030204" pitchFamily="34" charset="0"/>
                <a:cs typeface="+mj-cs"/>
              </a:rPr>
              <a:t>Bayılma Öncesi Durumda (</a:t>
            </a:r>
            <a:r>
              <a:rPr lang="tr-TR" sz="3200" kern="1200" dirty="0" err="1">
                <a:solidFill>
                  <a:prstClr val="black"/>
                </a:solidFill>
                <a:latin typeface="Calibri"/>
                <a:ea typeface="Calibri" panose="020F0502020204030204" pitchFamily="34" charset="0"/>
                <a:cs typeface="+mj-cs"/>
              </a:rPr>
              <a:t>Bayılayazma</a:t>
            </a:r>
            <a:r>
              <a:rPr lang="tr-TR" sz="3200" kern="1200" dirty="0">
                <a:solidFill>
                  <a:prstClr val="black"/>
                </a:solidFill>
                <a:latin typeface="Calibri"/>
                <a:ea typeface="Calibri" panose="020F0502020204030204" pitchFamily="34" charset="0"/>
                <a:cs typeface="+mj-cs"/>
              </a:rPr>
              <a:t>) </a:t>
            </a:r>
            <a:br>
              <a:rPr lang="tr-TR" sz="3200" kern="1200" dirty="0">
                <a:solidFill>
                  <a:prstClr val="black"/>
                </a:solidFill>
                <a:latin typeface="Calibri"/>
                <a:ea typeface="Calibri" panose="020F0502020204030204" pitchFamily="34" charset="0"/>
                <a:cs typeface="+mj-cs"/>
              </a:rPr>
            </a:br>
            <a:r>
              <a:rPr lang="tr-TR" sz="3200" kern="1200" dirty="0">
                <a:solidFill>
                  <a:prstClr val="black"/>
                </a:solidFill>
                <a:latin typeface="Calibri"/>
                <a:ea typeface="Calibri" panose="020F0502020204030204" pitchFamily="34" charset="0"/>
                <a:cs typeface="+mj-cs"/>
              </a:rPr>
              <a:t>   İlk Yardım</a:t>
            </a:r>
            <a:endParaRPr lang="tr-TR" sz="3200" i="1" dirty="0"/>
          </a:p>
        </p:txBody>
      </p:sp>
      <p:pic>
        <p:nvPicPr>
          <p:cNvPr id="5" name="Resim 4">
            <a:extLst>
              <a:ext uri="{FF2B5EF4-FFF2-40B4-BE49-F238E27FC236}">
                <a16:creationId xmlns:a16="http://schemas.microsoft.com/office/drawing/2014/main" id="{1AE54484-BF8F-434E-B620-A3AEE356C9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3728" y="3429000"/>
            <a:ext cx="3960440" cy="3605230"/>
          </a:xfrm>
          <a:prstGeom prst="rect">
            <a:avLst/>
          </a:prstGeom>
        </p:spPr>
      </p:pic>
      <p:pic>
        <p:nvPicPr>
          <p:cNvPr id="7" name="Resim 6">
            <a:extLst>
              <a:ext uri="{FF2B5EF4-FFF2-40B4-BE49-F238E27FC236}">
                <a16:creationId xmlns:a16="http://schemas.microsoft.com/office/drawing/2014/main" id="{5E6026DD-3CC3-462A-9E10-316A2D76BE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2" y="222150"/>
            <a:ext cx="1106004" cy="716220"/>
          </a:xfrm>
          <a:prstGeom prst="rect">
            <a:avLst/>
          </a:prstGeom>
        </p:spPr>
      </p:pic>
    </p:spTree>
    <p:extLst>
      <p:ext uri="{BB962C8B-B14F-4D97-AF65-F5344CB8AC3E}">
        <p14:creationId xmlns:p14="http://schemas.microsoft.com/office/powerpoint/2010/main" val="2069053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3AB0E04E-3E8A-630B-699E-8CA91CB5090C}"/>
              </a:ext>
            </a:extLst>
          </p:cNvPr>
          <p:cNvSpPr/>
          <p:nvPr/>
        </p:nvSpPr>
        <p:spPr>
          <a:xfrm>
            <a:off x="0" y="0"/>
            <a:ext cx="9144000" cy="109736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4" name="Başlık 1">
            <a:extLst>
              <a:ext uri="{FF2B5EF4-FFF2-40B4-BE49-F238E27FC236}">
                <a16:creationId xmlns:a16="http://schemas.microsoft.com/office/drawing/2014/main" id="{BACCECB2-9A2E-4F78-B2CF-F84CA09BEF8F}"/>
              </a:ext>
            </a:extLst>
          </p:cNvPr>
          <p:cNvSpPr>
            <a:spLocks noGrp="1"/>
          </p:cNvSpPr>
          <p:nvPr>
            <p:ph type="title"/>
          </p:nvPr>
        </p:nvSpPr>
        <p:spPr>
          <a:xfrm>
            <a:off x="0" y="0"/>
            <a:ext cx="9036497" cy="1097360"/>
          </a:xfrm>
          <a:solidFill>
            <a:schemeClr val="accent1">
              <a:lumMod val="20000"/>
              <a:lumOff val="80000"/>
            </a:schemeClr>
          </a:solidFill>
        </p:spPr>
        <p:txBody>
          <a:bodyPr>
            <a:noAutofit/>
          </a:bodyPr>
          <a:lstStyle/>
          <a:p>
            <a:pPr lvl="0" algn="l">
              <a:spcBef>
                <a:spcPct val="20000"/>
              </a:spcBef>
            </a:pPr>
            <a:br>
              <a:rPr lang="tr-TR" sz="2400" b="1" dirty="0">
                <a:solidFill>
                  <a:prstClr val="black"/>
                </a:solidFill>
                <a:ea typeface="+mn-ea"/>
                <a:cs typeface="+mn-cs"/>
              </a:rPr>
            </a:br>
            <a:r>
              <a:rPr lang="tr-TR" sz="3200" dirty="0">
                <a:solidFill>
                  <a:prstClr val="black"/>
                </a:solidFill>
                <a:ea typeface="+mn-ea"/>
                <a:cs typeface="+mn-cs"/>
              </a:rPr>
              <a:t>Bayılma Öncesi Durumda Dikkat Edilmesi                                              Gereken Hususlar</a:t>
            </a:r>
            <a:br>
              <a:rPr lang="tr-TR" sz="2400" b="1" dirty="0">
                <a:solidFill>
                  <a:prstClr val="black"/>
                </a:solidFill>
                <a:ea typeface="+mn-ea"/>
                <a:cs typeface="+mn-cs"/>
              </a:rPr>
            </a:br>
            <a:r>
              <a:rPr lang="tr-TR" sz="2400" b="1" dirty="0">
                <a:solidFill>
                  <a:prstClr val="black"/>
                </a:solidFill>
                <a:ea typeface="+mn-ea"/>
                <a:cs typeface="+mn-cs"/>
              </a:rPr>
              <a:t> </a:t>
            </a:r>
            <a:endParaRPr lang="tr-TR" sz="2400" b="1" i="1" dirty="0"/>
          </a:p>
        </p:txBody>
      </p:sp>
      <p:pic>
        <p:nvPicPr>
          <p:cNvPr id="5" name="Resim 4">
            <a:extLst>
              <a:ext uri="{FF2B5EF4-FFF2-40B4-BE49-F238E27FC236}">
                <a16:creationId xmlns:a16="http://schemas.microsoft.com/office/drawing/2014/main" id="{64FDCEA3-59B8-5ADC-DA65-17CF3D3640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8384" y="332656"/>
            <a:ext cx="913041" cy="591262"/>
          </a:xfrm>
          <a:prstGeom prst="rect">
            <a:avLst/>
          </a:prstGeom>
        </p:spPr>
      </p:pic>
      <p:sp>
        <p:nvSpPr>
          <p:cNvPr id="2" name="İçerik Yer Tutucusu 1"/>
          <p:cNvSpPr>
            <a:spLocks noGrp="1"/>
          </p:cNvSpPr>
          <p:nvPr>
            <p:ph idx="1"/>
          </p:nvPr>
        </p:nvSpPr>
        <p:spPr>
          <a:xfrm>
            <a:off x="251520" y="1412776"/>
            <a:ext cx="8689905" cy="5445224"/>
          </a:xfrm>
        </p:spPr>
        <p:txBody>
          <a:bodyPr/>
          <a:lstStyle/>
          <a:p>
            <a:endParaRPr lang="tr-TR" sz="2400" b="1" dirty="0"/>
          </a:p>
          <a:p>
            <a:r>
              <a:rPr lang="tr-TR" sz="2400" dirty="0"/>
              <a:t>Kişinin bayılma öncesi durumda olduğundan emin değilsek ve farklı belirtilerde varsa (örneğin, göğüs ağrısı)  yukardaki  hareketleri yaptırmayın.</a:t>
            </a:r>
          </a:p>
          <a:p>
            <a:pPr marL="0" indent="0">
              <a:buNone/>
            </a:pPr>
            <a:r>
              <a:rPr lang="tr-TR" sz="2400" dirty="0"/>
              <a:t> </a:t>
            </a:r>
          </a:p>
          <a:p>
            <a:r>
              <a:rPr lang="tr-TR" sz="2400" dirty="0"/>
              <a:t>Kaza geçirmiş ya da kanaması varsa yukardaki hareketleri yaptırmayın.</a:t>
            </a:r>
          </a:p>
          <a:p>
            <a:endParaRPr lang="tr-TR" sz="2000" dirty="0"/>
          </a:p>
        </p:txBody>
      </p:sp>
    </p:spTree>
    <p:extLst>
      <p:ext uri="{BB962C8B-B14F-4D97-AF65-F5344CB8AC3E}">
        <p14:creationId xmlns:p14="http://schemas.microsoft.com/office/powerpoint/2010/main" val="1711428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396A59E0-FF1D-4F69-9321-180893FA68A8}"/>
              </a:ext>
            </a:extLst>
          </p:cNvPr>
          <p:cNvSpPr/>
          <p:nvPr/>
        </p:nvSpPr>
        <p:spPr>
          <a:xfrm>
            <a:off x="0" y="-27385"/>
            <a:ext cx="9144000" cy="10353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2" name="Başlık 1"/>
          <p:cNvSpPr>
            <a:spLocks noGrp="1"/>
          </p:cNvSpPr>
          <p:nvPr>
            <p:ph type="title"/>
          </p:nvPr>
        </p:nvSpPr>
        <p:spPr>
          <a:xfrm>
            <a:off x="8633" y="44624"/>
            <a:ext cx="9126734" cy="936104"/>
          </a:xfrm>
        </p:spPr>
        <p:txBody>
          <a:bodyPr>
            <a:normAutofit/>
          </a:bodyPr>
          <a:lstStyle/>
          <a:p>
            <a:pPr algn="l"/>
            <a:r>
              <a:rPr lang="tr-TR" sz="3600" dirty="0"/>
              <a:t>  Amaç ve Öğrenim Hedefleri</a:t>
            </a:r>
          </a:p>
        </p:txBody>
      </p:sp>
      <p:sp>
        <p:nvSpPr>
          <p:cNvPr id="3" name="İçerik Yer Tutucusu 2"/>
          <p:cNvSpPr>
            <a:spLocks noGrp="1"/>
          </p:cNvSpPr>
          <p:nvPr>
            <p:ph idx="1"/>
          </p:nvPr>
        </p:nvSpPr>
        <p:spPr>
          <a:xfrm>
            <a:off x="251520" y="1079956"/>
            <a:ext cx="8875214" cy="5778043"/>
          </a:xfrm>
          <a:noFill/>
          <a:ln>
            <a:solidFill>
              <a:schemeClr val="bg1"/>
            </a:solidFill>
          </a:ln>
        </p:spPr>
        <p:txBody>
          <a:bodyPr>
            <a:normAutofit/>
          </a:bodyPr>
          <a:lstStyle/>
          <a:p>
            <a:pPr marL="0" indent="0">
              <a:buNone/>
            </a:pPr>
            <a:endParaRPr lang="tr-TR" sz="2400" b="1" dirty="0"/>
          </a:p>
          <a:p>
            <a:pPr marL="0" indent="0">
              <a:buNone/>
            </a:pPr>
            <a:r>
              <a:rPr lang="tr-TR" sz="2400" b="1" dirty="0"/>
              <a:t>Amaç;</a:t>
            </a:r>
          </a:p>
          <a:p>
            <a:r>
              <a:rPr lang="tr-TR" sz="2400" dirty="0"/>
              <a:t>Katılımcılar bilinç bozukluklarında ve ciddi hastalık durumlarında ilkyardım uygulamaları ile ilgili bilgi beceri ve tutum kazanacaklardır.</a:t>
            </a:r>
          </a:p>
          <a:p>
            <a:pPr marL="0" indent="0">
              <a:buNone/>
            </a:pPr>
            <a:endParaRPr lang="tr-TR" sz="2400" dirty="0"/>
          </a:p>
          <a:p>
            <a:pPr marL="0" lvl="0" indent="0">
              <a:buNone/>
            </a:pPr>
            <a:r>
              <a:rPr lang="tr-TR" sz="2400" b="1" dirty="0">
                <a:effectLst/>
                <a:ea typeface="Times New Roman" panose="02020603050405020304" pitchFamily="18" charset="0"/>
              </a:rPr>
              <a:t> Öğrenim Hedefleri;</a:t>
            </a:r>
            <a:r>
              <a:rPr lang="tr-TR" sz="2400" dirty="0">
                <a:solidFill>
                  <a:prstClr val="black"/>
                </a:solidFill>
              </a:rPr>
              <a:t> </a:t>
            </a:r>
          </a:p>
          <a:p>
            <a:pPr lvl="0"/>
            <a:r>
              <a:rPr lang="tr-TR" sz="2400" dirty="0">
                <a:solidFill>
                  <a:prstClr val="black"/>
                </a:solidFill>
              </a:rPr>
              <a:t>Bilinç bozukluklarının tanımını söyleyebilmeli ve değerlendirebilmeli.</a:t>
            </a:r>
          </a:p>
          <a:p>
            <a:pPr lvl="0"/>
            <a:r>
              <a:rPr lang="tr-TR" sz="2400" dirty="0">
                <a:solidFill>
                  <a:prstClr val="black"/>
                </a:solidFill>
              </a:rPr>
              <a:t>Bilinç Bozukluklarında İlkyardım uygulayabilmeli.</a:t>
            </a:r>
            <a:endParaRPr lang="tr-TR" sz="2400" b="1" dirty="0">
              <a:effectLst/>
              <a:ea typeface="Times New Roman" panose="02020603050405020304" pitchFamily="18" charset="0"/>
            </a:endParaRPr>
          </a:p>
        </p:txBody>
      </p:sp>
      <p:pic>
        <p:nvPicPr>
          <p:cNvPr id="5" name="Resim 4">
            <a:extLst>
              <a:ext uri="{FF2B5EF4-FFF2-40B4-BE49-F238E27FC236}">
                <a16:creationId xmlns:a16="http://schemas.microsoft.com/office/drawing/2014/main" id="{EBF0DBBA-81A2-4157-9141-87E377F4B1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116632"/>
            <a:ext cx="1106004" cy="716220"/>
          </a:xfrm>
          <a:prstGeom prst="rect">
            <a:avLst/>
          </a:prstGeom>
        </p:spPr>
      </p:pic>
    </p:spTree>
    <p:extLst>
      <p:ext uri="{BB962C8B-B14F-4D97-AF65-F5344CB8AC3E}">
        <p14:creationId xmlns:p14="http://schemas.microsoft.com/office/powerpoint/2010/main" val="35201180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B245EB68-47A1-4E7E-8384-8F00CD6620AB}"/>
              </a:ext>
            </a:extLst>
          </p:cNvPr>
          <p:cNvSpPr/>
          <p:nvPr/>
        </p:nvSpPr>
        <p:spPr>
          <a:xfrm>
            <a:off x="0" y="0"/>
            <a:ext cx="9144000" cy="10353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8" name="Resim 7">
            <a:extLst>
              <a:ext uri="{FF2B5EF4-FFF2-40B4-BE49-F238E27FC236}">
                <a16:creationId xmlns:a16="http://schemas.microsoft.com/office/drawing/2014/main" id="{819EDCBE-2D0C-88B9-EE4B-4F10F2D686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116632"/>
            <a:ext cx="1106004" cy="716220"/>
          </a:xfrm>
          <a:prstGeom prst="rect">
            <a:avLst/>
          </a:prstGeom>
        </p:spPr>
      </p:pic>
      <p:sp>
        <p:nvSpPr>
          <p:cNvPr id="2" name="Başlık 1">
            <a:extLst>
              <a:ext uri="{FF2B5EF4-FFF2-40B4-BE49-F238E27FC236}">
                <a16:creationId xmlns:a16="http://schemas.microsoft.com/office/drawing/2014/main" id="{291A7B9A-88D6-4A0A-A9C4-7B4BAE7B409B}"/>
              </a:ext>
            </a:extLst>
          </p:cNvPr>
          <p:cNvSpPr>
            <a:spLocks noGrp="1"/>
          </p:cNvSpPr>
          <p:nvPr>
            <p:ph type="title"/>
          </p:nvPr>
        </p:nvSpPr>
        <p:spPr>
          <a:xfrm>
            <a:off x="0" y="0"/>
            <a:ext cx="9143999" cy="1007948"/>
          </a:xfrm>
        </p:spPr>
        <p:txBody>
          <a:bodyPr>
            <a:normAutofit fontScale="90000"/>
          </a:bodyPr>
          <a:lstStyle/>
          <a:p>
            <a:pPr lvl="0" algn="l">
              <a:spcBef>
                <a:spcPct val="20000"/>
              </a:spcBef>
            </a:pPr>
            <a:br>
              <a:rPr lang="tr-TR" sz="2800" b="1" dirty="0">
                <a:solidFill>
                  <a:prstClr val="black"/>
                </a:solidFill>
                <a:ea typeface="+mn-ea"/>
                <a:cs typeface="+mn-cs"/>
              </a:rPr>
            </a:br>
            <a:r>
              <a:rPr lang="tr-TR" sz="2800" b="1" dirty="0">
                <a:solidFill>
                  <a:prstClr val="black"/>
                </a:solidFill>
                <a:ea typeface="+mn-ea"/>
                <a:cs typeface="+mn-cs"/>
              </a:rPr>
              <a:t>  </a:t>
            </a:r>
            <a:r>
              <a:rPr lang="tr-TR" sz="4000" dirty="0">
                <a:solidFill>
                  <a:prstClr val="black"/>
                </a:solidFill>
                <a:ea typeface="+mn-ea"/>
                <a:cs typeface="+mn-cs"/>
              </a:rPr>
              <a:t>İnme (Felç)</a:t>
            </a:r>
            <a:br>
              <a:rPr lang="tr-TR" sz="4000" dirty="0">
                <a:solidFill>
                  <a:prstClr val="black"/>
                </a:solidFill>
                <a:ea typeface="+mn-ea"/>
                <a:cs typeface="+mn-cs"/>
              </a:rPr>
            </a:br>
            <a:r>
              <a:rPr lang="tr-TR" sz="2800" b="1" dirty="0">
                <a:solidFill>
                  <a:prstClr val="black"/>
                </a:solidFill>
                <a:ea typeface="+mn-ea"/>
                <a:cs typeface="+mn-cs"/>
              </a:rPr>
              <a:t>  </a:t>
            </a:r>
            <a:r>
              <a:rPr lang="tr-TR" sz="2700" dirty="0">
                <a:solidFill>
                  <a:prstClr val="black"/>
                </a:solidFill>
                <a:ea typeface="+mn-ea"/>
                <a:cs typeface="+mn-cs"/>
              </a:rPr>
              <a:t>Genel Bilgiler</a:t>
            </a:r>
            <a:br>
              <a:rPr lang="tr-TR" sz="2000" b="1" dirty="0">
                <a:solidFill>
                  <a:prstClr val="black"/>
                </a:solidFill>
                <a:ea typeface="+mn-ea"/>
                <a:cs typeface="+mn-cs"/>
              </a:rPr>
            </a:br>
            <a:endParaRPr lang="tr-TR" sz="2400" b="1" dirty="0"/>
          </a:p>
        </p:txBody>
      </p:sp>
      <p:sp>
        <p:nvSpPr>
          <p:cNvPr id="3" name="İçerik Yer Tutucusu 2">
            <a:extLst>
              <a:ext uri="{FF2B5EF4-FFF2-40B4-BE49-F238E27FC236}">
                <a16:creationId xmlns:a16="http://schemas.microsoft.com/office/drawing/2014/main" id="{06B4989F-F1F6-4D4F-B11C-7A72DD866526}"/>
              </a:ext>
            </a:extLst>
          </p:cNvPr>
          <p:cNvSpPr>
            <a:spLocks noGrp="1"/>
          </p:cNvSpPr>
          <p:nvPr>
            <p:ph idx="1"/>
          </p:nvPr>
        </p:nvSpPr>
        <p:spPr>
          <a:xfrm>
            <a:off x="179512" y="1340768"/>
            <a:ext cx="6040038" cy="4752528"/>
          </a:xfrm>
        </p:spPr>
        <p:txBody>
          <a:bodyPr>
            <a:noAutofit/>
          </a:bodyPr>
          <a:lstStyle/>
          <a:p>
            <a:pPr marL="0" indent="0">
              <a:buNone/>
            </a:pPr>
            <a:endParaRPr lang="tr-TR" sz="2000" b="1" dirty="0"/>
          </a:p>
          <a:p>
            <a:pPr marL="0" indent="0">
              <a:buNone/>
            </a:pPr>
            <a:r>
              <a:rPr lang="tr-TR" sz="2400" dirty="0"/>
              <a:t>İnme beyindeki bir damarın aniden tıkanması ya da kanamasına bağlı olarak meydana gelir. </a:t>
            </a:r>
          </a:p>
          <a:p>
            <a:r>
              <a:rPr lang="tr-TR" sz="2400" dirty="0"/>
              <a:t>Bunun sonucunda beslenemeyen beyin hücreleri kısa sürede işlevlerini kaybederek ölürler. Ölen beyin hücreleri yenilenemez.</a:t>
            </a:r>
          </a:p>
          <a:p>
            <a:r>
              <a:rPr lang="tr-TR" sz="2400" dirty="0"/>
              <a:t>Bu durum kişinin beynindeki etkilenen bölgenin yerine göre vücudunun bir kısmını hareket ettirememesi, konuşamaması ve anlamaması gibi durumlara yol açar. </a:t>
            </a:r>
          </a:p>
          <a:p>
            <a:r>
              <a:rPr lang="tr-TR" sz="2400" dirty="0"/>
              <a:t>İnme çoğunlukla yaşlılarda görülmekle birlikte genç insanlarda da görülebilir.</a:t>
            </a:r>
          </a:p>
          <a:p>
            <a:pPr marL="0" indent="0" algn="just">
              <a:buNone/>
            </a:pPr>
            <a:endParaRPr lang="tr-TR" sz="2400" dirty="0"/>
          </a:p>
        </p:txBody>
      </p:sp>
      <p:pic>
        <p:nvPicPr>
          <p:cNvPr id="7" name="Resim 6">
            <a:extLst>
              <a:ext uri="{FF2B5EF4-FFF2-40B4-BE49-F238E27FC236}">
                <a16:creationId xmlns:a16="http://schemas.microsoft.com/office/drawing/2014/main" id="{49A345B2-5044-0E40-A4ED-64BCE5E9DB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9550" y="1916832"/>
            <a:ext cx="2907182" cy="2606722"/>
          </a:xfrm>
          <a:prstGeom prst="rect">
            <a:avLst/>
          </a:prstGeom>
        </p:spPr>
      </p:pic>
    </p:spTree>
    <p:extLst>
      <p:ext uri="{BB962C8B-B14F-4D97-AF65-F5344CB8AC3E}">
        <p14:creationId xmlns:p14="http://schemas.microsoft.com/office/powerpoint/2010/main" val="3349056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C006BFA9-F957-B81E-4DD0-0EA2DFD2C9DD}"/>
              </a:ext>
            </a:extLst>
          </p:cNvPr>
          <p:cNvSpPr/>
          <p:nvPr/>
        </p:nvSpPr>
        <p:spPr>
          <a:xfrm>
            <a:off x="0" y="-27385"/>
            <a:ext cx="9144000" cy="10353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7" name="Resim 6">
            <a:extLst>
              <a:ext uri="{FF2B5EF4-FFF2-40B4-BE49-F238E27FC236}">
                <a16:creationId xmlns:a16="http://schemas.microsoft.com/office/drawing/2014/main" id="{4BE24B48-CFCA-84DD-39EE-42416F494F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116632"/>
            <a:ext cx="1106004" cy="716220"/>
          </a:xfrm>
          <a:prstGeom prst="rect">
            <a:avLst/>
          </a:prstGeom>
        </p:spPr>
      </p:pic>
      <p:sp>
        <p:nvSpPr>
          <p:cNvPr id="2" name="Başlık 1">
            <a:extLst>
              <a:ext uri="{FF2B5EF4-FFF2-40B4-BE49-F238E27FC236}">
                <a16:creationId xmlns:a16="http://schemas.microsoft.com/office/drawing/2014/main" id="{10CD2519-3D2D-458B-9CD9-71E725E1DD9C}"/>
              </a:ext>
            </a:extLst>
          </p:cNvPr>
          <p:cNvSpPr>
            <a:spLocks noGrp="1"/>
          </p:cNvSpPr>
          <p:nvPr>
            <p:ph type="title"/>
          </p:nvPr>
        </p:nvSpPr>
        <p:spPr>
          <a:xfrm>
            <a:off x="13752" y="22229"/>
            <a:ext cx="9144000" cy="936104"/>
          </a:xfrm>
        </p:spPr>
        <p:txBody>
          <a:bodyPr>
            <a:normAutofit fontScale="90000"/>
          </a:bodyPr>
          <a:lstStyle/>
          <a:p>
            <a:pPr algn="l"/>
            <a:r>
              <a:rPr lang="tr-TR" sz="4000" dirty="0">
                <a:solidFill>
                  <a:prstClr val="black"/>
                </a:solidFill>
              </a:rPr>
              <a:t>  İnme (Felç) </a:t>
            </a:r>
            <a:br>
              <a:rPr lang="tr-TR" sz="2500" b="1" dirty="0">
                <a:solidFill>
                  <a:prstClr val="black"/>
                </a:solidFill>
              </a:rPr>
            </a:br>
            <a:r>
              <a:rPr lang="tr-TR" sz="2500" b="1" dirty="0">
                <a:solidFill>
                  <a:prstClr val="black"/>
                </a:solidFill>
              </a:rPr>
              <a:t>   </a:t>
            </a:r>
            <a:r>
              <a:rPr lang="tr-TR" sz="2700" dirty="0">
                <a:solidFill>
                  <a:srgbClr val="000000"/>
                </a:solidFill>
                <a:ea typeface="Calibri" panose="020F0502020204030204" pitchFamily="34" charset="0"/>
                <a:cs typeface="Calibri" panose="020F0502020204030204" pitchFamily="34" charset="0"/>
              </a:rPr>
              <a:t>B</a:t>
            </a:r>
            <a:r>
              <a:rPr lang="tr-TR" sz="2700" dirty="0">
                <a:solidFill>
                  <a:prstClr val="black"/>
                </a:solidFill>
                <a:ea typeface="Calibri" panose="020F0502020204030204" pitchFamily="34" charset="0"/>
                <a:cs typeface="Calibri" panose="020F0502020204030204" pitchFamily="34" charset="0"/>
              </a:rPr>
              <a:t>elirti ve bulguları</a:t>
            </a:r>
            <a:endParaRPr lang="tr-TR" sz="2700" dirty="0">
              <a:cs typeface="Calibri" panose="020F0502020204030204" pitchFamily="34" charset="0"/>
            </a:endParaRPr>
          </a:p>
        </p:txBody>
      </p:sp>
      <p:sp>
        <p:nvSpPr>
          <p:cNvPr id="3" name="İçerik Yer Tutucusu 2">
            <a:extLst>
              <a:ext uri="{FF2B5EF4-FFF2-40B4-BE49-F238E27FC236}">
                <a16:creationId xmlns:a16="http://schemas.microsoft.com/office/drawing/2014/main" id="{7AE0CE76-8325-402F-BAA6-EA0749A63CFA}"/>
              </a:ext>
            </a:extLst>
          </p:cNvPr>
          <p:cNvSpPr>
            <a:spLocks noGrp="1"/>
          </p:cNvSpPr>
          <p:nvPr>
            <p:ph idx="1"/>
          </p:nvPr>
        </p:nvSpPr>
        <p:spPr>
          <a:xfrm>
            <a:off x="251520" y="1196752"/>
            <a:ext cx="9001000" cy="5369520"/>
          </a:xfrm>
        </p:spPr>
        <p:txBody>
          <a:bodyPr>
            <a:normAutofit/>
          </a:bodyPr>
          <a:lstStyle/>
          <a:p>
            <a:pPr marL="0" indent="0">
              <a:buNone/>
            </a:pPr>
            <a:endParaRPr lang="tr-TR" sz="2400" b="1" dirty="0"/>
          </a:p>
          <a:p>
            <a:r>
              <a:rPr lang="tr-TR" sz="2400" dirty="0"/>
              <a:t>Vücut bölgelerinde başlayan ani uyuşma ve/veya kuvvet kaybı </a:t>
            </a:r>
          </a:p>
          <a:p>
            <a:endParaRPr lang="tr-TR" sz="1400" dirty="0"/>
          </a:p>
          <a:p>
            <a:r>
              <a:rPr lang="tr-TR" sz="2400" dirty="0"/>
              <a:t>Görmede bulanıklık ve/veya kayıp </a:t>
            </a:r>
          </a:p>
          <a:p>
            <a:endParaRPr lang="tr-TR" sz="1600" dirty="0"/>
          </a:p>
          <a:p>
            <a:r>
              <a:rPr lang="tr-TR" sz="2400" dirty="0"/>
              <a:t>Konuşmada zorlanma </a:t>
            </a:r>
          </a:p>
          <a:p>
            <a:endParaRPr lang="tr-TR" sz="1600" dirty="0">
              <a:effectLst/>
              <a:ea typeface="Times New Roman" panose="02020603050405020304" pitchFamily="18" charset="0"/>
            </a:endParaRPr>
          </a:p>
          <a:p>
            <a:r>
              <a:rPr lang="tr-TR" sz="2400" dirty="0"/>
              <a:t>Ani gelişen bilinç kaybı </a:t>
            </a:r>
          </a:p>
          <a:p>
            <a:endParaRPr lang="tr-TR" sz="1600" dirty="0"/>
          </a:p>
          <a:p>
            <a:r>
              <a:rPr lang="tr-TR" sz="2400" dirty="0"/>
              <a:t>Aniden başlayan şiddetli baş ağrısı </a:t>
            </a:r>
          </a:p>
          <a:p>
            <a:endParaRPr lang="tr-TR" sz="1800" dirty="0"/>
          </a:p>
          <a:p>
            <a:r>
              <a:rPr lang="tr-TR" sz="2400" dirty="0"/>
              <a:t>Baş dönmesi ve düşme </a:t>
            </a:r>
          </a:p>
          <a:p>
            <a:endParaRPr lang="tr-TR" sz="2000" dirty="0"/>
          </a:p>
        </p:txBody>
      </p:sp>
    </p:spTree>
    <p:extLst>
      <p:ext uri="{BB962C8B-B14F-4D97-AF65-F5344CB8AC3E}">
        <p14:creationId xmlns:p14="http://schemas.microsoft.com/office/powerpoint/2010/main" val="20849044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id="{FCDF5CEA-ECCB-324D-BB77-98DBAC22E8E8}"/>
              </a:ext>
            </a:extLst>
          </p:cNvPr>
          <p:cNvSpPr/>
          <p:nvPr/>
        </p:nvSpPr>
        <p:spPr>
          <a:xfrm>
            <a:off x="-1" y="-42925"/>
            <a:ext cx="9157753" cy="116766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8" name="Resim 7">
            <a:extLst>
              <a:ext uri="{FF2B5EF4-FFF2-40B4-BE49-F238E27FC236}">
                <a16:creationId xmlns:a16="http://schemas.microsoft.com/office/drawing/2014/main" id="{755ED6D1-DD33-21F2-722E-2B982276E1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116632"/>
            <a:ext cx="1106004" cy="716220"/>
          </a:xfrm>
          <a:prstGeom prst="rect">
            <a:avLst/>
          </a:prstGeom>
        </p:spPr>
      </p:pic>
      <p:sp>
        <p:nvSpPr>
          <p:cNvPr id="2" name="Başlık 1">
            <a:extLst>
              <a:ext uri="{FF2B5EF4-FFF2-40B4-BE49-F238E27FC236}">
                <a16:creationId xmlns:a16="http://schemas.microsoft.com/office/drawing/2014/main" id="{10CD2519-3D2D-458B-9CD9-71E725E1DD9C}"/>
              </a:ext>
            </a:extLst>
          </p:cNvPr>
          <p:cNvSpPr>
            <a:spLocks noGrp="1"/>
          </p:cNvSpPr>
          <p:nvPr>
            <p:ph type="title"/>
          </p:nvPr>
        </p:nvSpPr>
        <p:spPr>
          <a:xfrm>
            <a:off x="19470" y="22229"/>
            <a:ext cx="9149118" cy="936104"/>
          </a:xfrm>
        </p:spPr>
        <p:txBody>
          <a:bodyPr>
            <a:normAutofit/>
          </a:bodyPr>
          <a:lstStyle/>
          <a:p>
            <a:pPr algn="l"/>
            <a:r>
              <a:rPr lang="tr-TR" sz="3600" b="1" dirty="0">
                <a:solidFill>
                  <a:prstClr val="black"/>
                </a:solidFill>
                <a:ea typeface="+mn-ea"/>
                <a:cs typeface="+mn-cs"/>
              </a:rPr>
              <a:t>  </a:t>
            </a:r>
            <a:r>
              <a:rPr lang="tr-TR" sz="3600" dirty="0">
                <a:solidFill>
                  <a:prstClr val="black"/>
                </a:solidFill>
                <a:ea typeface="+mn-ea"/>
                <a:cs typeface="+mn-cs"/>
              </a:rPr>
              <a:t>İnme Nasıl Anlaşılır</a:t>
            </a:r>
            <a:endParaRPr lang="tr-TR" sz="3600" i="1" dirty="0">
              <a:cs typeface="Calibri" panose="020F0502020204030204" pitchFamily="34" charset="0"/>
            </a:endParaRPr>
          </a:p>
        </p:txBody>
      </p:sp>
      <p:sp>
        <p:nvSpPr>
          <p:cNvPr id="3" name="İçerik Yer Tutucusu 2">
            <a:extLst>
              <a:ext uri="{FF2B5EF4-FFF2-40B4-BE49-F238E27FC236}">
                <a16:creationId xmlns:a16="http://schemas.microsoft.com/office/drawing/2014/main" id="{7AE0CE76-8325-402F-BAA6-EA0749A63CFA}"/>
              </a:ext>
            </a:extLst>
          </p:cNvPr>
          <p:cNvSpPr>
            <a:spLocks noGrp="1"/>
          </p:cNvSpPr>
          <p:nvPr>
            <p:ph idx="1"/>
          </p:nvPr>
        </p:nvSpPr>
        <p:spPr>
          <a:xfrm>
            <a:off x="13753" y="1124744"/>
            <a:ext cx="9144000" cy="5733256"/>
          </a:xfrm>
        </p:spPr>
        <p:txBody>
          <a:bodyPr>
            <a:normAutofit/>
          </a:bodyPr>
          <a:lstStyle/>
          <a:p>
            <a:pPr marL="0" indent="0">
              <a:buNone/>
            </a:pPr>
            <a:endParaRPr lang="tr-TR" sz="2400" b="1" i="1" dirty="0">
              <a:solidFill>
                <a:srgbClr val="000000"/>
              </a:solidFill>
              <a:ea typeface="Calibri" panose="020F0502020204030204" pitchFamily="34" charset="0"/>
              <a:cs typeface="Calibri" panose="020F0502020204030204" pitchFamily="34" charset="0"/>
            </a:endParaRPr>
          </a:p>
          <a:p>
            <a:pPr marL="0" indent="0">
              <a:buNone/>
            </a:pPr>
            <a:endParaRPr lang="tr-TR" sz="2000" dirty="0"/>
          </a:p>
        </p:txBody>
      </p:sp>
      <p:sp>
        <p:nvSpPr>
          <p:cNvPr id="6" name="Dikdörtgen 5">
            <a:extLst>
              <a:ext uri="{FF2B5EF4-FFF2-40B4-BE49-F238E27FC236}">
                <a16:creationId xmlns:a16="http://schemas.microsoft.com/office/drawing/2014/main" id="{D63E1B35-B147-490C-BEE8-60E93E424733}"/>
              </a:ext>
            </a:extLst>
          </p:cNvPr>
          <p:cNvSpPr/>
          <p:nvPr/>
        </p:nvSpPr>
        <p:spPr>
          <a:xfrm>
            <a:off x="179512" y="2204864"/>
            <a:ext cx="8761913" cy="2320635"/>
          </a:xfrm>
          <a:prstGeom prst="rect">
            <a:avLst/>
          </a:prstGeom>
        </p:spPr>
        <p:txBody>
          <a:bodyPr wrap="square">
            <a:spAutoFit/>
          </a:bodyPr>
          <a:lstStyle/>
          <a:p>
            <a:pPr lvl="0">
              <a:spcBef>
                <a:spcPct val="20000"/>
              </a:spcBef>
            </a:pPr>
            <a:endParaRPr lang="tr-TR" sz="2000" dirty="0">
              <a:solidFill>
                <a:prstClr val="black"/>
              </a:solidFill>
            </a:endParaRPr>
          </a:p>
          <a:p>
            <a:pPr lvl="0">
              <a:spcBef>
                <a:spcPct val="20000"/>
              </a:spcBef>
            </a:pPr>
            <a:r>
              <a:rPr lang="tr-TR" sz="2400" dirty="0">
                <a:solidFill>
                  <a:prstClr val="black"/>
                </a:solidFill>
              </a:rPr>
              <a:t>İnme belirti ve bulgularını hızla tanımak inme yönetimindeki en kritik basamağı oluşturur. Bu yüzden inme (felç)   geçirdiğinden şüphe edilen kişilerde inme ölçeklerinin kullanımı önerilmektedir. Bunlardan birisi de FAST olup, kişiden 3 (üç) basit komutu yerine getirmesini istenir.</a:t>
            </a:r>
          </a:p>
        </p:txBody>
      </p:sp>
    </p:spTree>
    <p:extLst>
      <p:ext uri="{BB962C8B-B14F-4D97-AF65-F5344CB8AC3E}">
        <p14:creationId xmlns:p14="http://schemas.microsoft.com/office/powerpoint/2010/main" val="25509340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ABB1EA91-BEC8-CA25-8808-BC983A07D824}"/>
              </a:ext>
            </a:extLst>
          </p:cNvPr>
          <p:cNvSpPr/>
          <p:nvPr/>
        </p:nvSpPr>
        <p:spPr>
          <a:xfrm>
            <a:off x="0" y="-27385"/>
            <a:ext cx="9144000" cy="10353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9" name="Resim 8">
            <a:extLst>
              <a:ext uri="{FF2B5EF4-FFF2-40B4-BE49-F238E27FC236}">
                <a16:creationId xmlns:a16="http://schemas.microsoft.com/office/drawing/2014/main" id="{71542535-FC81-22EA-32EB-3E4734A44D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116632"/>
            <a:ext cx="1106004" cy="716220"/>
          </a:xfrm>
          <a:prstGeom prst="rect">
            <a:avLst/>
          </a:prstGeom>
        </p:spPr>
      </p:pic>
      <p:sp>
        <p:nvSpPr>
          <p:cNvPr id="6" name="Dikdörtgen 5">
            <a:extLst>
              <a:ext uri="{FF2B5EF4-FFF2-40B4-BE49-F238E27FC236}">
                <a16:creationId xmlns:a16="http://schemas.microsoft.com/office/drawing/2014/main" id="{D63E1B35-B147-490C-BEE8-60E93E424733}"/>
              </a:ext>
            </a:extLst>
          </p:cNvPr>
          <p:cNvSpPr/>
          <p:nvPr/>
        </p:nvSpPr>
        <p:spPr>
          <a:xfrm>
            <a:off x="8635" y="1124744"/>
            <a:ext cx="9149118" cy="904863"/>
          </a:xfrm>
          <a:prstGeom prst="rect">
            <a:avLst/>
          </a:prstGeom>
        </p:spPr>
        <p:txBody>
          <a:bodyPr wrap="square">
            <a:spAutoFit/>
          </a:bodyPr>
          <a:lstStyle/>
          <a:p>
            <a:pPr lvl="0">
              <a:spcBef>
                <a:spcPct val="20000"/>
              </a:spcBef>
            </a:pPr>
            <a:endParaRPr lang="tr-TR" sz="2400" b="1" dirty="0">
              <a:solidFill>
                <a:prstClr val="black"/>
              </a:solidFill>
            </a:endParaRPr>
          </a:p>
          <a:p>
            <a:pPr lvl="0">
              <a:spcBef>
                <a:spcPct val="20000"/>
              </a:spcBef>
            </a:pPr>
            <a:endParaRPr lang="tr-TR" sz="2400" b="1" dirty="0">
              <a:solidFill>
                <a:prstClr val="black"/>
              </a:solidFill>
            </a:endParaRPr>
          </a:p>
        </p:txBody>
      </p:sp>
      <p:pic>
        <p:nvPicPr>
          <p:cNvPr id="4" name="Resim 3">
            <a:extLst>
              <a:ext uri="{FF2B5EF4-FFF2-40B4-BE49-F238E27FC236}">
                <a16:creationId xmlns:a16="http://schemas.microsoft.com/office/drawing/2014/main" id="{D7631B5F-73DE-4504-89D2-BCBAFF085EEA}"/>
              </a:ext>
            </a:extLst>
          </p:cNvPr>
          <p:cNvPicPr>
            <a:picLocks noChangeAspect="1"/>
          </p:cNvPicPr>
          <p:nvPr/>
        </p:nvPicPr>
        <p:blipFill>
          <a:blip r:embed="rId3"/>
          <a:stretch>
            <a:fillRect/>
          </a:stretch>
        </p:blipFill>
        <p:spPr>
          <a:xfrm>
            <a:off x="1086989" y="1268760"/>
            <a:ext cx="6725265" cy="5230761"/>
          </a:xfrm>
          <a:prstGeom prst="rect">
            <a:avLst/>
          </a:prstGeom>
        </p:spPr>
      </p:pic>
      <p:sp>
        <p:nvSpPr>
          <p:cNvPr id="10" name="Başlık 1">
            <a:extLst>
              <a:ext uri="{FF2B5EF4-FFF2-40B4-BE49-F238E27FC236}">
                <a16:creationId xmlns:a16="http://schemas.microsoft.com/office/drawing/2014/main" id="{30B8BADE-3AEC-4C00-8CE8-46206A264CE7}"/>
              </a:ext>
            </a:extLst>
          </p:cNvPr>
          <p:cNvSpPr txBox="1">
            <a:spLocks/>
          </p:cNvSpPr>
          <p:nvPr/>
        </p:nvSpPr>
        <p:spPr>
          <a:xfrm>
            <a:off x="41260" y="103085"/>
            <a:ext cx="9116493" cy="9048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800" b="1" dirty="0">
                <a:cs typeface="Calibri" panose="020F0502020204030204" pitchFamily="34" charset="0"/>
              </a:rPr>
              <a:t>  </a:t>
            </a:r>
            <a:r>
              <a:rPr lang="tr-TR" sz="3600" dirty="0">
                <a:cs typeface="Calibri" panose="020F0502020204030204" pitchFamily="34" charset="0"/>
              </a:rPr>
              <a:t>İnme Hastasının Değerlendirilmesi</a:t>
            </a:r>
          </a:p>
        </p:txBody>
      </p:sp>
    </p:spTree>
    <p:extLst>
      <p:ext uri="{BB962C8B-B14F-4D97-AF65-F5344CB8AC3E}">
        <p14:creationId xmlns:p14="http://schemas.microsoft.com/office/powerpoint/2010/main" val="2360906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45584F72-2FB5-46A6-97AE-4A105151023F}"/>
              </a:ext>
            </a:extLst>
          </p:cNvPr>
          <p:cNvSpPr/>
          <p:nvPr/>
        </p:nvSpPr>
        <p:spPr>
          <a:xfrm>
            <a:off x="1" y="0"/>
            <a:ext cx="9135610" cy="119675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10CD2519-3D2D-458B-9CD9-71E725E1DD9C}"/>
              </a:ext>
            </a:extLst>
          </p:cNvPr>
          <p:cNvSpPr>
            <a:spLocks noGrp="1"/>
          </p:cNvSpPr>
          <p:nvPr>
            <p:ph type="title"/>
          </p:nvPr>
        </p:nvSpPr>
        <p:spPr>
          <a:xfrm>
            <a:off x="17268" y="0"/>
            <a:ext cx="9135366" cy="1196752"/>
          </a:xfrm>
        </p:spPr>
        <p:txBody>
          <a:bodyPr>
            <a:normAutofit/>
          </a:bodyPr>
          <a:lstStyle/>
          <a:p>
            <a:pPr algn="l"/>
            <a:r>
              <a:rPr lang="tr-TR" sz="3600" dirty="0">
                <a:solidFill>
                  <a:srgbClr val="000000"/>
                </a:solidFill>
                <a:ea typeface="Times New Roman" panose="02020603050405020304" pitchFamily="18" charset="0"/>
              </a:rPr>
              <a:t> </a:t>
            </a:r>
            <a:r>
              <a:rPr lang="tr-TR" sz="3200" dirty="0">
                <a:solidFill>
                  <a:srgbClr val="000000"/>
                </a:solidFill>
                <a:ea typeface="Times New Roman" panose="02020603050405020304" pitchFamily="18" charset="0"/>
              </a:rPr>
              <a:t>Bilinç Bozuklukları ve Ciddi Hastalık </a:t>
            </a:r>
            <a:br>
              <a:rPr lang="tr-TR" sz="3200" dirty="0">
                <a:solidFill>
                  <a:srgbClr val="000000"/>
                </a:solidFill>
                <a:ea typeface="Times New Roman" panose="02020603050405020304" pitchFamily="18" charset="0"/>
              </a:rPr>
            </a:br>
            <a:r>
              <a:rPr lang="tr-TR" sz="3200" dirty="0">
                <a:solidFill>
                  <a:srgbClr val="000000"/>
                </a:solidFill>
                <a:ea typeface="Times New Roman" panose="02020603050405020304" pitchFamily="18" charset="0"/>
              </a:rPr>
              <a:t> Durumlarında İlk Yardım</a:t>
            </a:r>
            <a:r>
              <a:rPr lang="tr-TR" sz="3200" dirty="0">
                <a:solidFill>
                  <a:prstClr val="black"/>
                </a:solidFill>
              </a:rPr>
              <a:t> </a:t>
            </a:r>
            <a:endParaRPr lang="tr-TR" sz="3200" i="1" dirty="0">
              <a:cs typeface="Calibri" panose="020F0502020204030204" pitchFamily="34" charset="0"/>
            </a:endParaRPr>
          </a:p>
        </p:txBody>
      </p:sp>
      <p:pic>
        <p:nvPicPr>
          <p:cNvPr id="5" name="Resim 4">
            <a:extLst>
              <a:ext uri="{FF2B5EF4-FFF2-40B4-BE49-F238E27FC236}">
                <a16:creationId xmlns:a16="http://schemas.microsoft.com/office/drawing/2014/main" id="{3BF6AF7B-B86F-4948-BE83-1569443531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8243" y="188640"/>
            <a:ext cx="1096245" cy="709901"/>
          </a:xfrm>
          <a:prstGeom prst="rect">
            <a:avLst/>
          </a:prstGeom>
        </p:spPr>
      </p:pic>
      <p:sp>
        <p:nvSpPr>
          <p:cNvPr id="8" name="Dikdörtgen 7">
            <a:extLst>
              <a:ext uri="{FF2B5EF4-FFF2-40B4-BE49-F238E27FC236}">
                <a16:creationId xmlns:a16="http://schemas.microsoft.com/office/drawing/2014/main" id="{051A8DE0-6285-4CC4-8F88-BE1E94116AE2}"/>
              </a:ext>
            </a:extLst>
          </p:cNvPr>
          <p:cNvSpPr/>
          <p:nvPr/>
        </p:nvSpPr>
        <p:spPr>
          <a:xfrm>
            <a:off x="179513" y="2420888"/>
            <a:ext cx="8856984" cy="1815882"/>
          </a:xfrm>
          <a:prstGeom prst="rect">
            <a:avLst/>
          </a:prstGeom>
        </p:spPr>
        <p:txBody>
          <a:bodyPr wrap="square">
            <a:spAutoFit/>
          </a:bodyPr>
          <a:lstStyle/>
          <a:p>
            <a:pPr algn="ctr"/>
            <a:r>
              <a:rPr lang="tr-TR" sz="3200" b="1" dirty="0">
                <a:solidFill>
                  <a:srgbClr val="FF0000"/>
                </a:solidFill>
              </a:rPr>
              <a:t>DİKKAT !!!</a:t>
            </a:r>
          </a:p>
          <a:p>
            <a:pPr algn="ctr"/>
            <a:endParaRPr lang="tr-TR" sz="3200" b="1" dirty="0">
              <a:solidFill>
                <a:srgbClr val="FF0000"/>
              </a:solidFill>
            </a:endParaRPr>
          </a:p>
          <a:p>
            <a:r>
              <a:rPr lang="tr-TR" dirty="0"/>
              <a:t> </a:t>
            </a:r>
            <a:r>
              <a:rPr lang="tr-TR" sz="2400" b="1" dirty="0"/>
              <a:t> Kişi komutlardan herhangi birini yapmakta zorlanıyorsa inme (felç) olarak kabul edin ve bir sağlık kuruluşuna   nakledilmesini sağlayın.</a:t>
            </a:r>
          </a:p>
        </p:txBody>
      </p:sp>
    </p:spTree>
    <p:extLst>
      <p:ext uri="{BB962C8B-B14F-4D97-AF65-F5344CB8AC3E}">
        <p14:creationId xmlns:p14="http://schemas.microsoft.com/office/powerpoint/2010/main" val="40462896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A7DD3BA8-4C2F-A2E6-3F25-BD5CE6B7FA33}"/>
              </a:ext>
            </a:extLst>
          </p:cNvPr>
          <p:cNvSpPr/>
          <p:nvPr/>
        </p:nvSpPr>
        <p:spPr>
          <a:xfrm>
            <a:off x="0" y="-27385"/>
            <a:ext cx="9144000" cy="10353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7" name="Resim 6">
            <a:extLst>
              <a:ext uri="{FF2B5EF4-FFF2-40B4-BE49-F238E27FC236}">
                <a16:creationId xmlns:a16="http://schemas.microsoft.com/office/drawing/2014/main" id="{7078823A-B852-9420-7989-746EE5DAE5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116632"/>
            <a:ext cx="1106004" cy="716220"/>
          </a:xfrm>
          <a:prstGeom prst="rect">
            <a:avLst/>
          </a:prstGeom>
        </p:spPr>
      </p:pic>
      <p:sp>
        <p:nvSpPr>
          <p:cNvPr id="2" name="Başlık 1">
            <a:extLst>
              <a:ext uri="{FF2B5EF4-FFF2-40B4-BE49-F238E27FC236}">
                <a16:creationId xmlns:a16="http://schemas.microsoft.com/office/drawing/2014/main" id="{4DF9EA04-D7AE-4F34-BDE9-FACD070C1A1D}"/>
              </a:ext>
            </a:extLst>
          </p:cNvPr>
          <p:cNvSpPr>
            <a:spLocks noGrp="1"/>
          </p:cNvSpPr>
          <p:nvPr>
            <p:ph type="title"/>
          </p:nvPr>
        </p:nvSpPr>
        <p:spPr>
          <a:xfrm>
            <a:off x="0" y="0"/>
            <a:ext cx="9144000" cy="1006807"/>
          </a:xfrm>
        </p:spPr>
        <p:txBody>
          <a:bodyPr>
            <a:normAutofit fontScale="90000"/>
          </a:bodyPr>
          <a:lstStyle/>
          <a:p>
            <a:pPr lvl="0" algn="l">
              <a:spcBef>
                <a:spcPct val="20000"/>
              </a:spcBef>
            </a:pPr>
            <a:r>
              <a:rPr lang="tr-TR" sz="2400" b="1" dirty="0">
                <a:solidFill>
                  <a:srgbClr val="000000"/>
                </a:solidFill>
                <a:ea typeface="Calibri" panose="020F0502020204030204" pitchFamily="34" charset="0"/>
              </a:rPr>
              <a:t>    </a:t>
            </a:r>
            <a:br>
              <a:rPr lang="tr-TR" sz="2400" b="1" dirty="0">
                <a:solidFill>
                  <a:srgbClr val="000000"/>
                </a:solidFill>
                <a:ea typeface="Calibri" panose="020F0502020204030204" pitchFamily="34" charset="0"/>
              </a:rPr>
            </a:br>
            <a:r>
              <a:rPr lang="tr-TR" sz="2400" b="1" dirty="0">
                <a:solidFill>
                  <a:srgbClr val="000000"/>
                </a:solidFill>
                <a:ea typeface="Calibri" panose="020F0502020204030204" pitchFamily="34" charset="0"/>
              </a:rPr>
              <a:t>  </a:t>
            </a:r>
            <a:br>
              <a:rPr lang="tr-TR" sz="2400" b="1" dirty="0">
                <a:solidFill>
                  <a:srgbClr val="000000"/>
                </a:solidFill>
                <a:ea typeface="Calibri" panose="020F0502020204030204" pitchFamily="34" charset="0"/>
              </a:rPr>
            </a:br>
            <a:r>
              <a:rPr lang="tr-TR" sz="2400" b="1" dirty="0">
                <a:solidFill>
                  <a:srgbClr val="000000"/>
                </a:solidFill>
                <a:ea typeface="Calibri" panose="020F0502020204030204" pitchFamily="34" charset="0"/>
              </a:rPr>
              <a:t>   </a:t>
            </a:r>
            <a:r>
              <a:rPr lang="tr-TR" sz="4000" dirty="0">
                <a:solidFill>
                  <a:srgbClr val="000000"/>
                </a:solidFill>
                <a:ea typeface="Calibri" panose="020F0502020204030204" pitchFamily="34" charset="0"/>
                <a:cs typeface="Arial" panose="020B0604020202020204" pitchFamily="34" charset="0"/>
              </a:rPr>
              <a:t>İnmede İlk Yardım</a:t>
            </a:r>
            <a:br>
              <a:rPr lang="tr-TR" sz="4000" dirty="0">
                <a:solidFill>
                  <a:srgbClr val="000000"/>
                </a:solidFill>
                <a:ea typeface="Calibri" panose="020F0502020204030204" pitchFamily="34" charset="0"/>
                <a:cs typeface="Arial" panose="020B0604020202020204" pitchFamily="34" charset="0"/>
              </a:rPr>
            </a:br>
            <a:endParaRPr lang="tr-TR" sz="4000" i="1" dirty="0"/>
          </a:p>
        </p:txBody>
      </p:sp>
      <p:sp>
        <p:nvSpPr>
          <p:cNvPr id="3" name="İçerik Yer Tutucusu 2">
            <a:extLst>
              <a:ext uri="{FF2B5EF4-FFF2-40B4-BE49-F238E27FC236}">
                <a16:creationId xmlns:a16="http://schemas.microsoft.com/office/drawing/2014/main" id="{8EC06718-F9ED-4B0D-B24E-9C5663BF9AD1}"/>
              </a:ext>
            </a:extLst>
          </p:cNvPr>
          <p:cNvSpPr>
            <a:spLocks noGrp="1"/>
          </p:cNvSpPr>
          <p:nvPr>
            <p:ph idx="1"/>
          </p:nvPr>
        </p:nvSpPr>
        <p:spPr>
          <a:xfrm>
            <a:off x="179512" y="1268760"/>
            <a:ext cx="8856985" cy="5589240"/>
          </a:xfrm>
        </p:spPr>
        <p:txBody>
          <a:bodyPr>
            <a:normAutofit/>
          </a:bodyPr>
          <a:lstStyle/>
          <a:p>
            <a:pPr marL="0" indent="0" algn="just">
              <a:buNone/>
            </a:pPr>
            <a:endParaRPr lang="tr-TR" sz="2400" dirty="0"/>
          </a:p>
          <a:p>
            <a:pPr algn="just"/>
            <a:r>
              <a:rPr lang="tr-TR" sz="2400" dirty="0"/>
              <a:t>Hasta yaralı rahat edebileceği bir pozisyona getirilir. (örneğin; uzanmak, sabit bir nesneye yaslanmak). </a:t>
            </a:r>
          </a:p>
          <a:p>
            <a:pPr algn="just"/>
            <a:r>
              <a:rPr lang="tr-TR" sz="2400" dirty="0"/>
              <a:t>Oturamıyorsa derlenme pozisyonuna getirilir.</a:t>
            </a:r>
          </a:p>
          <a:p>
            <a:pPr algn="just"/>
            <a:r>
              <a:rPr lang="tr-TR" sz="2400" dirty="0"/>
              <a:t>112 acil yardım numarası aranır ve yardım istenir.</a:t>
            </a:r>
          </a:p>
          <a:p>
            <a:pPr algn="just"/>
            <a:r>
              <a:rPr lang="tr-TR" sz="2400" dirty="0"/>
              <a:t>Bilincin açık olup olmadığını ve rahat nefes alıp almadığını takip edilir.</a:t>
            </a:r>
          </a:p>
          <a:p>
            <a:pPr algn="just"/>
            <a:r>
              <a:rPr lang="tr-TR" sz="2400" dirty="0"/>
              <a:t>Yaşam bulguları yoksa Temel Yaşam Desteğine başlanır. </a:t>
            </a:r>
          </a:p>
        </p:txBody>
      </p:sp>
    </p:spTree>
    <p:extLst>
      <p:ext uri="{BB962C8B-B14F-4D97-AF65-F5344CB8AC3E}">
        <p14:creationId xmlns:p14="http://schemas.microsoft.com/office/powerpoint/2010/main" val="12701221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39D73504-0309-129F-F2E5-74DC7D1F24EA}"/>
              </a:ext>
            </a:extLst>
          </p:cNvPr>
          <p:cNvSpPr/>
          <p:nvPr/>
        </p:nvSpPr>
        <p:spPr>
          <a:xfrm>
            <a:off x="0" y="-27385"/>
            <a:ext cx="9144000" cy="115212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7" name="Resim 6">
            <a:extLst>
              <a:ext uri="{FF2B5EF4-FFF2-40B4-BE49-F238E27FC236}">
                <a16:creationId xmlns:a16="http://schemas.microsoft.com/office/drawing/2014/main" id="{4452180F-BF8A-90E5-19EE-4739DBB921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116632"/>
            <a:ext cx="1106004" cy="716220"/>
          </a:xfrm>
          <a:prstGeom prst="rect">
            <a:avLst/>
          </a:prstGeom>
        </p:spPr>
      </p:pic>
      <p:sp>
        <p:nvSpPr>
          <p:cNvPr id="2" name="Başlık 1">
            <a:extLst>
              <a:ext uri="{FF2B5EF4-FFF2-40B4-BE49-F238E27FC236}">
                <a16:creationId xmlns:a16="http://schemas.microsoft.com/office/drawing/2014/main" id="{4DF9EA04-D7AE-4F34-BDE9-FACD070C1A1D}"/>
              </a:ext>
            </a:extLst>
          </p:cNvPr>
          <p:cNvSpPr>
            <a:spLocks noGrp="1"/>
          </p:cNvSpPr>
          <p:nvPr>
            <p:ph type="title"/>
          </p:nvPr>
        </p:nvSpPr>
        <p:spPr>
          <a:xfrm>
            <a:off x="0" y="0"/>
            <a:ext cx="9144000" cy="1124743"/>
          </a:xfrm>
        </p:spPr>
        <p:txBody>
          <a:bodyPr>
            <a:noAutofit/>
          </a:bodyPr>
          <a:lstStyle/>
          <a:p>
            <a:pPr lvl="0" algn="l">
              <a:spcBef>
                <a:spcPct val="20000"/>
              </a:spcBef>
            </a:pPr>
            <a:br>
              <a:rPr lang="tr-TR" sz="2400" b="1" dirty="0">
                <a:solidFill>
                  <a:prstClr val="black"/>
                </a:solidFill>
                <a:ea typeface="+mn-ea"/>
                <a:cs typeface="+mn-cs"/>
              </a:rPr>
            </a:br>
            <a:r>
              <a:rPr lang="tr-TR" sz="2400" b="1" dirty="0">
                <a:solidFill>
                  <a:prstClr val="black"/>
                </a:solidFill>
                <a:ea typeface="+mn-ea"/>
                <a:cs typeface="+mn-cs"/>
              </a:rPr>
              <a:t>  </a:t>
            </a:r>
            <a:r>
              <a:rPr lang="tr-TR" sz="3400" dirty="0">
                <a:solidFill>
                  <a:prstClr val="black"/>
                </a:solidFill>
                <a:ea typeface="+mn-ea"/>
                <a:cs typeface="+mn-cs"/>
              </a:rPr>
              <a:t>İnme Geçiren Kişide Dikkat Edilmesi </a:t>
            </a:r>
            <a:br>
              <a:rPr lang="tr-TR" sz="3400" dirty="0">
                <a:solidFill>
                  <a:prstClr val="black"/>
                </a:solidFill>
                <a:ea typeface="+mn-ea"/>
                <a:cs typeface="+mn-cs"/>
              </a:rPr>
            </a:br>
            <a:r>
              <a:rPr lang="tr-TR" sz="3400" dirty="0">
                <a:solidFill>
                  <a:prstClr val="black"/>
                </a:solidFill>
                <a:ea typeface="+mn-ea"/>
                <a:cs typeface="+mn-cs"/>
              </a:rPr>
              <a:t> Gereken Hususlar</a:t>
            </a:r>
            <a:br>
              <a:rPr lang="tr-TR" sz="2400" b="1" dirty="0">
                <a:solidFill>
                  <a:prstClr val="black"/>
                </a:solidFill>
                <a:ea typeface="+mn-ea"/>
                <a:cs typeface="+mn-cs"/>
              </a:rPr>
            </a:br>
            <a:endParaRPr lang="tr-TR" sz="2400" b="1" i="1" dirty="0"/>
          </a:p>
        </p:txBody>
      </p:sp>
      <p:sp>
        <p:nvSpPr>
          <p:cNvPr id="3" name="İçerik Yer Tutucusu 2">
            <a:extLst>
              <a:ext uri="{FF2B5EF4-FFF2-40B4-BE49-F238E27FC236}">
                <a16:creationId xmlns:a16="http://schemas.microsoft.com/office/drawing/2014/main" id="{8EC06718-F9ED-4B0D-B24E-9C5663BF9AD1}"/>
              </a:ext>
            </a:extLst>
          </p:cNvPr>
          <p:cNvSpPr>
            <a:spLocks noGrp="1"/>
          </p:cNvSpPr>
          <p:nvPr>
            <p:ph idx="1"/>
          </p:nvPr>
        </p:nvSpPr>
        <p:spPr>
          <a:xfrm>
            <a:off x="179512" y="1241375"/>
            <a:ext cx="8761913" cy="4347864"/>
          </a:xfrm>
        </p:spPr>
        <p:txBody>
          <a:bodyPr>
            <a:normAutofit/>
          </a:bodyPr>
          <a:lstStyle/>
          <a:p>
            <a:pPr algn="just"/>
            <a:endParaRPr lang="tr-TR" sz="2400" b="1" dirty="0"/>
          </a:p>
          <a:p>
            <a:pPr algn="just"/>
            <a:endParaRPr lang="tr-TR" sz="2400" b="1" dirty="0"/>
          </a:p>
          <a:p>
            <a:pPr algn="just"/>
            <a:endParaRPr lang="tr-TR" sz="2400" b="1" dirty="0"/>
          </a:p>
          <a:p>
            <a:pPr algn="just"/>
            <a:r>
              <a:rPr lang="tr-TR" sz="2400" dirty="0"/>
              <a:t>Yiyecek ve içecek verilmez. Verilen gıda solunum yoluna kaçabilir ve kişinin boğulmasına sebep olabilir. </a:t>
            </a:r>
          </a:p>
          <a:p>
            <a:pPr algn="just"/>
            <a:endParaRPr lang="tr-TR" sz="2400" dirty="0"/>
          </a:p>
          <a:p>
            <a:pPr algn="just"/>
            <a:r>
              <a:rPr lang="tr-TR" sz="2400" dirty="0"/>
              <a:t>Yardım gelinceye kadar kişi yalnız bırakılmaz.</a:t>
            </a:r>
          </a:p>
          <a:p>
            <a:pPr algn="just"/>
            <a:endParaRPr lang="tr-TR" sz="2400" dirty="0"/>
          </a:p>
        </p:txBody>
      </p:sp>
    </p:spTree>
    <p:extLst>
      <p:ext uri="{BB962C8B-B14F-4D97-AF65-F5344CB8AC3E}">
        <p14:creationId xmlns:p14="http://schemas.microsoft.com/office/powerpoint/2010/main" val="17213311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885F7B04-98E6-09F1-70AF-4628C42BCE26}"/>
              </a:ext>
            </a:extLst>
          </p:cNvPr>
          <p:cNvSpPr/>
          <p:nvPr/>
        </p:nvSpPr>
        <p:spPr>
          <a:xfrm>
            <a:off x="0" y="0"/>
            <a:ext cx="9144000" cy="100794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8" name="Resim 7">
            <a:extLst>
              <a:ext uri="{FF2B5EF4-FFF2-40B4-BE49-F238E27FC236}">
                <a16:creationId xmlns:a16="http://schemas.microsoft.com/office/drawing/2014/main" id="{6CB43AE1-62C0-8EE8-4F43-146ED16AA7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8383" y="241590"/>
            <a:ext cx="913041" cy="591262"/>
          </a:xfrm>
          <a:prstGeom prst="rect">
            <a:avLst/>
          </a:prstGeom>
        </p:spPr>
      </p:pic>
      <p:sp>
        <p:nvSpPr>
          <p:cNvPr id="2" name="Başlık 1">
            <a:extLst>
              <a:ext uri="{FF2B5EF4-FFF2-40B4-BE49-F238E27FC236}">
                <a16:creationId xmlns:a16="http://schemas.microsoft.com/office/drawing/2014/main" id="{D2E4C087-6D09-4EDC-92F3-514A34A53A78}"/>
              </a:ext>
            </a:extLst>
          </p:cNvPr>
          <p:cNvSpPr>
            <a:spLocks noGrp="1"/>
          </p:cNvSpPr>
          <p:nvPr>
            <p:ph type="title"/>
          </p:nvPr>
        </p:nvSpPr>
        <p:spPr>
          <a:xfrm>
            <a:off x="0" y="0"/>
            <a:ext cx="9143999" cy="1007948"/>
          </a:xfrm>
        </p:spPr>
        <p:txBody>
          <a:bodyPr>
            <a:normAutofit fontScale="90000"/>
          </a:bodyPr>
          <a:lstStyle/>
          <a:p>
            <a:pPr lvl="0" algn="l">
              <a:spcBef>
                <a:spcPct val="20000"/>
              </a:spcBef>
            </a:pPr>
            <a:r>
              <a:rPr lang="tr-TR" sz="3100" b="1" dirty="0">
                <a:solidFill>
                  <a:srgbClr val="000000"/>
                </a:solidFill>
                <a:ea typeface="Calibri" panose="020F0502020204030204" pitchFamily="34" charset="0"/>
              </a:rPr>
              <a:t> </a:t>
            </a:r>
            <a:br>
              <a:rPr lang="tr-TR" sz="3100" b="1" dirty="0">
                <a:solidFill>
                  <a:srgbClr val="000000"/>
                </a:solidFill>
                <a:ea typeface="Calibri" panose="020F0502020204030204" pitchFamily="34" charset="0"/>
              </a:rPr>
            </a:br>
            <a:r>
              <a:rPr lang="tr-TR" sz="3100" b="1" dirty="0">
                <a:solidFill>
                  <a:srgbClr val="000000"/>
                </a:solidFill>
                <a:ea typeface="Calibri" panose="020F0502020204030204" pitchFamily="34" charset="0"/>
              </a:rPr>
              <a:t>  </a:t>
            </a:r>
            <a:r>
              <a:rPr lang="tr-TR" sz="4000" dirty="0">
                <a:solidFill>
                  <a:prstClr val="black"/>
                </a:solidFill>
                <a:ea typeface="+mn-ea"/>
                <a:cs typeface="+mn-cs"/>
              </a:rPr>
              <a:t>Sara (Epilepsi) Nöbeti</a:t>
            </a:r>
            <a:br>
              <a:rPr lang="tr-TR" sz="4000" dirty="0">
                <a:solidFill>
                  <a:prstClr val="black"/>
                </a:solidFill>
                <a:ea typeface="+mn-ea"/>
                <a:cs typeface="+mn-cs"/>
              </a:rPr>
            </a:br>
            <a:endParaRPr lang="tr-TR" sz="4000" dirty="0"/>
          </a:p>
        </p:txBody>
      </p:sp>
      <p:sp>
        <p:nvSpPr>
          <p:cNvPr id="3" name="İçerik Yer Tutucusu 2">
            <a:extLst>
              <a:ext uri="{FF2B5EF4-FFF2-40B4-BE49-F238E27FC236}">
                <a16:creationId xmlns:a16="http://schemas.microsoft.com/office/drawing/2014/main" id="{C4381777-E54C-486E-BA3F-C4E56AE2644E}"/>
              </a:ext>
            </a:extLst>
          </p:cNvPr>
          <p:cNvSpPr>
            <a:spLocks noGrp="1"/>
          </p:cNvSpPr>
          <p:nvPr>
            <p:ph idx="1"/>
          </p:nvPr>
        </p:nvSpPr>
        <p:spPr>
          <a:xfrm>
            <a:off x="179512" y="1412776"/>
            <a:ext cx="6264696" cy="4320480"/>
          </a:xfrm>
        </p:spPr>
        <p:txBody>
          <a:bodyPr>
            <a:normAutofit/>
          </a:bodyPr>
          <a:lstStyle/>
          <a:p>
            <a:pPr marL="0" indent="0">
              <a:buNone/>
            </a:pPr>
            <a:endParaRPr lang="tr-TR" sz="2200" b="1" dirty="0"/>
          </a:p>
          <a:p>
            <a:pPr marL="0" indent="0">
              <a:buNone/>
            </a:pPr>
            <a:endParaRPr lang="tr-TR" sz="2000" dirty="0"/>
          </a:p>
          <a:p>
            <a:pPr marL="0" indent="0" algn="just">
              <a:buNone/>
            </a:pPr>
            <a:r>
              <a:rPr lang="tr-TR" sz="2400" dirty="0"/>
              <a:t>Kişinin istemi dışında vücut kaslarının bir bölümünün ya da tamamının sarsılarak kasılmasıdır. </a:t>
            </a:r>
          </a:p>
          <a:p>
            <a:pPr algn="just"/>
            <a:r>
              <a:rPr lang="tr-TR" sz="2400" dirty="0"/>
              <a:t>Zehirlenme, uykusuzluk, açlık, elektrik çarpması, kan şekeri düşüklüğü, çocuklarda yüksek ateş, alkol yoksunluğu, madde bağımlılığı ve beyin hasarı gibi durumlarda ortaya çıkabilir. </a:t>
            </a:r>
          </a:p>
        </p:txBody>
      </p:sp>
      <p:pic>
        <p:nvPicPr>
          <p:cNvPr id="5" name="Resim 4">
            <a:extLst>
              <a:ext uri="{FF2B5EF4-FFF2-40B4-BE49-F238E27FC236}">
                <a16:creationId xmlns:a16="http://schemas.microsoft.com/office/drawing/2014/main" id="{A7C6EC48-76E6-B64F-ABEB-20382E3C57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2394021"/>
            <a:ext cx="2664296" cy="2619155"/>
          </a:xfrm>
          <a:prstGeom prst="rect">
            <a:avLst/>
          </a:prstGeom>
        </p:spPr>
      </p:pic>
    </p:spTree>
    <p:extLst>
      <p:ext uri="{BB962C8B-B14F-4D97-AF65-F5344CB8AC3E}">
        <p14:creationId xmlns:p14="http://schemas.microsoft.com/office/powerpoint/2010/main" val="17829055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310D04A7-ADBD-4FF9-893F-09D201C8AEC9}"/>
              </a:ext>
            </a:extLst>
          </p:cNvPr>
          <p:cNvSpPr/>
          <p:nvPr/>
        </p:nvSpPr>
        <p:spPr>
          <a:xfrm>
            <a:off x="0" y="0"/>
            <a:ext cx="9135671" cy="122413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7" name="Resim 6">
            <a:extLst>
              <a:ext uri="{FF2B5EF4-FFF2-40B4-BE49-F238E27FC236}">
                <a16:creationId xmlns:a16="http://schemas.microsoft.com/office/drawing/2014/main" id="{1AE234B2-A3C3-FE17-1517-C3211DD51F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116632"/>
            <a:ext cx="1106004" cy="716220"/>
          </a:xfrm>
          <a:prstGeom prst="rect">
            <a:avLst/>
          </a:prstGeom>
        </p:spPr>
      </p:pic>
      <p:sp>
        <p:nvSpPr>
          <p:cNvPr id="3" name="İçerik Yer Tutucusu 2">
            <a:extLst>
              <a:ext uri="{FF2B5EF4-FFF2-40B4-BE49-F238E27FC236}">
                <a16:creationId xmlns:a16="http://schemas.microsoft.com/office/drawing/2014/main" id="{BA745443-8D76-4F3F-9B69-5562F110C259}"/>
              </a:ext>
            </a:extLst>
          </p:cNvPr>
          <p:cNvSpPr>
            <a:spLocks noGrp="1"/>
          </p:cNvSpPr>
          <p:nvPr>
            <p:ph idx="1"/>
          </p:nvPr>
        </p:nvSpPr>
        <p:spPr>
          <a:xfrm>
            <a:off x="179512" y="1313384"/>
            <a:ext cx="8856984" cy="5544616"/>
          </a:xfrm>
        </p:spPr>
        <p:txBody>
          <a:bodyPr>
            <a:noAutofit/>
          </a:bodyPr>
          <a:lstStyle/>
          <a:p>
            <a:pPr marL="0" indent="0" algn="just">
              <a:buNone/>
            </a:pPr>
            <a:endParaRPr lang="tr-TR" sz="2400" b="1" i="1" dirty="0">
              <a:ea typeface="Calibri" panose="020F0502020204030204" pitchFamily="34" charset="0"/>
              <a:cs typeface="Arial" panose="020B0604020202020204" pitchFamily="34" charset="0"/>
            </a:endParaRPr>
          </a:p>
          <a:p>
            <a:pPr algn="just"/>
            <a:r>
              <a:rPr lang="tr-TR" sz="2400" dirty="0"/>
              <a:t>Nöbet öncesinde normalde olmayan kokuları alma veya kas kasılmaları gibi ön belirtiler olabilir.</a:t>
            </a:r>
          </a:p>
          <a:p>
            <a:pPr algn="just"/>
            <a:r>
              <a:rPr lang="tr-TR" sz="2400" dirty="0"/>
              <a:t>Nöbet öncesi bir bağırma ve/veya çığlık duyulabilir. </a:t>
            </a:r>
          </a:p>
          <a:p>
            <a:pPr algn="just"/>
            <a:r>
              <a:rPr lang="tr-TR" sz="2400" dirty="0"/>
              <a:t>Bazen ani bir şekilde bilincin kaybedilmesi sonrası şiddetli bir şekilde yere düşme ve bu düşme sırasında yaralanma meydana gelebilir. </a:t>
            </a:r>
          </a:p>
          <a:p>
            <a:pPr algn="just"/>
            <a:r>
              <a:rPr lang="tr-TR" sz="2400" dirty="0"/>
              <a:t>Tüm vücutta yaygın kasılmalar görülebilir. </a:t>
            </a:r>
          </a:p>
          <a:p>
            <a:pPr lvl="0" algn="just"/>
            <a:r>
              <a:rPr lang="tr-TR" sz="2400" dirty="0"/>
              <a:t>Dudaklar gri-mavi bir renk alabilir. </a:t>
            </a:r>
            <a:r>
              <a:rPr lang="tr-TR" sz="2400" dirty="0">
                <a:solidFill>
                  <a:prstClr val="black"/>
                </a:solidFill>
              </a:rPr>
              <a:t>Ağızdan dışarı tükürükler çıkabilir. Eğer dil ısırılmış ise dışarı çıkan tükürük kanlı olabilir (pembe renk).</a:t>
            </a:r>
          </a:p>
          <a:p>
            <a:pPr lvl="0" algn="just"/>
            <a:r>
              <a:rPr lang="tr-TR" sz="2400" dirty="0">
                <a:solidFill>
                  <a:prstClr val="black"/>
                </a:solidFill>
              </a:rPr>
              <a:t>İdrar ve/veya büyük abdest kaçırması görülebilir. </a:t>
            </a:r>
          </a:p>
          <a:p>
            <a:pPr algn="just"/>
            <a:endParaRPr lang="tr-TR" sz="2200" dirty="0">
              <a:latin typeface="+mj-lt"/>
            </a:endParaRPr>
          </a:p>
        </p:txBody>
      </p:sp>
      <p:sp>
        <p:nvSpPr>
          <p:cNvPr id="6" name="Başlık 1">
            <a:extLst>
              <a:ext uri="{FF2B5EF4-FFF2-40B4-BE49-F238E27FC236}">
                <a16:creationId xmlns:a16="http://schemas.microsoft.com/office/drawing/2014/main" id="{40094B61-093A-4094-A06E-93D8BD2686E1}"/>
              </a:ext>
            </a:extLst>
          </p:cNvPr>
          <p:cNvSpPr>
            <a:spLocks noGrp="1"/>
          </p:cNvSpPr>
          <p:nvPr>
            <p:ph type="title"/>
          </p:nvPr>
        </p:nvSpPr>
        <p:spPr>
          <a:xfrm>
            <a:off x="36141" y="0"/>
            <a:ext cx="9116247" cy="1196752"/>
          </a:xfrm>
        </p:spPr>
        <p:txBody>
          <a:bodyPr>
            <a:normAutofit fontScale="90000"/>
          </a:bodyPr>
          <a:lstStyle/>
          <a:p>
            <a:pPr algn="l"/>
            <a:br>
              <a:rPr lang="tr-TR" sz="2400" b="1" dirty="0">
                <a:solidFill>
                  <a:srgbClr val="000000"/>
                </a:solidFill>
                <a:ea typeface="Times New Roman" panose="02020603050405020304" pitchFamily="18" charset="0"/>
              </a:rPr>
            </a:br>
            <a:br>
              <a:rPr lang="tr-TR" sz="2700" dirty="0">
                <a:solidFill>
                  <a:srgbClr val="000000"/>
                </a:solidFill>
                <a:ea typeface="Times New Roman" panose="02020603050405020304" pitchFamily="18" charset="0"/>
              </a:rPr>
            </a:br>
            <a:r>
              <a:rPr lang="tr-TR" sz="2700" dirty="0">
                <a:solidFill>
                  <a:srgbClr val="000000"/>
                </a:solidFill>
                <a:ea typeface="Times New Roman" panose="02020603050405020304" pitchFamily="18" charset="0"/>
              </a:rPr>
              <a:t>  </a:t>
            </a:r>
            <a:r>
              <a:rPr lang="tr-TR" sz="3100" b="1" dirty="0">
                <a:solidFill>
                  <a:srgbClr val="000000"/>
                </a:solidFill>
                <a:ea typeface="Calibri" panose="020F0502020204030204" pitchFamily="34" charset="0"/>
              </a:rPr>
              <a:t> </a:t>
            </a:r>
            <a:r>
              <a:rPr lang="tr-TR" sz="4000" dirty="0">
                <a:solidFill>
                  <a:prstClr val="black"/>
                </a:solidFill>
              </a:rPr>
              <a:t>Sara (Epilepsi) Nöbeti</a:t>
            </a:r>
            <a:br>
              <a:rPr lang="tr-TR" sz="3200" b="1" i="1" dirty="0">
                <a:ea typeface="Calibri" panose="020F0502020204030204" pitchFamily="34" charset="0"/>
                <a:cs typeface="Arial" panose="020B0604020202020204" pitchFamily="34" charset="0"/>
              </a:rPr>
            </a:br>
            <a:endParaRPr lang="tr-TR" sz="3200" b="1" dirty="0"/>
          </a:p>
        </p:txBody>
      </p:sp>
    </p:spTree>
    <p:extLst>
      <p:ext uri="{BB962C8B-B14F-4D97-AF65-F5344CB8AC3E}">
        <p14:creationId xmlns:p14="http://schemas.microsoft.com/office/powerpoint/2010/main" val="34842493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F9485A9D-B17F-AE45-35C9-5724ED7A5A6B}"/>
              </a:ext>
            </a:extLst>
          </p:cNvPr>
          <p:cNvSpPr/>
          <p:nvPr/>
        </p:nvSpPr>
        <p:spPr>
          <a:xfrm>
            <a:off x="0" y="0"/>
            <a:ext cx="9144000" cy="134076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9" name="Resim 8">
            <a:extLst>
              <a:ext uri="{FF2B5EF4-FFF2-40B4-BE49-F238E27FC236}">
                <a16:creationId xmlns:a16="http://schemas.microsoft.com/office/drawing/2014/main" id="{543C68C2-3EBD-D16C-6907-50B511D13E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116632"/>
            <a:ext cx="1106004" cy="716220"/>
          </a:xfrm>
          <a:prstGeom prst="rect">
            <a:avLst/>
          </a:prstGeom>
        </p:spPr>
      </p:pic>
      <p:sp>
        <p:nvSpPr>
          <p:cNvPr id="3" name="İçerik Yer Tutucusu 2">
            <a:extLst>
              <a:ext uri="{FF2B5EF4-FFF2-40B4-BE49-F238E27FC236}">
                <a16:creationId xmlns:a16="http://schemas.microsoft.com/office/drawing/2014/main" id="{BA745443-8D76-4F3F-9B69-5562F110C259}"/>
              </a:ext>
            </a:extLst>
          </p:cNvPr>
          <p:cNvSpPr>
            <a:spLocks noGrp="1"/>
          </p:cNvSpPr>
          <p:nvPr>
            <p:ph idx="1"/>
          </p:nvPr>
        </p:nvSpPr>
        <p:spPr>
          <a:xfrm>
            <a:off x="179512" y="1457400"/>
            <a:ext cx="8856984" cy="5400600"/>
          </a:xfrm>
        </p:spPr>
        <p:txBody>
          <a:bodyPr>
            <a:noAutofit/>
          </a:bodyPr>
          <a:lstStyle/>
          <a:p>
            <a:pPr marL="0" indent="0" algn="just">
              <a:buNone/>
            </a:pPr>
            <a:endParaRPr lang="tr-TR" sz="2400" b="1" i="1" dirty="0">
              <a:ea typeface="Calibri" panose="020F0502020204030204" pitchFamily="34" charset="0"/>
              <a:cs typeface="Arial" panose="020B0604020202020204" pitchFamily="34" charset="0"/>
            </a:endParaRPr>
          </a:p>
          <a:p>
            <a:pPr algn="just"/>
            <a:r>
              <a:rPr lang="tr-TR" sz="2400" dirty="0"/>
              <a:t>Nöbet biterken en son aşamada bir gevşeme meydana gelir ve kasılmalar sonlanır.</a:t>
            </a:r>
          </a:p>
          <a:p>
            <a:pPr marL="0" lvl="0" indent="0" algn="just">
              <a:buNone/>
            </a:pPr>
            <a:endParaRPr lang="tr-TR" sz="2200" dirty="0"/>
          </a:p>
          <a:p>
            <a:pPr marL="0" lvl="0" indent="0" algn="just">
              <a:buNone/>
            </a:pPr>
            <a:r>
              <a:rPr lang="tr-TR" sz="2400" b="1" dirty="0">
                <a:solidFill>
                  <a:prstClr val="black"/>
                </a:solidFill>
                <a:ea typeface="Times New Roman" panose="02020603050405020304" pitchFamily="18" charset="0"/>
              </a:rPr>
              <a:t>Bazen Nöbet Aşağıdaki Hafif Belirtilerle de Görülebilir;</a:t>
            </a:r>
            <a:endParaRPr lang="tr-TR" sz="2400" dirty="0">
              <a:solidFill>
                <a:prstClr val="black"/>
              </a:solidFill>
              <a:ea typeface="Times New Roman" panose="02020603050405020304" pitchFamily="18" charset="0"/>
            </a:endParaRPr>
          </a:p>
          <a:p>
            <a:pPr lvl="0" algn="just"/>
            <a:r>
              <a:rPr lang="tr-TR" sz="2400" dirty="0">
                <a:solidFill>
                  <a:prstClr val="black"/>
                </a:solidFill>
              </a:rPr>
              <a:t>Bir noktaya doğru dalgın bakış ve kişinin hayal dünyasına dalmış gibi görünmesi.</a:t>
            </a:r>
          </a:p>
          <a:p>
            <a:pPr lvl="0" algn="just"/>
            <a:r>
              <a:rPr lang="tr-TR" sz="2400" dirty="0">
                <a:solidFill>
                  <a:prstClr val="black"/>
                </a:solidFill>
              </a:rPr>
              <a:t>İstemsiz mimik ve hareketler. </a:t>
            </a:r>
          </a:p>
          <a:p>
            <a:pPr lvl="0" algn="just"/>
            <a:r>
              <a:rPr lang="tr-TR" sz="2400" dirty="0">
                <a:solidFill>
                  <a:prstClr val="black"/>
                </a:solidFill>
              </a:rPr>
              <a:t>Ağız şapırdatma veya dudak ısırma gibi hareketler. </a:t>
            </a:r>
            <a:endParaRPr lang="tr-TR" sz="2400" u="sng" dirty="0">
              <a:solidFill>
                <a:prstClr val="black"/>
              </a:solidFill>
              <a:ea typeface="Times New Roman" panose="02020603050405020304" pitchFamily="18" charset="0"/>
            </a:endParaRPr>
          </a:p>
          <a:p>
            <a:pPr lvl="0" algn="just"/>
            <a:r>
              <a:rPr lang="tr-TR" sz="2400" dirty="0">
                <a:solidFill>
                  <a:prstClr val="black"/>
                </a:solidFill>
              </a:rPr>
              <a:t>Anlamsız konuşma ve tekrarlayan hareketler.</a:t>
            </a:r>
            <a:endParaRPr lang="tr-TR" sz="2400" u="sng" dirty="0">
              <a:solidFill>
                <a:prstClr val="black"/>
              </a:solidFill>
              <a:ea typeface="Times New Roman" panose="02020603050405020304" pitchFamily="18" charset="0"/>
            </a:endParaRPr>
          </a:p>
          <a:p>
            <a:pPr algn="just"/>
            <a:endParaRPr lang="tr-TR" sz="2200" dirty="0">
              <a:effectLst/>
              <a:ea typeface="Times New Roman" panose="02020603050405020304" pitchFamily="18" charset="0"/>
            </a:endParaRPr>
          </a:p>
        </p:txBody>
      </p:sp>
      <p:sp>
        <p:nvSpPr>
          <p:cNvPr id="6" name="Başlık 1">
            <a:extLst>
              <a:ext uri="{FF2B5EF4-FFF2-40B4-BE49-F238E27FC236}">
                <a16:creationId xmlns:a16="http://schemas.microsoft.com/office/drawing/2014/main" id="{40094B61-093A-4094-A06E-93D8BD2686E1}"/>
              </a:ext>
            </a:extLst>
          </p:cNvPr>
          <p:cNvSpPr>
            <a:spLocks noGrp="1"/>
          </p:cNvSpPr>
          <p:nvPr>
            <p:ph type="title"/>
          </p:nvPr>
        </p:nvSpPr>
        <p:spPr>
          <a:xfrm>
            <a:off x="0" y="-2"/>
            <a:ext cx="9166387" cy="1340770"/>
          </a:xfrm>
        </p:spPr>
        <p:txBody>
          <a:bodyPr>
            <a:normAutofit fontScale="90000"/>
          </a:bodyPr>
          <a:lstStyle/>
          <a:p>
            <a:pPr algn="l"/>
            <a:r>
              <a:rPr lang="tr-TR" sz="2000" b="1" dirty="0"/>
              <a:t> </a:t>
            </a:r>
            <a:br>
              <a:rPr lang="tr-TR" sz="2000" b="1" dirty="0"/>
            </a:br>
            <a:r>
              <a:rPr lang="tr-TR" sz="2000" b="1" dirty="0"/>
              <a:t>   </a:t>
            </a:r>
            <a:r>
              <a:rPr lang="tr-TR" sz="4000" dirty="0"/>
              <a:t>Sara (Epilepsi) Nöbeti</a:t>
            </a:r>
            <a:br>
              <a:rPr lang="tr-TR" sz="3100" b="1" dirty="0">
                <a:solidFill>
                  <a:srgbClr val="000000"/>
                </a:solidFill>
                <a:ea typeface="Times New Roman" panose="02020603050405020304" pitchFamily="18" charset="0"/>
              </a:rPr>
            </a:br>
            <a:r>
              <a:rPr lang="tr-TR" sz="3100" b="1" dirty="0">
                <a:solidFill>
                  <a:srgbClr val="000000"/>
                </a:solidFill>
                <a:ea typeface="Times New Roman" panose="02020603050405020304" pitchFamily="18" charset="0"/>
              </a:rPr>
              <a:t>  </a:t>
            </a:r>
            <a:r>
              <a:rPr lang="tr-TR" sz="2700" dirty="0">
                <a:ea typeface="Calibri" panose="020F0502020204030204" pitchFamily="34" charset="0"/>
                <a:cs typeface="Arial" panose="020B0604020202020204" pitchFamily="34" charset="0"/>
              </a:rPr>
              <a:t>Belirti ve Bulgular</a:t>
            </a:r>
            <a:br>
              <a:rPr lang="tr-TR" sz="2000" b="1" dirty="0"/>
            </a:br>
            <a:r>
              <a:rPr lang="tr-TR" sz="2000" b="1" dirty="0"/>
              <a:t>      </a:t>
            </a:r>
            <a:endParaRPr lang="tr-TR" sz="3200" b="1" dirty="0"/>
          </a:p>
        </p:txBody>
      </p:sp>
    </p:spTree>
    <p:extLst>
      <p:ext uri="{BB962C8B-B14F-4D97-AF65-F5344CB8AC3E}">
        <p14:creationId xmlns:p14="http://schemas.microsoft.com/office/powerpoint/2010/main" val="511423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D3A1E53B-07FA-13A0-A1E9-C45C0DC14E48}"/>
              </a:ext>
            </a:extLst>
          </p:cNvPr>
          <p:cNvSpPr/>
          <p:nvPr/>
        </p:nvSpPr>
        <p:spPr>
          <a:xfrm>
            <a:off x="0" y="0"/>
            <a:ext cx="9144000" cy="16287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9" name="Resim 8">
            <a:extLst>
              <a:ext uri="{FF2B5EF4-FFF2-40B4-BE49-F238E27FC236}">
                <a16:creationId xmlns:a16="http://schemas.microsoft.com/office/drawing/2014/main" id="{3AAE31B3-FA54-5B98-1D74-972A0C0956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352" y="312273"/>
            <a:ext cx="1106004" cy="716220"/>
          </a:xfrm>
          <a:prstGeom prst="rect">
            <a:avLst/>
          </a:prstGeom>
        </p:spPr>
      </p:pic>
      <p:sp>
        <p:nvSpPr>
          <p:cNvPr id="2" name="Başlık 1">
            <a:extLst>
              <a:ext uri="{FF2B5EF4-FFF2-40B4-BE49-F238E27FC236}">
                <a16:creationId xmlns:a16="http://schemas.microsoft.com/office/drawing/2014/main" id="{5F4254E8-9DE0-49E3-AF19-FEC9B6C78A0A}"/>
              </a:ext>
            </a:extLst>
          </p:cNvPr>
          <p:cNvSpPr>
            <a:spLocks noGrp="1"/>
          </p:cNvSpPr>
          <p:nvPr>
            <p:ph type="title"/>
          </p:nvPr>
        </p:nvSpPr>
        <p:spPr>
          <a:xfrm>
            <a:off x="107504" y="1"/>
            <a:ext cx="9036496" cy="1628798"/>
          </a:xfrm>
        </p:spPr>
        <p:txBody>
          <a:bodyPr>
            <a:noAutofit/>
          </a:bodyPr>
          <a:lstStyle/>
          <a:p>
            <a:pPr algn="l"/>
            <a:br>
              <a:rPr lang="tr-TR" sz="3600" dirty="0">
                <a:solidFill>
                  <a:srgbClr val="000000"/>
                </a:solidFill>
                <a:ea typeface="Times New Roman" panose="02020603050405020304" pitchFamily="18" charset="0"/>
              </a:rPr>
            </a:br>
            <a:r>
              <a:rPr lang="tr-TR" sz="3200" dirty="0">
                <a:solidFill>
                  <a:srgbClr val="000000"/>
                </a:solidFill>
                <a:ea typeface="Times New Roman" panose="02020603050405020304" pitchFamily="18" charset="0"/>
              </a:rPr>
              <a:t>Bilinç Bozuklukları ve Ciddi Hastalık </a:t>
            </a:r>
            <a:br>
              <a:rPr lang="tr-TR" sz="3200" dirty="0">
                <a:solidFill>
                  <a:srgbClr val="000000"/>
                </a:solidFill>
                <a:ea typeface="Times New Roman" panose="02020603050405020304" pitchFamily="18" charset="0"/>
              </a:rPr>
            </a:br>
            <a:r>
              <a:rPr lang="tr-TR" sz="3200" dirty="0">
                <a:solidFill>
                  <a:srgbClr val="000000"/>
                </a:solidFill>
                <a:ea typeface="Times New Roman" panose="02020603050405020304" pitchFamily="18" charset="0"/>
              </a:rPr>
              <a:t>Durumlarında İlk Yardım </a:t>
            </a:r>
            <a:br>
              <a:rPr lang="tr-TR" sz="3200" dirty="0">
                <a:solidFill>
                  <a:srgbClr val="000000"/>
                </a:solidFill>
                <a:ea typeface="Times New Roman" panose="02020603050405020304" pitchFamily="18" charset="0"/>
              </a:rPr>
            </a:br>
            <a:r>
              <a:rPr lang="tr-TR" sz="2400" dirty="0">
                <a:solidFill>
                  <a:srgbClr val="000000"/>
                </a:solidFill>
                <a:ea typeface="Times New Roman" panose="02020603050405020304" pitchFamily="18" charset="0"/>
              </a:rPr>
              <a:t> Tanımlar</a:t>
            </a:r>
            <a:br>
              <a:rPr lang="tr-TR" sz="2800" b="1" i="1" dirty="0">
                <a:solidFill>
                  <a:srgbClr val="000000"/>
                </a:solidFill>
                <a:ea typeface="Times New Roman" panose="02020603050405020304" pitchFamily="18" charset="0"/>
              </a:rPr>
            </a:br>
            <a:endParaRPr lang="tr-TR" sz="2600" b="1" dirty="0"/>
          </a:p>
        </p:txBody>
      </p:sp>
      <p:sp>
        <p:nvSpPr>
          <p:cNvPr id="4" name="İçerik Yer Tutucusu 2">
            <a:extLst>
              <a:ext uri="{FF2B5EF4-FFF2-40B4-BE49-F238E27FC236}">
                <a16:creationId xmlns:a16="http://schemas.microsoft.com/office/drawing/2014/main" id="{41274E4A-B6A1-4B2A-929D-8899D40C728F}"/>
              </a:ext>
            </a:extLst>
          </p:cNvPr>
          <p:cNvSpPr txBox="1">
            <a:spLocks noGrp="1"/>
          </p:cNvSpPr>
          <p:nvPr>
            <p:ph idx="1"/>
          </p:nvPr>
        </p:nvSpPr>
        <p:spPr>
          <a:xfrm>
            <a:off x="251520" y="1680426"/>
            <a:ext cx="8892480" cy="5177574"/>
          </a:xfrm>
          <a:prstGeom prst="rect">
            <a:avLst/>
          </a:prstGeom>
          <a:ln>
            <a:no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tr-TR" sz="2400" b="1" dirty="0"/>
          </a:p>
          <a:p>
            <a:pPr marL="0" indent="0" algn="just">
              <a:buNone/>
            </a:pPr>
            <a:r>
              <a:rPr lang="tr-TR" sz="2400" b="1" dirty="0"/>
              <a:t>Bilinç;  </a:t>
            </a:r>
          </a:p>
          <a:p>
            <a:pPr marL="0" indent="0" algn="just">
              <a:buNone/>
            </a:pPr>
            <a:r>
              <a:rPr lang="tr-TR" sz="2400" dirty="0">
                <a:ea typeface="Times New Roman" panose="02020603050405020304" pitchFamily="18" charset="0"/>
              </a:rPr>
              <a:t>Kişinin kendisinden ve çevresinden haberdar olma halidir.</a:t>
            </a:r>
          </a:p>
          <a:p>
            <a:pPr algn="just"/>
            <a:r>
              <a:rPr lang="tr-TR" sz="2400" dirty="0">
                <a:latin typeface="Calibri" panose="020F0502020204030204" pitchFamily="34" charset="0"/>
                <a:ea typeface="Calibri" panose="020F0502020204030204" pitchFamily="34" charset="0"/>
                <a:cs typeface="Times New Roman" panose="02020603050405020304" pitchFamily="18" charset="0"/>
              </a:rPr>
              <a:t>Bu sayede beyin dikkat, hafıza, davranışları planlanma ve algı gibi fonksiyonlar ile iç ve dış çevreden gelen uyarıları doğru olarak alabilir ve değerlendirebilir.</a:t>
            </a:r>
            <a:endParaRPr lang="tr-TR" sz="2400" dirty="0">
              <a:ea typeface="Times New Roman" panose="02020603050405020304" pitchFamily="18" charset="0"/>
            </a:endParaRPr>
          </a:p>
          <a:p>
            <a:pPr marL="0" indent="0" algn="just">
              <a:buNone/>
            </a:pPr>
            <a:r>
              <a:rPr lang="tr-TR" sz="2400" b="1" dirty="0"/>
              <a:t>Bilinç Bozukluğu; </a:t>
            </a:r>
          </a:p>
          <a:p>
            <a:pPr marL="0" indent="0" algn="just">
              <a:buNone/>
            </a:pPr>
            <a:r>
              <a:rPr lang="tr-TR" sz="2400" dirty="0">
                <a:ea typeface="Times New Roman" panose="02020603050405020304" pitchFamily="18" charset="0"/>
              </a:rPr>
              <a:t>Bilincin hafif uyku halinden hiçbir uyarana yanıt vermediği derin uyku haline kadar olan değişimleri kapsayan durumdur.</a:t>
            </a:r>
          </a:p>
        </p:txBody>
      </p:sp>
    </p:spTree>
    <p:extLst>
      <p:ext uri="{BB962C8B-B14F-4D97-AF65-F5344CB8AC3E}">
        <p14:creationId xmlns:p14="http://schemas.microsoft.com/office/powerpoint/2010/main" val="27347078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99556BE0-2796-FC3E-98D7-F145279755E7}"/>
              </a:ext>
            </a:extLst>
          </p:cNvPr>
          <p:cNvSpPr/>
          <p:nvPr/>
        </p:nvSpPr>
        <p:spPr>
          <a:xfrm>
            <a:off x="8390" y="0"/>
            <a:ext cx="9127222" cy="103533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5" name="Resim 4">
            <a:extLst>
              <a:ext uri="{FF2B5EF4-FFF2-40B4-BE49-F238E27FC236}">
                <a16:creationId xmlns:a16="http://schemas.microsoft.com/office/drawing/2014/main" id="{214E3DBC-3CE3-1167-F3B2-0339C90476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5" y="194958"/>
            <a:ext cx="985049" cy="637893"/>
          </a:xfrm>
          <a:prstGeom prst="rect">
            <a:avLst/>
          </a:prstGeom>
        </p:spPr>
      </p:pic>
      <p:sp>
        <p:nvSpPr>
          <p:cNvPr id="2" name="Başlık 1">
            <a:extLst>
              <a:ext uri="{FF2B5EF4-FFF2-40B4-BE49-F238E27FC236}">
                <a16:creationId xmlns:a16="http://schemas.microsoft.com/office/drawing/2014/main" id="{A16CE640-BA0D-4968-B357-037BC0EDDFE2}"/>
              </a:ext>
            </a:extLst>
          </p:cNvPr>
          <p:cNvSpPr>
            <a:spLocks noGrp="1"/>
          </p:cNvSpPr>
          <p:nvPr>
            <p:ph type="title"/>
          </p:nvPr>
        </p:nvSpPr>
        <p:spPr>
          <a:xfrm>
            <a:off x="8388" y="-27385"/>
            <a:ext cx="9135613" cy="1062717"/>
          </a:xfrm>
        </p:spPr>
        <p:txBody>
          <a:bodyPr>
            <a:normAutofit fontScale="90000"/>
          </a:bodyPr>
          <a:lstStyle/>
          <a:p>
            <a:pPr algn="l"/>
            <a:br>
              <a:rPr lang="tr-TR" sz="2400" b="1" dirty="0">
                <a:solidFill>
                  <a:srgbClr val="000000"/>
                </a:solidFill>
                <a:ea typeface="Times New Roman" panose="02020603050405020304" pitchFamily="18" charset="0"/>
              </a:rPr>
            </a:br>
            <a:r>
              <a:rPr lang="tr-TR" sz="4000" b="1" dirty="0">
                <a:solidFill>
                  <a:srgbClr val="000000"/>
                </a:solidFill>
                <a:latin typeface="+mn-lt"/>
                <a:ea typeface="Times New Roman" panose="02020603050405020304" pitchFamily="18" charset="0"/>
              </a:rPr>
              <a:t>  </a:t>
            </a:r>
            <a:r>
              <a:rPr lang="tr-TR" sz="4000" dirty="0">
                <a:solidFill>
                  <a:srgbClr val="000000"/>
                </a:solidFill>
                <a:latin typeface="+mn-lt"/>
                <a:ea typeface="Times New Roman" panose="02020603050405020304" pitchFamily="18" charset="0"/>
              </a:rPr>
              <a:t>Sara Nöbetinde İlk Yardım</a:t>
            </a:r>
            <a:br>
              <a:rPr lang="tr-TR" sz="2400" b="1" dirty="0">
                <a:solidFill>
                  <a:srgbClr val="000000"/>
                </a:solidFill>
                <a:ea typeface="Times New Roman" panose="02020603050405020304" pitchFamily="18" charset="0"/>
              </a:rPr>
            </a:br>
            <a:endParaRPr lang="tr-TR" sz="2400" b="1" i="1" dirty="0"/>
          </a:p>
        </p:txBody>
      </p:sp>
      <p:sp>
        <p:nvSpPr>
          <p:cNvPr id="3" name="İçerik Yer Tutucusu 2">
            <a:extLst>
              <a:ext uri="{FF2B5EF4-FFF2-40B4-BE49-F238E27FC236}">
                <a16:creationId xmlns:a16="http://schemas.microsoft.com/office/drawing/2014/main" id="{6F42F7EB-6648-4D1A-864B-6D93901BA9A5}"/>
              </a:ext>
            </a:extLst>
          </p:cNvPr>
          <p:cNvSpPr>
            <a:spLocks noGrp="1"/>
          </p:cNvSpPr>
          <p:nvPr>
            <p:ph idx="1"/>
          </p:nvPr>
        </p:nvSpPr>
        <p:spPr>
          <a:xfrm>
            <a:off x="323528" y="1196752"/>
            <a:ext cx="6090950" cy="5661248"/>
          </a:xfrm>
        </p:spPr>
        <p:txBody>
          <a:bodyPr>
            <a:normAutofit/>
          </a:bodyPr>
          <a:lstStyle/>
          <a:p>
            <a:pPr marL="0" indent="0" algn="just">
              <a:buNone/>
            </a:pPr>
            <a:r>
              <a:rPr lang="tr-TR" sz="2400" b="1" dirty="0">
                <a:solidFill>
                  <a:srgbClr val="000000"/>
                </a:solidFill>
                <a:effectLst/>
                <a:ea typeface="Times New Roman" panose="02020603050405020304" pitchFamily="18" charset="0"/>
              </a:rPr>
              <a:t>Nöbet Sırasında;</a:t>
            </a:r>
            <a:endParaRPr lang="tr-TR" sz="2400" dirty="0">
              <a:ea typeface="Times New Roman" panose="02020603050405020304" pitchFamily="18" charset="0"/>
            </a:endParaRPr>
          </a:p>
          <a:p>
            <a:r>
              <a:rPr lang="tr-TR" sz="2400" dirty="0"/>
              <a:t>Hasta /yaralının üzerinde ve/veya çevresinde yaralanmasına neden olabilecek eşyalar varsa uzaklaştırılır. Aynı zamanda   kendisine zarar vermemesi içinde dikkatli olunur.</a:t>
            </a:r>
          </a:p>
          <a:p>
            <a:endParaRPr lang="tr-TR" sz="2000" dirty="0"/>
          </a:p>
          <a:p>
            <a:r>
              <a:rPr lang="tr-TR" sz="2400" dirty="0"/>
              <a:t>Hasta/yaralının başını çarpmasını engellemek için başın altına yumuşak bir malzeme konulur. </a:t>
            </a:r>
          </a:p>
          <a:p>
            <a:endParaRPr lang="tr-TR" sz="2400" dirty="0"/>
          </a:p>
          <a:p>
            <a:r>
              <a:rPr lang="tr-TR" sz="2400" dirty="0"/>
              <a:t> Hasta/yaralı nöbet boyunca gözlemlenir. </a:t>
            </a:r>
          </a:p>
        </p:txBody>
      </p:sp>
      <p:pic>
        <p:nvPicPr>
          <p:cNvPr id="6" name="Resim 5">
            <a:extLst>
              <a:ext uri="{FF2B5EF4-FFF2-40B4-BE49-F238E27FC236}">
                <a16:creationId xmlns:a16="http://schemas.microsoft.com/office/drawing/2014/main" id="{F3E3E440-CDB7-AB41-B04A-2A921A051F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2551" y="1700808"/>
            <a:ext cx="2161896" cy="1490230"/>
          </a:xfrm>
          <a:prstGeom prst="rect">
            <a:avLst/>
          </a:prstGeom>
        </p:spPr>
      </p:pic>
      <p:pic>
        <p:nvPicPr>
          <p:cNvPr id="8" name="Resim 7">
            <a:extLst>
              <a:ext uri="{FF2B5EF4-FFF2-40B4-BE49-F238E27FC236}">
                <a16:creationId xmlns:a16="http://schemas.microsoft.com/office/drawing/2014/main" id="{F4D18AA8-A415-3D42-B998-0EEDB8D0AD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14478" y="3284984"/>
            <a:ext cx="2189969" cy="1490229"/>
          </a:xfrm>
          <a:prstGeom prst="rect">
            <a:avLst/>
          </a:prstGeom>
        </p:spPr>
      </p:pic>
      <p:pic>
        <p:nvPicPr>
          <p:cNvPr id="12" name="Resim 11">
            <a:extLst>
              <a:ext uri="{FF2B5EF4-FFF2-40B4-BE49-F238E27FC236}">
                <a16:creationId xmlns:a16="http://schemas.microsoft.com/office/drawing/2014/main" id="{BF2B3812-3F54-4B4F-97BA-C9C4F38722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42553" y="4869160"/>
            <a:ext cx="2161894" cy="1490229"/>
          </a:xfrm>
          <a:prstGeom prst="rect">
            <a:avLst/>
          </a:prstGeom>
        </p:spPr>
      </p:pic>
    </p:spTree>
    <p:extLst>
      <p:ext uri="{BB962C8B-B14F-4D97-AF65-F5344CB8AC3E}">
        <p14:creationId xmlns:p14="http://schemas.microsoft.com/office/powerpoint/2010/main" val="42888560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F7E5C06F-31C2-90C5-EB40-AD6A33AE1CA9}"/>
              </a:ext>
            </a:extLst>
          </p:cNvPr>
          <p:cNvSpPr/>
          <p:nvPr/>
        </p:nvSpPr>
        <p:spPr>
          <a:xfrm>
            <a:off x="0" y="-1500"/>
            <a:ext cx="9144000" cy="11262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5" name="Resim 4">
            <a:extLst>
              <a:ext uri="{FF2B5EF4-FFF2-40B4-BE49-F238E27FC236}">
                <a16:creationId xmlns:a16="http://schemas.microsoft.com/office/drawing/2014/main" id="{6082149F-12F4-6E97-C9FE-A497D44078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116632"/>
            <a:ext cx="1106004" cy="716220"/>
          </a:xfrm>
          <a:prstGeom prst="rect">
            <a:avLst/>
          </a:prstGeom>
        </p:spPr>
      </p:pic>
      <p:sp>
        <p:nvSpPr>
          <p:cNvPr id="2" name="Başlık 1">
            <a:extLst>
              <a:ext uri="{FF2B5EF4-FFF2-40B4-BE49-F238E27FC236}">
                <a16:creationId xmlns:a16="http://schemas.microsoft.com/office/drawing/2014/main" id="{A16CE640-BA0D-4968-B357-037BC0EDDFE2}"/>
              </a:ext>
            </a:extLst>
          </p:cNvPr>
          <p:cNvSpPr>
            <a:spLocks noGrp="1"/>
          </p:cNvSpPr>
          <p:nvPr>
            <p:ph type="title"/>
          </p:nvPr>
        </p:nvSpPr>
        <p:spPr>
          <a:xfrm>
            <a:off x="0" y="0"/>
            <a:ext cx="9144000" cy="1124744"/>
          </a:xfrm>
        </p:spPr>
        <p:txBody>
          <a:bodyPr>
            <a:normAutofit/>
          </a:bodyPr>
          <a:lstStyle/>
          <a:p>
            <a:pPr algn="l"/>
            <a:r>
              <a:rPr lang="tr-TR" sz="2400" b="1" dirty="0">
                <a:solidFill>
                  <a:srgbClr val="000000"/>
                </a:solidFill>
                <a:ea typeface="Times New Roman" panose="02020603050405020304" pitchFamily="18" charset="0"/>
              </a:rPr>
              <a:t>  </a:t>
            </a:r>
            <a:r>
              <a:rPr lang="tr-TR" sz="3600" dirty="0">
                <a:solidFill>
                  <a:srgbClr val="000000"/>
                </a:solidFill>
                <a:ea typeface="Times New Roman" panose="02020603050405020304" pitchFamily="18" charset="0"/>
              </a:rPr>
              <a:t>Sara Nöbetinde İlk Yardım</a:t>
            </a:r>
            <a:endParaRPr lang="tr-TR" sz="3600" i="1" dirty="0"/>
          </a:p>
        </p:txBody>
      </p:sp>
      <p:sp>
        <p:nvSpPr>
          <p:cNvPr id="4" name="İçerik Yer Tutucusu 2">
            <a:extLst>
              <a:ext uri="{FF2B5EF4-FFF2-40B4-BE49-F238E27FC236}">
                <a16:creationId xmlns:a16="http://schemas.microsoft.com/office/drawing/2014/main" id="{C8D277AE-4BB4-40E6-911C-137A350B45CC}"/>
              </a:ext>
            </a:extLst>
          </p:cNvPr>
          <p:cNvSpPr txBox="1">
            <a:spLocks/>
          </p:cNvSpPr>
          <p:nvPr/>
        </p:nvSpPr>
        <p:spPr>
          <a:xfrm>
            <a:off x="179512" y="1340768"/>
            <a:ext cx="5760640" cy="55172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tr-TR" sz="2400" b="1" dirty="0">
                <a:solidFill>
                  <a:srgbClr val="000000"/>
                </a:solidFill>
                <a:ea typeface="Times New Roman" panose="02020603050405020304" pitchFamily="18" charset="0"/>
              </a:rPr>
              <a:t>Nöbet Sonrasında</a:t>
            </a:r>
            <a:r>
              <a:rPr lang="tr-TR" sz="2000" b="1" dirty="0">
                <a:solidFill>
                  <a:srgbClr val="000000"/>
                </a:solidFill>
                <a:ea typeface="Times New Roman" panose="02020603050405020304" pitchFamily="18" charset="0"/>
              </a:rPr>
              <a:t>;</a:t>
            </a:r>
          </a:p>
          <a:p>
            <a:pPr algn="just"/>
            <a:r>
              <a:rPr lang="tr-TR" sz="2400" dirty="0"/>
              <a:t>Gerekli ise 112 acil numarası aranarak yardım istenir.</a:t>
            </a:r>
          </a:p>
          <a:p>
            <a:pPr algn="just"/>
            <a:r>
              <a:rPr lang="tr-TR" sz="2400" dirty="0"/>
              <a:t>Hasta/yaralı derlenme pozisyonuna getirilir. (Ağız içindeki tükürüğün ve kusması durumunda kusmuğun hava yoluna kaçmaması için). </a:t>
            </a:r>
          </a:p>
          <a:p>
            <a:pPr algn="just"/>
            <a:r>
              <a:rPr lang="tr-TR" sz="2400" dirty="0"/>
              <a:t>Yaşamsal bulguları takip edilir ve tamamen uyanık hale gelinceye kadar hasta/yaralı yalnız bırakılmaz.</a:t>
            </a:r>
          </a:p>
          <a:p>
            <a:pPr algn="just"/>
            <a:r>
              <a:rPr lang="tr-TR" sz="2400" dirty="0"/>
              <a:t>Yaşamsal bulgular yoksa; 112 acil yardım numarası aranmamış ise aranır ve Temel Yaşam Desteğine başlanır.</a:t>
            </a:r>
            <a:endParaRPr lang="tr-TR" sz="2400" dirty="0">
              <a:ea typeface="Times New Roman" panose="02020603050405020304" pitchFamily="18" charset="0"/>
            </a:endParaRPr>
          </a:p>
        </p:txBody>
      </p:sp>
      <p:pic>
        <p:nvPicPr>
          <p:cNvPr id="9" name="Resim 8">
            <a:extLst>
              <a:ext uri="{FF2B5EF4-FFF2-40B4-BE49-F238E27FC236}">
                <a16:creationId xmlns:a16="http://schemas.microsoft.com/office/drawing/2014/main" id="{9C382B91-2172-4760-BA0C-EA093955C7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2160" y="2349197"/>
            <a:ext cx="3086522" cy="3406370"/>
          </a:xfrm>
          <a:prstGeom prst="rect">
            <a:avLst/>
          </a:prstGeom>
        </p:spPr>
      </p:pic>
    </p:spTree>
    <p:extLst>
      <p:ext uri="{BB962C8B-B14F-4D97-AF65-F5344CB8AC3E}">
        <p14:creationId xmlns:p14="http://schemas.microsoft.com/office/powerpoint/2010/main" val="29533021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768F185F-8395-A1A2-79CC-BD19E3EA42B5}"/>
              </a:ext>
            </a:extLst>
          </p:cNvPr>
          <p:cNvSpPr/>
          <p:nvPr/>
        </p:nvSpPr>
        <p:spPr>
          <a:xfrm>
            <a:off x="0" y="0"/>
            <a:ext cx="9144000" cy="11247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7" name="Resim 6">
            <a:extLst>
              <a:ext uri="{FF2B5EF4-FFF2-40B4-BE49-F238E27FC236}">
                <a16:creationId xmlns:a16="http://schemas.microsoft.com/office/drawing/2014/main" id="{F66BFB23-97DD-8317-D947-56495A4E6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116632"/>
            <a:ext cx="1106004" cy="716220"/>
          </a:xfrm>
          <a:prstGeom prst="rect">
            <a:avLst/>
          </a:prstGeom>
        </p:spPr>
      </p:pic>
      <p:sp>
        <p:nvSpPr>
          <p:cNvPr id="2" name="Başlık 1">
            <a:extLst>
              <a:ext uri="{FF2B5EF4-FFF2-40B4-BE49-F238E27FC236}">
                <a16:creationId xmlns:a16="http://schemas.microsoft.com/office/drawing/2014/main" id="{A16CE640-BA0D-4968-B357-037BC0EDDFE2}"/>
              </a:ext>
            </a:extLst>
          </p:cNvPr>
          <p:cNvSpPr>
            <a:spLocks noGrp="1"/>
          </p:cNvSpPr>
          <p:nvPr>
            <p:ph type="title"/>
          </p:nvPr>
        </p:nvSpPr>
        <p:spPr>
          <a:xfrm>
            <a:off x="11193" y="0"/>
            <a:ext cx="9121613" cy="1152130"/>
          </a:xfrm>
        </p:spPr>
        <p:txBody>
          <a:bodyPr>
            <a:noAutofit/>
          </a:bodyPr>
          <a:lstStyle/>
          <a:p>
            <a:pPr algn="l"/>
            <a:br>
              <a:rPr lang="tr-TR" sz="2000" b="1" dirty="0"/>
            </a:br>
            <a:br>
              <a:rPr lang="tr-TR" sz="2000" b="1" dirty="0"/>
            </a:br>
            <a:r>
              <a:rPr lang="tr-TR" sz="2000" b="1" dirty="0"/>
              <a:t>   </a:t>
            </a:r>
            <a:r>
              <a:rPr lang="tr-TR" sz="3200" dirty="0"/>
              <a:t>Nöbet Geçiren Kişide 112 Acil Yardım</a:t>
            </a:r>
            <a:br>
              <a:rPr lang="tr-TR" sz="3200" dirty="0"/>
            </a:br>
            <a:r>
              <a:rPr lang="tr-TR" sz="3200" dirty="0"/>
              <a:t>  Numarası Ne Zaman Aranmalıdır</a:t>
            </a:r>
            <a:br>
              <a:rPr lang="tr-TR" sz="3600" dirty="0"/>
            </a:br>
            <a:endParaRPr lang="tr-TR" sz="3600" i="1" dirty="0"/>
          </a:p>
        </p:txBody>
      </p:sp>
      <p:sp>
        <p:nvSpPr>
          <p:cNvPr id="4" name="İçerik Yer Tutucusu 2">
            <a:extLst>
              <a:ext uri="{FF2B5EF4-FFF2-40B4-BE49-F238E27FC236}">
                <a16:creationId xmlns:a16="http://schemas.microsoft.com/office/drawing/2014/main" id="{C8D277AE-4BB4-40E6-911C-137A350B45CC}"/>
              </a:ext>
            </a:extLst>
          </p:cNvPr>
          <p:cNvSpPr txBox="1">
            <a:spLocks/>
          </p:cNvSpPr>
          <p:nvPr/>
        </p:nvSpPr>
        <p:spPr>
          <a:xfrm>
            <a:off x="251520" y="1412776"/>
            <a:ext cx="9121613" cy="585005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tr-TR" sz="2400" b="1" dirty="0"/>
          </a:p>
          <a:p>
            <a:r>
              <a:rPr lang="tr-TR" sz="2400" dirty="0"/>
              <a:t>İlk nöbet (daha önce nöbet geçirdiği bilinmiyorsa ilk nöbet olarak düşünülmelidir)</a:t>
            </a:r>
          </a:p>
          <a:p>
            <a:r>
              <a:rPr lang="tr-TR" sz="2400" dirty="0"/>
              <a:t>Nöbet 5 (beş) dakikadan fazla sürdüyse</a:t>
            </a:r>
          </a:p>
          <a:p>
            <a:r>
              <a:rPr lang="tr-TR" sz="2400" dirty="0"/>
              <a:t>Tekrarlayan nöbetler geçiriyorsa </a:t>
            </a:r>
          </a:p>
          <a:p>
            <a:r>
              <a:rPr lang="tr-TR" sz="2400" dirty="0"/>
              <a:t>Nöbet sırasında yaralanmaya maruz kaldıysa </a:t>
            </a:r>
          </a:p>
          <a:p>
            <a:r>
              <a:rPr lang="tr-TR" sz="2400" dirty="0"/>
              <a:t>Nöbet sonrasında bilinç açılmıyorsa </a:t>
            </a:r>
          </a:p>
          <a:p>
            <a:r>
              <a:rPr lang="tr-TR" sz="2400" dirty="0"/>
              <a:t>Yaşamsal bulgular yoksa</a:t>
            </a:r>
          </a:p>
          <a:p>
            <a:endParaRPr lang="tr-TR" sz="2400" dirty="0"/>
          </a:p>
          <a:p>
            <a:endParaRPr lang="tr-TR" sz="2400" b="1" i="1" dirty="0">
              <a:solidFill>
                <a:srgbClr val="000000"/>
              </a:solidFill>
              <a:ea typeface="Times New Roman" panose="02020603050405020304" pitchFamily="18" charset="0"/>
            </a:endParaRPr>
          </a:p>
        </p:txBody>
      </p:sp>
    </p:spTree>
    <p:extLst>
      <p:ext uri="{BB962C8B-B14F-4D97-AF65-F5344CB8AC3E}">
        <p14:creationId xmlns:p14="http://schemas.microsoft.com/office/powerpoint/2010/main" val="23717332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49811E48-A240-9E82-3D45-232408D2E14D}"/>
              </a:ext>
            </a:extLst>
          </p:cNvPr>
          <p:cNvSpPr/>
          <p:nvPr/>
        </p:nvSpPr>
        <p:spPr>
          <a:xfrm>
            <a:off x="0" y="-27385"/>
            <a:ext cx="9144000" cy="10353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5" name="Resim 4">
            <a:extLst>
              <a:ext uri="{FF2B5EF4-FFF2-40B4-BE49-F238E27FC236}">
                <a16:creationId xmlns:a16="http://schemas.microsoft.com/office/drawing/2014/main" id="{EA940CEC-6BC3-54BC-17B2-AE867CDA40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116632"/>
            <a:ext cx="1106004" cy="716220"/>
          </a:xfrm>
          <a:prstGeom prst="rect">
            <a:avLst/>
          </a:prstGeom>
        </p:spPr>
      </p:pic>
      <p:sp>
        <p:nvSpPr>
          <p:cNvPr id="2" name="Başlık 1">
            <a:extLst>
              <a:ext uri="{FF2B5EF4-FFF2-40B4-BE49-F238E27FC236}">
                <a16:creationId xmlns:a16="http://schemas.microsoft.com/office/drawing/2014/main" id="{A16CE640-BA0D-4968-B357-037BC0EDDFE2}"/>
              </a:ext>
            </a:extLst>
          </p:cNvPr>
          <p:cNvSpPr>
            <a:spLocks noGrp="1"/>
          </p:cNvSpPr>
          <p:nvPr>
            <p:ph type="title"/>
          </p:nvPr>
        </p:nvSpPr>
        <p:spPr>
          <a:xfrm>
            <a:off x="0" y="0"/>
            <a:ext cx="9144000" cy="1007948"/>
          </a:xfrm>
        </p:spPr>
        <p:txBody>
          <a:bodyPr>
            <a:normAutofit/>
          </a:bodyPr>
          <a:lstStyle/>
          <a:p>
            <a:pPr algn="l"/>
            <a:r>
              <a:rPr lang="tr-TR" sz="3600" dirty="0">
                <a:solidFill>
                  <a:prstClr val="black"/>
                </a:solidFill>
                <a:ea typeface="+mn-ea"/>
                <a:cs typeface="+mn-cs"/>
              </a:rPr>
              <a:t>  </a:t>
            </a:r>
            <a:r>
              <a:rPr lang="tr-TR" sz="3400" dirty="0">
                <a:solidFill>
                  <a:prstClr val="black"/>
                </a:solidFill>
                <a:ea typeface="+mn-ea"/>
                <a:cs typeface="+mn-cs"/>
              </a:rPr>
              <a:t>Nöbet Geçiren Kişide Dikkat Edilecekler</a:t>
            </a:r>
            <a:r>
              <a:rPr lang="tr-TR" sz="3400" dirty="0"/>
              <a:t>  </a:t>
            </a:r>
            <a:endParaRPr lang="tr-TR" sz="3400" i="1" dirty="0"/>
          </a:p>
        </p:txBody>
      </p:sp>
      <p:sp>
        <p:nvSpPr>
          <p:cNvPr id="4" name="İçerik Yer Tutucusu 2">
            <a:extLst>
              <a:ext uri="{FF2B5EF4-FFF2-40B4-BE49-F238E27FC236}">
                <a16:creationId xmlns:a16="http://schemas.microsoft.com/office/drawing/2014/main" id="{C8D277AE-4BB4-40E6-911C-137A350B45CC}"/>
              </a:ext>
            </a:extLst>
          </p:cNvPr>
          <p:cNvSpPr txBox="1">
            <a:spLocks/>
          </p:cNvSpPr>
          <p:nvPr/>
        </p:nvSpPr>
        <p:spPr>
          <a:xfrm>
            <a:off x="179512" y="1268760"/>
            <a:ext cx="8964488" cy="55892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tr-TR" sz="2400" dirty="0"/>
              <a:t> </a:t>
            </a:r>
            <a:endParaRPr lang="tr-TR" sz="2400" b="1" dirty="0"/>
          </a:p>
          <a:p>
            <a:endParaRPr lang="tr-TR" sz="2400" dirty="0"/>
          </a:p>
          <a:p>
            <a:r>
              <a:rPr lang="tr-TR" sz="2400" dirty="0"/>
              <a:t>Nöbeti durdurmaya çalışmayın. </a:t>
            </a:r>
          </a:p>
          <a:p>
            <a:r>
              <a:rPr lang="tr-TR" sz="2400" dirty="0"/>
              <a:t>Yiyecek ya da içecek vermeyin. </a:t>
            </a:r>
          </a:p>
          <a:p>
            <a:r>
              <a:rPr lang="tr-TR" sz="2400" dirty="0"/>
              <a:t>Nöbet sırasında çeneyi açmaya çalışmayın ve ağız içine parmak ya da bir cisim sokmayın. </a:t>
            </a:r>
          </a:p>
          <a:p>
            <a:r>
              <a:rPr lang="tr-TR" sz="2400" dirty="0"/>
              <a:t>Üzerine su dökmeyin. </a:t>
            </a:r>
          </a:p>
          <a:p>
            <a:r>
              <a:rPr lang="tr-TR" sz="2400" dirty="0"/>
              <a:t>Başka bir alana taşımaya çalışmayın. Bunun yerine bulunduğu ortamı güvenli hale getirin.</a:t>
            </a:r>
          </a:p>
          <a:p>
            <a:endParaRPr lang="tr-TR" sz="2400" b="1" i="1" dirty="0">
              <a:solidFill>
                <a:srgbClr val="000000"/>
              </a:solidFill>
              <a:ea typeface="Times New Roman" panose="02020603050405020304" pitchFamily="18" charset="0"/>
            </a:endParaRPr>
          </a:p>
        </p:txBody>
      </p:sp>
    </p:spTree>
    <p:extLst>
      <p:ext uri="{BB962C8B-B14F-4D97-AF65-F5344CB8AC3E}">
        <p14:creationId xmlns:p14="http://schemas.microsoft.com/office/powerpoint/2010/main" val="11495849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C63FAFE9-F5B0-F77A-C109-2276D4F27779}"/>
              </a:ext>
            </a:extLst>
          </p:cNvPr>
          <p:cNvSpPr/>
          <p:nvPr/>
        </p:nvSpPr>
        <p:spPr>
          <a:xfrm>
            <a:off x="0" y="0"/>
            <a:ext cx="9144000" cy="11247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7" name="Resim 6">
            <a:extLst>
              <a:ext uri="{FF2B5EF4-FFF2-40B4-BE49-F238E27FC236}">
                <a16:creationId xmlns:a16="http://schemas.microsoft.com/office/drawing/2014/main" id="{D8C4DDA7-8FBE-B5BB-FEC8-714A736CF3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116632"/>
            <a:ext cx="1106004" cy="716220"/>
          </a:xfrm>
          <a:prstGeom prst="rect">
            <a:avLst/>
          </a:prstGeom>
        </p:spPr>
      </p:pic>
      <p:sp>
        <p:nvSpPr>
          <p:cNvPr id="3" name="İçerik Yer Tutucusu 2">
            <a:extLst>
              <a:ext uri="{FF2B5EF4-FFF2-40B4-BE49-F238E27FC236}">
                <a16:creationId xmlns:a16="http://schemas.microsoft.com/office/drawing/2014/main" id="{C91CB9AD-E93E-47E6-84F4-81D3D1025E9E}"/>
              </a:ext>
            </a:extLst>
          </p:cNvPr>
          <p:cNvSpPr>
            <a:spLocks noGrp="1"/>
          </p:cNvSpPr>
          <p:nvPr>
            <p:ph idx="1"/>
          </p:nvPr>
        </p:nvSpPr>
        <p:spPr>
          <a:xfrm>
            <a:off x="117154" y="1124744"/>
            <a:ext cx="9135366" cy="5627067"/>
          </a:xfrm>
        </p:spPr>
        <p:txBody>
          <a:bodyPr>
            <a:normAutofit fontScale="92500" lnSpcReduction="20000"/>
          </a:bodyPr>
          <a:lstStyle/>
          <a:p>
            <a:pPr marL="0" indent="0">
              <a:buNone/>
            </a:pPr>
            <a:endParaRPr lang="tr-TR" sz="2400" dirty="0"/>
          </a:p>
          <a:p>
            <a:pPr marL="0" indent="0">
              <a:buNone/>
            </a:pPr>
            <a:r>
              <a:rPr lang="tr-TR" sz="2600" dirty="0"/>
              <a:t>Beş yaş altı çocuklarda görülen nöbetler enfeksiyonlara bağlı ortaya çıkan yüksek ateş nedeniyle olabilir. </a:t>
            </a:r>
          </a:p>
          <a:p>
            <a:pPr>
              <a:buFont typeface="Wingdings" panose="05000000000000000000" pitchFamily="2" charset="2"/>
              <a:buChar char="ü"/>
            </a:pPr>
            <a:r>
              <a:rPr lang="tr-TR" sz="2600" dirty="0"/>
              <a:t>Çünkü çocuklarda beyin hücreleri yüksek ateşe bağlı etkilere dayanacak olgunlukta değildir. Bu nedenle çocuklarda yüksek ateş, beyin hücrelerindeki elektriksel aktivitede bozulmaya ve nöbete neden olabilir. </a:t>
            </a:r>
          </a:p>
          <a:p>
            <a:pPr marL="0" indent="0" algn="just">
              <a:lnSpc>
                <a:spcPct val="115000"/>
              </a:lnSpc>
              <a:buNone/>
            </a:pPr>
            <a:r>
              <a:rPr lang="tr-TR" sz="2400" b="1" dirty="0">
                <a:solidFill>
                  <a:srgbClr val="000000"/>
                </a:solidFill>
                <a:effectLst/>
                <a:ea typeface="Calibri" panose="020F0502020204030204" pitchFamily="34" charset="0"/>
                <a:cs typeface="Arial" panose="020B0604020202020204" pitchFamily="34" charset="0"/>
              </a:rPr>
              <a:t>Belirti ve Bulgular;</a:t>
            </a:r>
          </a:p>
          <a:p>
            <a:pPr algn="just">
              <a:lnSpc>
                <a:spcPct val="115000"/>
              </a:lnSpc>
            </a:pPr>
            <a:r>
              <a:rPr lang="tr-TR" sz="2600" dirty="0">
                <a:solidFill>
                  <a:srgbClr val="000000"/>
                </a:solidFill>
                <a:ea typeface="Calibri" panose="020F0502020204030204" pitchFamily="34" charset="0"/>
                <a:cs typeface="Arial" panose="020B0604020202020204" pitchFamily="34" charset="0"/>
              </a:rPr>
              <a:t>Ateş</a:t>
            </a:r>
          </a:p>
          <a:p>
            <a:pPr algn="just">
              <a:lnSpc>
                <a:spcPct val="115000"/>
              </a:lnSpc>
            </a:pPr>
            <a:r>
              <a:rPr lang="tr-TR" sz="2600" dirty="0">
                <a:solidFill>
                  <a:srgbClr val="000000"/>
                </a:solidFill>
                <a:effectLst/>
                <a:ea typeface="Calibri" panose="020F0502020204030204" pitchFamily="34" charset="0"/>
                <a:cs typeface="Arial" panose="020B0604020202020204" pitchFamily="34" charset="0"/>
              </a:rPr>
              <a:t>Kaslarda sertleşme</a:t>
            </a:r>
          </a:p>
          <a:p>
            <a:pPr algn="just">
              <a:lnSpc>
                <a:spcPct val="115000"/>
              </a:lnSpc>
            </a:pPr>
            <a:r>
              <a:rPr lang="tr-TR" sz="2600" dirty="0">
                <a:solidFill>
                  <a:srgbClr val="000000"/>
                </a:solidFill>
                <a:effectLst/>
                <a:ea typeface="Calibri" panose="020F0502020204030204" pitchFamily="34" charset="0"/>
                <a:cs typeface="Arial" panose="020B0604020202020204" pitchFamily="34" charset="0"/>
              </a:rPr>
              <a:t>Yüz, kollar ve bacaklarda kontrolsüz kasılmalar</a:t>
            </a:r>
          </a:p>
          <a:p>
            <a:pPr algn="just">
              <a:lnSpc>
                <a:spcPct val="115000"/>
              </a:lnSpc>
            </a:pPr>
            <a:r>
              <a:rPr lang="tr-TR" sz="2600" dirty="0">
                <a:solidFill>
                  <a:srgbClr val="000000"/>
                </a:solidFill>
                <a:effectLst/>
                <a:ea typeface="Calibri" panose="020F0502020204030204" pitchFamily="34" charset="0"/>
                <a:cs typeface="Arial" panose="020B0604020202020204" pitchFamily="34" charset="0"/>
              </a:rPr>
              <a:t>Gözlerde yukarı kayma</a:t>
            </a:r>
          </a:p>
          <a:p>
            <a:pPr algn="just">
              <a:lnSpc>
                <a:spcPct val="115000"/>
              </a:lnSpc>
            </a:pPr>
            <a:r>
              <a:rPr lang="tr-TR" sz="2600" dirty="0"/>
              <a:t>İdrar ve dışkı kaçırma </a:t>
            </a:r>
            <a:endParaRPr lang="tr-TR" sz="2600" dirty="0">
              <a:cs typeface="Arial" panose="020B0604020202020204" pitchFamily="34" charset="0"/>
            </a:endParaRPr>
          </a:p>
          <a:p>
            <a:pPr algn="just">
              <a:lnSpc>
                <a:spcPct val="115000"/>
              </a:lnSpc>
            </a:pPr>
            <a:r>
              <a:rPr lang="tr-TR" sz="2600" dirty="0">
                <a:solidFill>
                  <a:srgbClr val="000000"/>
                </a:solidFill>
                <a:effectLst/>
                <a:ea typeface="Calibri" panose="020F0502020204030204" pitchFamily="34" charset="0"/>
                <a:cs typeface="Arial" panose="020B0604020202020204" pitchFamily="34" charset="0"/>
              </a:rPr>
              <a:t>Dudak, kulak, tırnaklar ve yüzde morarma </a:t>
            </a:r>
            <a:endParaRPr lang="tr-TR" sz="2600" dirty="0">
              <a:ea typeface="Calibri" panose="020F0502020204030204" pitchFamily="34" charset="0"/>
              <a:cs typeface="Arial" panose="020B0604020202020204" pitchFamily="34" charset="0"/>
            </a:endParaRPr>
          </a:p>
          <a:p>
            <a:pPr algn="just">
              <a:lnSpc>
                <a:spcPct val="115000"/>
              </a:lnSpc>
            </a:pPr>
            <a:r>
              <a:rPr lang="tr-TR" sz="2600" dirty="0">
                <a:solidFill>
                  <a:srgbClr val="000000"/>
                </a:solidFill>
                <a:effectLst/>
                <a:ea typeface="Calibri" panose="020F0502020204030204" pitchFamily="34" charset="0"/>
                <a:cs typeface="Arial" panose="020B0604020202020204" pitchFamily="34" charset="0"/>
              </a:rPr>
              <a:t>Bilinç kaybı</a:t>
            </a:r>
            <a:endParaRPr lang="tr-TR" sz="2600" dirty="0">
              <a:effectLst/>
              <a:ea typeface="Times New Roman" panose="02020603050405020304" pitchFamily="18" charset="0"/>
            </a:endParaRPr>
          </a:p>
        </p:txBody>
      </p:sp>
      <p:sp>
        <p:nvSpPr>
          <p:cNvPr id="6" name="Başlık 1">
            <a:extLst>
              <a:ext uri="{FF2B5EF4-FFF2-40B4-BE49-F238E27FC236}">
                <a16:creationId xmlns:a16="http://schemas.microsoft.com/office/drawing/2014/main" id="{4E9692E1-3E15-45E6-A9C3-9B7A09F7557A}"/>
              </a:ext>
            </a:extLst>
          </p:cNvPr>
          <p:cNvSpPr>
            <a:spLocks noGrp="1"/>
          </p:cNvSpPr>
          <p:nvPr>
            <p:ph type="title"/>
          </p:nvPr>
        </p:nvSpPr>
        <p:spPr>
          <a:xfrm>
            <a:off x="0" y="-1"/>
            <a:ext cx="9144000" cy="1124745"/>
          </a:xfrm>
        </p:spPr>
        <p:txBody>
          <a:bodyPr>
            <a:normAutofit/>
          </a:bodyPr>
          <a:lstStyle/>
          <a:p>
            <a:pPr algn="l"/>
            <a:r>
              <a:rPr lang="tr-TR" sz="3600" dirty="0">
                <a:solidFill>
                  <a:prstClr val="black"/>
                </a:solidFill>
                <a:ea typeface="+mn-ea"/>
                <a:cs typeface="+mn-cs"/>
              </a:rPr>
              <a:t> </a:t>
            </a:r>
            <a:r>
              <a:rPr lang="tr-TR" sz="3400" dirty="0">
                <a:solidFill>
                  <a:prstClr val="black"/>
                </a:solidFill>
                <a:ea typeface="+mn-ea"/>
                <a:cs typeface="+mn-cs"/>
              </a:rPr>
              <a:t>Çocukluk Çağı (Ateşe Bağlı) Nöbeti</a:t>
            </a:r>
            <a:endParaRPr lang="tr-TR" sz="3400" dirty="0"/>
          </a:p>
        </p:txBody>
      </p:sp>
    </p:spTree>
    <p:extLst>
      <p:ext uri="{BB962C8B-B14F-4D97-AF65-F5344CB8AC3E}">
        <p14:creationId xmlns:p14="http://schemas.microsoft.com/office/powerpoint/2010/main" val="16080117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0DD7D64A-6088-12C7-91DE-AD66B95F3238}"/>
              </a:ext>
            </a:extLst>
          </p:cNvPr>
          <p:cNvSpPr/>
          <p:nvPr/>
        </p:nvSpPr>
        <p:spPr>
          <a:xfrm>
            <a:off x="0" y="-27385"/>
            <a:ext cx="9144000" cy="10353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7" name="Resim 6">
            <a:extLst>
              <a:ext uri="{FF2B5EF4-FFF2-40B4-BE49-F238E27FC236}">
                <a16:creationId xmlns:a16="http://schemas.microsoft.com/office/drawing/2014/main" id="{19308770-A783-17B7-AB6A-561B74C45B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367" y="148328"/>
            <a:ext cx="1057057" cy="684523"/>
          </a:xfrm>
          <a:prstGeom prst="rect">
            <a:avLst/>
          </a:prstGeom>
        </p:spPr>
      </p:pic>
      <p:sp>
        <p:nvSpPr>
          <p:cNvPr id="2" name="Başlık 1">
            <a:extLst>
              <a:ext uri="{FF2B5EF4-FFF2-40B4-BE49-F238E27FC236}">
                <a16:creationId xmlns:a16="http://schemas.microsoft.com/office/drawing/2014/main" id="{D388833D-7B9C-48C7-8411-F9A07C9ECC95}"/>
              </a:ext>
            </a:extLst>
          </p:cNvPr>
          <p:cNvSpPr>
            <a:spLocks noGrp="1"/>
          </p:cNvSpPr>
          <p:nvPr>
            <p:ph type="title"/>
          </p:nvPr>
        </p:nvSpPr>
        <p:spPr>
          <a:xfrm>
            <a:off x="0" y="0"/>
            <a:ext cx="9150081" cy="1035332"/>
          </a:xfrm>
        </p:spPr>
        <p:txBody>
          <a:bodyPr>
            <a:noAutofit/>
          </a:bodyPr>
          <a:lstStyle/>
          <a:p>
            <a:pPr algn="l"/>
            <a:r>
              <a:rPr lang="tr-TR" sz="3400" dirty="0"/>
              <a:t>  Çocukluk Çağı Nöbetinde İlk Yardım</a:t>
            </a:r>
            <a:endParaRPr lang="tr-TR" sz="3400" i="1" dirty="0"/>
          </a:p>
        </p:txBody>
      </p:sp>
      <p:sp>
        <p:nvSpPr>
          <p:cNvPr id="3" name="İçerik Yer Tutucusu 2">
            <a:extLst>
              <a:ext uri="{FF2B5EF4-FFF2-40B4-BE49-F238E27FC236}">
                <a16:creationId xmlns:a16="http://schemas.microsoft.com/office/drawing/2014/main" id="{1AE973F7-A30C-443D-B3AC-B6B22A67E991}"/>
              </a:ext>
            </a:extLst>
          </p:cNvPr>
          <p:cNvSpPr>
            <a:spLocks noGrp="1"/>
          </p:cNvSpPr>
          <p:nvPr>
            <p:ph idx="1"/>
          </p:nvPr>
        </p:nvSpPr>
        <p:spPr>
          <a:xfrm>
            <a:off x="179512" y="1340768"/>
            <a:ext cx="5976664" cy="5040560"/>
          </a:xfrm>
        </p:spPr>
        <p:txBody>
          <a:bodyPr>
            <a:normAutofit fontScale="85000" lnSpcReduction="20000"/>
          </a:bodyPr>
          <a:lstStyle/>
          <a:p>
            <a:pPr marL="0" indent="0">
              <a:lnSpc>
                <a:spcPct val="115000"/>
              </a:lnSpc>
              <a:spcAft>
                <a:spcPts val="1000"/>
              </a:spcAft>
              <a:buNone/>
            </a:pPr>
            <a:endParaRPr lang="tr-TR" sz="2000" b="1" dirty="0"/>
          </a:p>
          <a:p>
            <a:pPr marL="0" indent="0">
              <a:lnSpc>
                <a:spcPct val="115000"/>
              </a:lnSpc>
              <a:spcAft>
                <a:spcPts val="1000"/>
              </a:spcAft>
              <a:buNone/>
            </a:pPr>
            <a:r>
              <a:rPr lang="tr-TR" sz="2600" b="1" dirty="0">
                <a:solidFill>
                  <a:srgbClr val="FF0000"/>
                </a:solidFill>
              </a:rPr>
              <a:t>                           DİKKAT!!! </a:t>
            </a:r>
          </a:p>
          <a:p>
            <a:pPr marL="0" indent="0">
              <a:lnSpc>
                <a:spcPct val="115000"/>
              </a:lnSpc>
              <a:spcAft>
                <a:spcPts val="1000"/>
              </a:spcAft>
              <a:buNone/>
            </a:pPr>
            <a:r>
              <a:rPr lang="tr-TR" sz="2000" b="1" dirty="0">
                <a:solidFill>
                  <a:srgbClr val="FF0000"/>
                </a:solidFill>
              </a:rPr>
              <a:t> </a:t>
            </a:r>
            <a:r>
              <a:rPr lang="tr-TR" sz="2800" b="1" dirty="0"/>
              <a:t>Çocukluk çağı nöbetinde 112 acil yardım numarası mutlaka aranır.</a:t>
            </a:r>
            <a:endParaRPr lang="tr-TR" sz="2800" dirty="0">
              <a:solidFill>
                <a:srgbClr val="FF0000"/>
              </a:solidFill>
            </a:endParaRPr>
          </a:p>
          <a:p>
            <a:pPr algn="just">
              <a:lnSpc>
                <a:spcPct val="115000"/>
              </a:lnSpc>
              <a:spcAft>
                <a:spcPts val="1000"/>
              </a:spcAft>
            </a:pPr>
            <a:r>
              <a:rPr lang="tr-TR" sz="2800" dirty="0"/>
              <a:t>Çocuğun üzerinde bulunan giysiler çıkarılır.</a:t>
            </a:r>
          </a:p>
          <a:p>
            <a:pPr algn="just">
              <a:lnSpc>
                <a:spcPct val="115000"/>
              </a:lnSpc>
              <a:spcAft>
                <a:spcPts val="1000"/>
              </a:spcAft>
            </a:pPr>
            <a:r>
              <a:rPr lang="tr-TR" sz="2800" dirty="0"/>
              <a:t>Çocuğun etrafını güvenli duruma getirerek yaralanması engellenir (yastık ve battaniye gibi malzemeleri    kullanabilirsiniz). </a:t>
            </a:r>
          </a:p>
          <a:p>
            <a:pPr algn="just">
              <a:lnSpc>
                <a:spcPct val="115000"/>
              </a:lnSpc>
              <a:spcAft>
                <a:spcPts val="1000"/>
              </a:spcAft>
            </a:pPr>
            <a:r>
              <a:rPr lang="tr-TR" sz="2800" dirty="0"/>
              <a:t>Çocuk derlenme pozisyonuna getirilir</a:t>
            </a:r>
          </a:p>
          <a:p>
            <a:pPr algn="just">
              <a:lnSpc>
                <a:spcPct val="115000"/>
              </a:lnSpc>
              <a:spcAft>
                <a:spcPts val="1000"/>
              </a:spcAft>
            </a:pPr>
            <a:r>
              <a:rPr lang="tr-TR" sz="2800" dirty="0"/>
              <a:t>Oda sıcaklığında su ve temiz havlu ile vücut sıcaklığı düşürülmeye çalışılır.</a:t>
            </a:r>
            <a:endParaRPr lang="tr-TR" sz="2800" dirty="0">
              <a:effectLst/>
              <a:ea typeface="Calibri" panose="020F0502020204030204" pitchFamily="34" charset="0"/>
              <a:cs typeface="Arial" panose="020B0604020202020204" pitchFamily="34" charset="0"/>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173074" y="3068960"/>
            <a:ext cx="2829002"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6547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3684EE24-AF26-EA6D-788C-80A684BA964F}"/>
              </a:ext>
            </a:extLst>
          </p:cNvPr>
          <p:cNvSpPr/>
          <p:nvPr/>
        </p:nvSpPr>
        <p:spPr>
          <a:xfrm>
            <a:off x="0" y="0"/>
            <a:ext cx="9144000" cy="126876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7" name="Resim 6">
            <a:extLst>
              <a:ext uri="{FF2B5EF4-FFF2-40B4-BE49-F238E27FC236}">
                <a16:creationId xmlns:a16="http://schemas.microsoft.com/office/drawing/2014/main" id="{BBB52272-2065-BE41-3A58-4B89103783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6617" y="188640"/>
            <a:ext cx="994808" cy="644212"/>
          </a:xfrm>
          <a:prstGeom prst="rect">
            <a:avLst/>
          </a:prstGeom>
        </p:spPr>
      </p:pic>
      <p:sp>
        <p:nvSpPr>
          <p:cNvPr id="2" name="Başlık 1">
            <a:extLst>
              <a:ext uri="{FF2B5EF4-FFF2-40B4-BE49-F238E27FC236}">
                <a16:creationId xmlns:a16="http://schemas.microsoft.com/office/drawing/2014/main" id="{D388833D-7B9C-48C7-8411-F9A07C9ECC95}"/>
              </a:ext>
            </a:extLst>
          </p:cNvPr>
          <p:cNvSpPr>
            <a:spLocks noGrp="1"/>
          </p:cNvSpPr>
          <p:nvPr>
            <p:ph type="title"/>
          </p:nvPr>
        </p:nvSpPr>
        <p:spPr>
          <a:xfrm>
            <a:off x="0" y="-27385"/>
            <a:ext cx="9144000" cy="1296144"/>
          </a:xfrm>
        </p:spPr>
        <p:txBody>
          <a:bodyPr>
            <a:noAutofit/>
          </a:bodyPr>
          <a:lstStyle/>
          <a:p>
            <a:pPr algn="l"/>
            <a:r>
              <a:rPr lang="tr-TR" sz="3400" dirty="0">
                <a:solidFill>
                  <a:prstClr val="black"/>
                </a:solidFill>
                <a:ea typeface="+mn-ea"/>
                <a:cs typeface="+mn-cs"/>
              </a:rPr>
              <a:t>  Çocukluk Çağı Nöbetinde Dikkat </a:t>
            </a:r>
            <a:br>
              <a:rPr lang="tr-TR" sz="3400" dirty="0">
                <a:solidFill>
                  <a:prstClr val="black"/>
                </a:solidFill>
                <a:ea typeface="+mn-ea"/>
                <a:cs typeface="+mn-cs"/>
              </a:rPr>
            </a:br>
            <a:r>
              <a:rPr lang="tr-TR" sz="3400" dirty="0">
                <a:solidFill>
                  <a:prstClr val="black"/>
                </a:solidFill>
                <a:ea typeface="+mn-ea"/>
                <a:cs typeface="+mn-cs"/>
              </a:rPr>
              <a:t>  Edilecekler</a:t>
            </a:r>
            <a:endParaRPr lang="tr-TR" sz="3400" i="1" dirty="0"/>
          </a:p>
        </p:txBody>
      </p:sp>
      <p:sp>
        <p:nvSpPr>
          <p:cNvPr id="3" name="İçerik Yer Tutucusu 2">
            <a:extLst>
              <a:ext uri="{FF2B5EF4-FFF2-40B4-BE49-F238E27FC236}">
                <a16:creationId xmlns:a16="http://schemas.microsoft.com/office/drawing/2014/main" id="{1AE973F7-A30C-443D-B3AC-B6B22A67E991}"/>
              </a:ext>
            </a:extLst>
          </p:cNvPr>
          <p:cNvSpPr>
            <a:spLocks noGrp="1"/>
          </p:cNvSpPr>
          <p:nvPr>
            <p:ph idx="1"/>
          </p:nvPr>
        </p:nvSpPr>
        <p:spPr>
          <a:xfrm>
            <a:off x="179511" y="1124744"/>
            <a:ext cx="8964489" cy="5733257"/>
          </a:xfrm>
        </p:spPr>
        <p:txBody>
          <a:bodyPr>
            <a:normAutofit/>
          </a:bodyPr>
          <a:lstStyle/>
          <a:p>
            <a:pPr>
              <a:lnSpc>
                <a:spcPct val="115000"/>
              </a:lnSpc>
              <a:spcAft>
                <a:spcPts val="1000"/>
              </a:spcAft>
            </a:pPr>
            <a:endParaRPr lang="tr-TR" sz="2400" b="1" dirty="0"/>
          </a:p>
          <a:p>
            <a:pPr>
              <a:lnSpc>
                <a:spcPct val="115000"/>
              </a:lnSpc>
              <a:spcAft>
                <a:spcPts val="1000"/>
              </a:spcAft>
            </a:pPr>
            <a:r>
              <a:rPr lang="tr-TR" sz="2400" dirty="0"/>
              <a:t>Nöbeti durdurmaya çalışmayın.</a:t>
            </a:r>
          </a:p>
          <a:p>
            <a:pPr>
              <a:lnSpc>
                <a:spcPct val="115000"/>
              </a:lnSpc>
              <a:spcAft>
                <a:spcPts val="1000"/>
              </a:spcAft>
            </a:pPr>
            <a:r>
              <a:rPr lang="tr-TR" sz="2400" dirty="0"/>
              <a:t>Yiyecek ya da içecek vermeyin. </a:t>
            </a:r>
          </a:p>
          <a:p>
            <a:pPr>
              <a:lnSpc>
                <a:spcPct val="115000"/>
              </a:lnSpc>
              <a:spcAft>
                <a:spcPts val="1000"/>
              </a:spcAft>
            </a:pPr>
            <a:r>
              <a:rPr lang="tr-TR" sz="2400" dirty="0"/>
              <a:t>Nöbet sırasında çeneyi açmaya çalışmayın ve ağız içine parmak da bir cisim sokmayın. </a:t>
            </a:r>
          </a:p>
          <a:p>
            <a:pPr>
              <a:lnSpc>
                <a:spcPct val="115000"/>
              </a:lnSpc>
              <a:spcAft>
                <a:spcPts val="1000"/>
              </a:spcAft>
            </a:pPr>
            <a:r>
              <a:rPr lang="tr-TR" sz="2400" dirty="0"/>
              <a:t>Üzerine soğuk su dökmeyin. </a:t>
            </a:r>
          </a:p>
          <a:p>
            <a:pPr>
              <a:lnSpc>
                <a:spcPct val="115000"/>
              </a:lnSpc>
              <a:spcAft>
                <a:spcPts val="1000"/>
              </a:spcAft>
            </a:pPr>
            <a:r>
              <a:rPr lang="tr-TR" sz="2400" dirty="0"/>
              <a:t>Başka bir alana taşımaya çalışmayın. Bunun yerine bulunduğu ortamı güvenli hale getirin. </a:t>
            </a:r>
            <a:endParaRPr lang="tr-TR" sz="24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13936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BD5F4CF1-ADFE-D602-E320-37540E8C8C72}"/>
              </a:ext>
            </a:extLst>
          </p:cNvPr>
          <p:cNvSpPr/>
          <p:nvPr/>
        </p:nvSpPr>
        <p:spPr>
          <a:xfrm>
            <a:off x="-1" y="-27385"/>
            <a:ext cx="9144001" cy="115212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7" name="Başlık 1">
            <a:extLst>
              <a:ext uri="{FF2B5EF4-FFF2-40B4-BE49-F238E27FC236}">
                <a16:creationId xmlns:a16="http://schemas.microsoft.com/office/drawing/2014/main" id="{D229D39A-CBDD-4E9F-8248-96C370571846}"/>
              </a:ext>
            </a:extLst>
          </p:cNvPr>
          <p:cNvSpPr>
            <a:spLocks noGrp="1"/>
          </p:cNvSpPr>
          <p:nvPr>
            <p:ph type="title"/>
          </p:nvPr>
        </p:nvSpPr>
        <p:spPr>
          <a:xfrm>
            <a:off x="0" y="0"/>
            <a:ext cx="9144001" cy="1124744"/>
          </a:xfrm>
          <a:solidFill>
            <a:schemeClr val="accent1">
              <a:lumMod val="20000"/>
              <a:lumOff val="80000"/>
            </a:schemeClr>
          </a:solidFill>
        </p:spPr>
        <p:txBody>
          <a:bodyPr>
            <a:noAutofit/>
          </a:bodyPr>
          <a:lstStyle/>
          <a:p>
            <a:pPr algn="l"/>
            <a:r>
              <a:rPr lang="tr-TR" sz="3600" dirty="0">
                <a:solidFill>
                  <a:prstClr val="black"/>
                </a:solidFill>
              </a:rPr>
              <a:t>  </a:t>
            </a:r>
            <a:r>
              <a:rPr lang="tr-TR" sz="3400" dirty="0">
                <a:solidFill>
                  <a:prstClr val="black"/>
                </a:solidFill>
              </a:rPr>
              <a:t>Şeker (Diyabet) Hastalığına Bağlı </a:t>
            </a:r>
            <a:br>
              <a:rPr lang="tr-TR" sz="3400" dirty="0">
                <a:solidFill>
                  <a:prstClr val="black"/>
                </a:solidFill>
              </a:rPr>
            </a:br>
            <a:r>
              <a:rPr lang="tr-TR" sz="3400" dirty="0">
                <a:solidFill>
                  <a:prstClr val="black"/>
                </a:solidFill>
              </a:rPr>
              <a:t>  Acil Durumlar</a:t>
            </a:r>
            <a:endParaRPr lang="tr-TR" sz="3400" i="1" dirty="0"/>
          </a:p>
        </p:txBody>
      </p:sp>
      <p:pic>
        <p:nvPicPr>
          <p:cNvPr id="4" name="Resim 3">
            <a:extLst>
              <a:ext uri="{FF2B5EF4-FFF2-40B4-BE49-F238E27FC236}">
                <a16:creationId xmlns:a16="http://schemas.microsoft.com/office/drawing/2014/main" id="{9B6E5F52-E46A-A815-30CB-B72FCDD449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60648"/>
            <a:ext cx="985049" cy="637893"/>
          </a:xfrm>
          <a:prstGeom prst="rect">
            <a:avLst/>
          </a:prstGeom>
        </p:spPr>
      </p:pic>
      <p:sp>
        <p:nvSpPr>
          <p:cNvPr id="2" name="İçerik Yer Tutucusu 1"/>
          <p:cNvSpPr>
            <a:spLocks noGrp="1"/>
          </p:cNvSpPr>
          <p:nvPr>
            <p:ph sz="half" idx="1"/>
          </p:nvPr>
        </p:nvSpPr>
        <p:spPr>
          <a:xfrm>
            <a:off x="251520" y="1385392"/>
            <a:ext cx="8892480" cy="5461662"/>
          </a:xfrm>
        </p:spPr>
        <p:txBody>
          <a:bodyPr>
            <a:normAutofit/>
          </a:bodyPr>
          <a:lstStyle/>
          <a:p>
            <a:pPr marL="0" indent="0">
              <a:buNone/>
            </a:pPr>
            <a:endParaRPr lang="tr-TR" sz="2400" dirty="0"/>
          </a:p>
          <a:p>
            <a:pPr marL="0" indent="0">
              <a:buNone/>
            </a:pPr>
            <a:r>
              <a:rPr lang="tr-TR" sz="2400" dirty="0"/>
              <a:t>Şeker hastalığı, kan şekerinin bulunması gereken normal seviyenin üzerinde olmasıdır. </a:t>
            </a:r>
          </a:p>
          <a:p>
            <a:pPr marL="0" indent="0">
              <a:buNone/>
            </a:pPr>
            <a:endParaRPr lang="tr-TR" sz="2400" b="1" dirty="0"/>
          </a:p>
          <a:p>
            <a:pPr marL="0" indent="0">
              <a:buNone/>
            </a:pPr>
            <a:r>
              <a:rPr lang="tr-TR" sz="2400" b="1" dirty="0"/>
              <a:t> Kan Şekeri Düşüklüğü;</a:t>
            </a:r>
            <a:endParaRPr lang="tr-TR" sz="2400" dirty="0"/>
          </a:p>
          <a:p>
            <a:pPr marL="0" indent="0">
              <a:buNone/>
            </a:pPr>
            <a:r>
              <a:rPr lang="tr-TR" sz="2400" dirty="0"/>
              <a:t> Kan şekeri düşüklüğü; az yemek yeme, ağır egzersiz yapılması, şeker hastalığı tedavisi sırasında fazla miktarda insülin yapılması gibi nedenlere bağlı olarak kan şekeri seviyesinin hayatı tehdit eden sınırların altına düşmesidir.</a:t>
            </a:r>
          </a:p>
        </p:txBody>
      </p:sp>
    </p:spTree>
    <p:extLst>
      <p:ext uri="{BB962C8B-B14F-4D97-AF65-F5344CB8AC3E}">
        <p14:creationId xmlns:p14="http://schemas.microsoft.com/office/powerpoint/2010/main" val="27142444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B202E95-C1E2-4383-9945-E08C6FFD337E}"/>
              </a:ext>
            </a:extLst>
          </p:cNvPr>
          <p:cNvSpPr>
            <a:spLocks noGrp="1"/>
          </p:cNvSpPr>
          <p:nvPr>
            <p:ph sz="half" idx="1"/>
          </p:nvPr>
        </p:nvSpPr>
        <p:spPr>
          <a:xfrm>
            <a:off x="179512" y="1340768"/>
            <a:ext cx="4506144" cy="4968552"/>
          </a:xfrm>
        </p:spPr>
        <p:txBody>
          <a:bodyPr>
            <a:normAutofit/>
          </a:bodyPr>
          <a:lstStyle/>
          <a:p>
            <a:pPr marL="342900" lvl="0" indent="-342900" algn="just">
              <a:lnSpc>
                <a:spcPct val="115000"/>
              </a:lnSpc>
              <a:buFont typeface="Symbol" panose="05050102010706020507" pitchFamily="18" charset="2"/>
              <a:buChar char=""/>
            </a:pPr>
            <a:endParaRPr lang="tr-TR" sz="2400" dirty="0">
              <a:ea typeface="Calibri" panose="020F0502020204030204" pitchFamily="34" charset="0"/>
              <a:cs typeface="Symbol" panose="05050102010706020507" pitchFamily="18" charset="2"/>
            </a:endParaRPr>
          </a:p>
          <a:p>
            <a:pPr marL="342900" lvl="0" indent="-342900" algn="just">
              <a:lnSpc>
                <a:spcPct val="115000"/>
              </a:lnSpc>
              <a:buFont typeface="Symbol" panose="05050102010706020507" pitchFamily="18" charset="2"/>
              <a:buChar char=""/>
            </a:pPr>
            <a:r>
              <a:rPr lang="tr-TR" sz="2400" dirty="0">
                <a:effectLst/>
                <a:ea typeface="Calibri" panose="020F0502020204030204" pitchFamily="34" charset="0"/>
                <a:cs typeface="Symbol" panose="05050102010706020507" pitchFamily="18" charset="2"/>
              </a:rPr>
              <a:t>Güçsüzlük</a:t>
            </a:r>
          </a:p>
          <a:p>
            <a:pPr marL="342900" lvl="0" indent="-342900" algn="just">
              <a:lnSpc>
                <a:spcPct val="115000"/>
              </a:lnSpc>
              <a:buFont typeface="Symbol" panose="05050102010706020507" pitchFamily="18" charset="2"/>
              <a:buChar char=""/>
            </a:pPr>
            <a:r>
              <a:rPr lang="tr-TR" sz="2400" dirty="0">
                <a:effectLst/>
                <a:ea typeface="Calibri" panose="020F0502020204030204" pitchFamily="34" charset="0"/>
                <a:cs typeface="Symbol" panose="05050102010706020507" pitchFamily="18" charset="2"/>
              </a:rPr>
              <a:t>Sersemlik hissi</a:t>
            </a:r>
          </a:p>
          <a:p>
            <a:pPr marL="342900" lvl="0" indent="-342900" algn="just">
              <a:lnSpc>
                <a:spcPct val="115000"/>
              </a:lnSpc>
              <a:buFont typeface="Symbol" panose="05050102010706020507" pitchFamily="18" charset="2"/>
              <a:buChar char=""/>
            </a:pPr>
            <a:r>
              <a:rPr lang="tr-TR" sz="2400" dirty="0">
                <a:effectLst/>
                <a:ea typeface="Calibri" panose="020F0502020204030204" pitchFamily="34" charset="0"/>
                <a:cs typeface="Symbol" panose="05050102010706020507" pitchFamily="18" charset="2"/>
              </a:rPr>
              <a:t>Halsizlik</a:t>
            </a:r>
          </a:p>
          <a:p>
            <a:pPr marL="342900" lvl="0" indent="-342900" algn="just">
              <a:lnSpc>
                <a:spcPct val="115000"/>
              </a:lnSpc>
              <a:buFont typeface="Symbol" panose="05050102010706020507" pitchFamily="18" charset="2"/>
              <a:buChar char=""/>
            </a:pPr>
            <a:r>
              <a:rPr lang="tr-TR" sz="2400" dirty="0">
                <a:effectLst/>
                <a:ea typeface="Calibri" panose="020F0502020204030204" pitchFamily="34" charset="0"/>
                <a:cs typeface="Symbol" panose="05050102010706020507" pitchFamily="18" charset="2"/>
              </a:rPr>
              <a:t>Dikkat eksikliği</a:t>
            </a:r>
          </a:p>
          <a:p>
            <a:pPr marL="342900" lvl="0" indent="-342900" algn="just">
              <a:lnSpc>
                <a:spcPct val="115000"/>
              </a:lnSpc>
              <a:buFont typeface="Symbol" panose="05050102010706020507" pitchFamily="18" charset="2"/>
              <a:buChar char=""/>
            </a:pPr>
            <a:r>
              <a:rPr lang="tr-TR" sz="2400" dirty="0">
                <a:effectLst/>
                <a:ea typeface="Calibri" panose="020F0502020204030204" pitchFamily="34" charset="0"/>
                <a:cs typeface="Symbol" panose="05050102010706020507" pitchFamily="18" charset="2"/>
              </a:rPr>
              <a:t>Konuşmada bozulma</a:t>
            </a:r>
          </a:p>
          <a:p>
            <a:pPr marL="342900" lvl="0" indent="-342900" algn="just">
              <a:lnSpc>
                <a:spcPct val="115000"/>
              </a:lnSpc>
              <a:buFont typeface="Symbol" panose="05050102010706020507" pitchFamily="18" charset="2"/>
              <a:buChar char=""/>
            </a:pPr>
            <a:r>
              <a:rPr lang="tr-TR" sz="2400" dirty="0">
                <a:effectLst/>
                <a:ea typeface="Calibri" panose="020F0502020204030204" pitchFamily="34" charset="0"/>
                <a:cs typeface="Symbol" panose="05050102010706020507" pitchFamily="18" charset="2"/>
              </a:rPr>
              <a:t>Terleme</a:t>
            </a:r>
          </a:p>
          <a:p>
            <a:pPr marL="342900" lvl="0" indent="-342900" algn="just">
              <a:lnSpc>
                <a:spcPct val="115000"/>
              </a:lnSpc>
              <a:buFont typeface="Symbol" panose="05050102010706020507" pitchFamily="18" charset="2"/>
              <a:buChar char=""/>
            </a:pPr>
            <a:r>
              <a:rPr lang="tr-TR" sz="2400" dirty="0">
                <a:effectLst/>
                <a:ea typeface="Calibri" panose="020F0502020204030204" pitchFamily="34" charset="0"/>
                <a:cs typeface="Symbol" panose="05050102010706020507" pitchFamily="18" charset="2"/>
              </a:rPr>
              <a:t>Titreme</a:t>
            </a:r>
          </a:p>
        </p:txBody>
      </p:sp>
      <p:sp>
        <p:nvSpPr>
          <p:cNvPr id="5" name="İçerik Yer Tutucusu 4">
            <a:extLst>
              <a:ext uri="{FF2B5EF4-FFF2-40B4-BE49-F238E27FC236}">
                <a16:creationId xmlns:a16="http://schemas.microsoft.com/office/drawing/2014/main" id="{9764B197-C0DC-4519-86BE-81D7BD21A971}"/>
              </a:ext>
            </a:extLst>
          </p:cNvPr>
          <p:cNvSpPr>
            <a:spLocks noGrp="1"/>
          </p:cNvSpPr>
          <p:nvPr>
            <p:ph sz="half" idx="2"/>
          </p:nvPr>
        </p:nvSpPr>
        <p:spPr>
          <a:xfrm>
            <a:off x="5220072" y="1772816"/>
            <a:ext cx="3168350" cy="4320480"/>
          </a:xfrm>
        </p:spPr>
        <p:txBody>
          <a:bodyPr>
            <a:normAutofit/>
          </a:bodyPr>
          <a:lstStyle/>
          <a:p>
            <a:pPr marL="342900" lvl="0" indent="-342900" algn="just">
              <a:lnSpc>
                <a:spcPct val="115000"/>
              </a:lnSpc>
              <a:buFont typeface="Symbol" panose="05050102010706020507" pitchFamily="18" charset="2"/>
              <a:buChar char=""/>
            </a:pPr>
            <a:r>
              <a:rPr lang="tr-TR" sz="2400" dirty="0">
                <a:effectLst/>
                <a:ea typeface="Calibri" panose="020F0502020204030204" pitchFamily="34" charset="0"/>
                <a:cs typeface="Symbol" panose="05050102010706020507" pitchFamily="18" charset="2"/>
              </a:rPr>
              <a:t>Çarpıntı</a:t>
            </a:r>
          </a:p>
          <a:p>
            <a:pPr marL="342900" lvl="0" indent="-342900" algn="just">
              <a:lnSpc>
                <a:spcPct val="115000"/>
              </a:lnSpc>
              <a:buFont typeface="Symbol" panose="05050102010706020507" pitchFamily="18" charset="2"/>
              <a:buChar char=""/>
            </a:pPr>
            <a:r>
              <a:rPr lang="tr-TR" sz="2400" dirty="0">
                <a:effectLst/>
                <a:ea typeface="Calibri" panose="020F0502020204030204" pitchFamily="34" charset="0"/>
                <a:cs typeface="Symbol" panose="05050102010706020507" pitchFamily="18" charset="2"/>
              </a:rPr>
              <a:t>Bulantı</a:t>
            </a:r>
            <a:endParaRPr lang="tr-TR" sz="2400" dirty="0">
              <a:ea typeface="Calibri" panose="020F0502020204030204" pitchFamily="34" charset="0"/>
              <a:cs typeface="Symbol" panose="05050102010706020507" pitchFamily="18" charset="2"/>
            </a:endParaRPr>
          </a:p>
          <a:p>
            <a:pPr marL="342900" lvl="0" indent="-342900" algn="just">
              <a:lnSpc>
                <a:spcPct val="115000"/>
              </a:lnSpc>
              <a:buFont typeface="Symbol" panose="05050102010706020507" pitchFamily="18" charset="2"/>
              <a:buChar char=""/>
            </a:pPr>
            <a:r>
              <a:rPr lang="tr-TR" sz="2400" dirty="0">
                <a:effectLst/>
                <a:ea typeface="Calibri" panose="020F0502020204030204" pitchFamily="34" charset="0"/>
                <a:cs typeface="Symbol" panose="05050102010706020507" pitchFamily="18" charset="2"/>
              </a:rPr>
              <a:t>Sıcaklık hissi</a:t>
            </a:r>
          </a:p>
          <a:p>
            <a:pPr marL="342900" lvl="0" indent="-342900" algn="just">
              <a:lnSpc>
                <a:spcPct val="115000"/>
              </a:lnSpc>
              <a:buFont typeface="Symbol" panose="05050102010706020507" pitchFamily="18" charset="2"/>
              <a:buChar char=""/>
            </a:pPr>
            <a:r>
              <a:rPr lang="tr-TR" sz="2400" dirty="0">
                <a:effectLst/>
                <a:ea typeface="Calibri" panose="020F0502020204030204" pitchFamily="34" charset="0"/>
                <a:cs typeface="Symbol" panose="05050102010706020507" pitchFamily="18" charset="2"/>
              </a:rPr>
              <a:t>Görme bulanıklığı </a:t>
            </a:r>
          </a:p>
          <a:p>
            <a:pPr marL="342900" lvl="0" indent="-342900" algn="just">
              <a:lnSpc>
                <a:spcPct val="115000"/>
              </a:lnSpc>
              <a:buFont typeface="Symbol" panose="05050102010706020507" pitchFamily="18" charset="2"/>
              <a:buChar char=""/>
            </a:pPr>
            <a:r>
              <a:rPr lang="tr-TR" sz="2400" dirty="0">
                <a:effectLst/>
                <a:ea typeface="Calibri" panose="020F0502020204030204" pitchFamily="34" charset="0"/>
                <a:cs typeface="Symbol" panose="05050102010706020507" pitchFamily="18" charset="2"/>
              </a:rPr>
              <a:t>Uykuya meyil</a:t>
            </a:r>
          </a:p>
          <a:p>
            <a:pPr marL="342900" lvl="0" indent="-342900" algn="just">
              <a:lnSpc>
                <a:spcPct val="115000"/>
              </a:lnSpc>
              <a:buFont typeface="Symbol" panose="05050102010706020507" pitchFamily="18" charset="2"/>
              <a:buChar char=""/>
            </a:pPr>
            <a:r>
              <a:rPr lang="tr-TR" sz="2400" dirty="0">
                <a:effectLst/>
                <a:ea typeface="Calibri" panose="020F0502020204030204" pitchFamily="34" charset="0"/>
                <a:cs typeface="Symbol" panose="05050102010706020507" pitchFamily="18" charset="2"/>
              </a:rPr>
              <a:t>Bilinç kaybı</a:t>
            </a:r>
            <a:endParaRPr lang="tr-TR" sz="2400" dirty="0">
              <a:ea typeface="Calibri" panose="020F0502020204030204" pitchFamily="34" charset="0"/>
              <a:cs typeface="Symbol" panose="05050102010706020507" pitchFamily="18" charset="2"/>
            </a:endParaRPr>
          </a:p>
          <a:p>
            <a:pPr marL="342900" lvl="0" indent="-342900" algn="just">
              <a:lnSpc>
                <a:spcPct val="115000"/>
              </a:lnSpc>
              <a:buFont typeface="Symbol" panose="05050102010706020507" pitchFamily="18" charset="2"/>
              <a:buChar char=""/>
            </a:pPr>
            <a:r>
              <a:rPr lang="tr-TR" sz="2400" dirty="0">
                <a:effectLst/>
                <a:ea typeface="Calibri" panose="020F0502020204030204" pitchFamily="34" charset="0"/>
              </a:rPr>
              <a:t>Nöbet</a:t>
            </a:r>
            <a:endParaRPr lang="tr-TR" dirty="0"/>
          </a:p>
        </p:txBody>
      </p:sp>
      <p:sp>
        <p:nvSpPr>
          <p:cNvPr id="2" name="Dikdörtgen 1">
            <a:extLst>
              <a:ext uri="{FF2B5EF4-FFF2-40B4-BE49-F238E27FC236}">
                <a16:creationId xmlns:a16="http://schemas.microsoft.com/office/drawing/2014/main" id="{98D665CA-E1B3-7A67-3D5C-20685CE49C6F}"/>
              </a:ext>
            </a:extLst>
          </p:cNvPr>
          <p:cNvSpPr/>
          <p:nvPr/>
        </p:nvSpPr>
        <p:spPr>
          <a:xfrm>
            <a:off x="0" y="-44997"/>
            <a:ext cx="9144000" cy="126726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7" name="Başlık 1">
            <a:extLst>
              <a:ext uri="{FF2B5EF4-FFF2-40B4-BE49-F238E27FC236}">
                <a16:creationId xmlns:a16="http://schemas.microsoft.com/office/drawing/2014/main" id="{D229D39A-CBDD-4E9F-8248-96C370571846}"/>
              </a:ext>
            </a:extLst>
          </p:cNvPr>
          <p:cNvSpPr>
            <a:spLocks noGrp="1"/>
          </p:cNvSpPr>
          <p:nvPr>
            <p:ph type="title"/>
          </p:nvPr>
        </p:nvSpPr>
        <p:spPr>
          <a:xfrm>
            <a:off x="7717" y="0"/>
            <a:ext cx="9144000" cy="1222264"/>
          </a:xfrm>
          <a:solidFill>
            <a:schemeClr val="accent1">
              <a:lumMod val="20000"/>
              <a:lumOff val="80000"/>
            </a:schemeClr>
          </a:solidFill>
        </p:spPr>
        <p:txBody>
          <a:bodyPr>
            <a:normAutofit fontScale="90000"/>
          </a:bodyPr>
          <a:lstStyle/>
          <a:p>
            <a:pPr algn="l"/>
            <a:br>
              <a:rPr lang="tr-TR" sz="3100" b="1" i="1" dirty="0">
                <a:solidFill>
                  <a:srgbClr val="000000"/>
                </a:solidFill>
              </a:rPr>
            </a:br>
            <a:r>
              <a:rPr lang="tr-TR" sz="3100" b="1" i="1" dirty="0">
                <a:solidFill>
                  <a:srgbClr val="000000"/>
                </a:solidFill>
              </a:rPr>
              <a:t>  </a:t>
            </a:r>
            <a:r>
              <a:rPr lang="tr-TR" sz="4000" dirty="0">
                <a:solidFill>
                  <a:srgbClr val="000000"/>
                </a:solidFill>
              </a:rPr>
              <a:t>Kan Şekeri Düşüklüğünde </a:t>
            </a:r>
            <a:br>
              <a:rPr lang="tr-TR" sz="3600" b="1" i="1" dirty="0">
                <a:solidFill>
                  <a:srgbClr val="000000"/>
                </a:solidFill>
              </a:rPr>
            </a:br>
            <a:r>
              <a:rPr lang="tr-TR" sz="3600" b="1" i="1" dirty="0">
                <a:solidFill>
                  <a:srgbClr val="000000"/>
                </a:solidFill>
              </a:rPr>
              <a:t>  </a:t>
            </a:r>
            <a:r>
              <a:rPr lang="tr-TR" sz="2700" dirty="0">
                <a:solidFill>
                  <a:srgbClr val="000000"/>
                </a:solidFill>
              </a:rPr>
              <a:t>Belirti ve Bulgular</a:t>
            </a:r>
            <a:br>
              <a:rPr lang="tr-TR" sz="3600" b="1" dirty="0">
                <a:ea typeface="Calibri" panose="020F0502020204030204" pitchFamily="34" charset="0"/>
                <a:cs typeface="Symbol" panose="05050102010706020507" pitchFamily="18" charset="2"/>
              </a:rPr>
            </a:br>
            <a:endParaRPr lang="tr-TR" sz="3600" b="1" i="1" dirty="0"/>
          </a:p>
        </p:txBody>
      </p:sp>
      <p:pic>
        <p:nvPicPr>
          <p:cNvPr id="4" name="Resim 3">
            <a:extLst>
              <a:ext uri="{FF2B5EF4-FFF2-40B4-BE49-F238E27FC236}">
                <a16:creationId xmlns:a16="http://schemas.microsoft.com/office/drawing/2014/main" id="{45734F4F-1A6E-91B6-4B66-A3DEA7BF33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99020"/>
            <a:ext cx="1106004" cy="716220"/>
          </a:xfrm>
          <a:prstGeom prst="rect">
            <a:avLst/>
          </a:prstGeom>
        </p:spPr>
      </p:pic>
    </p:spTree>
    <p:extLst>
      <p:ext uri="{BB962C8B-B14F-4D97-AF65-F5344CB8AC3E}">
        <p14:creationId xmlns:p14="http://schemas.microsoft.com/office/powerpoint/2010/main" val="38775126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CF46EDF0-86EB-4E94-DED9-23FF1A42DB19}"/>
              </a:ext>
            </a:extLst>
          </p:cNvPr>
          <p:cNvSpPr/>
          <p:nvPr/>
        </p:nvSpPr>
        <p:spPr>
          <a:xfrm>
            <a:off x="0" y="-27385"/>
            <a:ext cx="9144000" cy="10353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7" name="Başlık 1">
            <a:extLst>
              <a:ext uri="{FF2B5EF4-FFF2-40B4-BE49-F238E27FC236}">
                <a16:creationId xmlns:a16="http://schemas.microsoft.com/office/drawing/2014/main" id="{D229D39A-CBDD-4E9F-8248-96C370571846}"/>
              </a:ext>
            </a:extLst>
          </p:cNvPr>
          <p:cNvSpPr>
            <a:spLocks noGrp="1"/>
          </p:cNvSpPr>
          <p:nvPr>
            <p:ph type="title"/>
          </p:nvPr>
        </p:nvSpPr>
        <p:spPr>
          <a:xfrm>
            <a:off x="8635" y="0"/>
            <a:ext cx="9144000" cy="1035333"/>
          </a:xfrm>
          <a:solidFill>
            <a:schemeClr val="accent1">
              <a:lumMod val="20000"/>
              <a:lumOff val="80000"/>
            </a:schemeClr>
          </a:solidFill>
        </p:spPr>
        <p:txBody>
          <a:bodyPr>
            <a:noAutofit/>
          </a:bodyPr>
          <a:lstStyle/>
          <a:p>
            <a:pPr algn="l"/>
            <a:r>
              <a:rPr lang="tr-TR" sz="3400" dirty="0"/>
              <a:t> Kan Şekeri Düşüklüğünde İlk Yardım</a:t>
            </a:r>
            <a:endParaRPr lang="tr-TR" sz="3400" i="1" dirty="0"/>
          </a:p>
        </p:txBody>
      </p:sp>
      <p:pic>
        <p:nvPicPr>
          <p:cNvPr id="4" name="Resim 3">
            <a:extLst>
              <a:ext uri="{FF2B5EF4-FFF2-40B4-BE49-F238E27FC236}">
                <a16:creationId xmlns:a16="http://schemas.microsoft.com/office/drawing/2014/main" id="{CDB443C3-9507-856C-AC9A-A89C426F27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116632"/>
            <a:ext cx="1106004" cy="716220"/>
          </a:xfrm>
          <a:prstGeom prst="rect">
            <a:avLst/>
          </a:prstGeom>
        </p:spPr>
      </p:pic>
      <p:sp>
        <p:nvSpPr>
          <p:cNvPr id="2" name="İçerik Yer Tutucusu 1"/>
          <p:cNvSpPr>
            <a:spLocks noGrp="1"/>
          </p:cNvSpPr>
          <p:nvPr>
            <p:ph sz="half" idx="1"/>
          </p:nvPr>
        </p:nvSpPr>
        <p:spPr>
          <a:xfrm>
            <a:off x="107504" y="1152129"/>
            <a:ext cx="9022743" cy="5589239"/>
          </a:xfrm>
        </p:spPr>
        <p:txBody>
          <a:bodyPr>
            <a:normAutofit/>
          </a:bodyPr>
          <a:lstStyle/>
          <a:p>
            <a:pPr marL="0" indent="0" algn="ctr">
              <a:buNone/>
            </a:pPr>
            <a:endParaRPr lang="tr-TR" b="1" dirty="0">
              <a:solidFill>
                <a:srgbClr val="FF0000"/>
              </a:solidFill>
            </a:endParaRPr>
          </a:p>
          <a:p>
            <a:pPr marL="0" indent="0" algn="ctr">
              <a:buNone/>
            </a:pPr>
            <a:endParaRPr lang="tr-TR" b="1" dirty="0">
              <a:solidFill>
                <a:srgbClr val="FF0000"/>
              </a:solidFill>
            </a:endParaRPr>
          </a:p>
          <a:p>
            <a:pPr marL="0" indent="0" algn="ctr">
              <a:buNone/>
            </a:pPr>
            <a:endParaRPr lang="tr-TR" b="1" dirty="0">
              <a:solidFill>
                <a:srgbClr val="FF0000"/>
              </a:solidFill>
            </a:endParaRPr>
          </a:p>
          <a:p>
            <a:pPr marL="0" indent="0" algn="ctr">
              <a:buNone/>
            </a:pPr>
            <a:r>
              <a:rPr lang="tr-TR" b="1" dirty="0">
                <a:solidFill>
                  <a:srgbClr val="FF0000"/>
                </a:solidFill>
              </a:rPr>
              <a:t>DİKKAT !!! </a:t>
            </a:r>
            <a:r>
              <a:rPr lang="tr-TR" dirty="0"/>
              <a:t> </a:t>
            </a:r>
          </a:p>
          <a:p>
            <a:pPr marL="0" indent="0">
              <a:buNone/>
            </a:pPr>
            <a:r>
              <a:rPr lang="tr-TR" sz="2400" b="1" dirty="0"/>
              <a:t>Kan şekeri düşüklüğü ve yüksekliği belirtileri çoğu zaman birbirine benzeyebilir ve ayırt edilemeyebilir. Bu durumda hastaya şeker verilmelidir. Çünkü kan şekeri düşüklüğü hastayı hızlı bir şekilde ölüme götürebilir. </a:t>
            </a:r>
          </a:p>
          <a:p>
            <a:pPr marL="0" indent="0">
              <a:buNone/>
            </a:pPr>
            <a:endParaRPr lang="tr-TR" sz="2000" b="1" dirty="0"/>
          </a:p>
          <a:p>
            <a:endParaRPr lang="tr-TR" sz="2000" dirty="0"/>
          </a:p>
        </p:txBody>
      </p:sp>
    </p:spTree>
    <p:extLst>
      <p:ext uri="{BB962C8B-B14F-4D97-AF65-F5344CB8AC3E}">
        <p14:creationId xmlns:p14="http://schemas.microsoft.com/office/powerpoint/2010/main" val="3519666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7A081A1D-7548-BA27-2914-95C984414DCD}"/>
              </a:ext>
            </a:extLst>
          </p:cNvPr>
          <p:cNvSpPr/>
          <p:nvPr/>
        </p:nvSpPr>
        <p:spPr>
          <a:xfrm>
            <a:off x="0" y="0"/>
            <a:ext cx="9160778" cy="144016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7" name="Resim 6">
            <a:extLst>
              <a:ext uri="{FF2B5EF4-FFF2-40B4-BE49-F238E27FC236}">
                <a16:creationId xmlns:a16="http://schemas.microsoft.com/office/drawing/2014/main" id="{576CE4A0-E531-9389-125B-50030AC30C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116632"/>
            <a:ext cx="1132410" cy="792088"/>
          </a:xfrm>
          <a:prstGeom prst="rect">
            <a:avLst/>
          </a:prstGeom>
        </p:spPr>
      </p:pic>
      <p:sp>
        <p:nvSpPr>
          <p:cNvPr id="2" name="Başlık 1">
            <a:extLst>
              <a:ext uri="{FF2B5EF4-FFF2-40B4-BE49-F238E27FC236}">
                <a16:creationId xmlns:a16="http://schemas.microsoft.com/office/drawing/2014/main" id="{5F4254E8-9DE0-49E3-AF19-FEC9B6C78A0A}"/>
              </a:ext>
            </a:extLst>
          </p:cNvPr>
          <p:cNvSpPr>
            <a:spLocks noGrp="1"/>
          </p:cNvSpPr>
          <p:nvPr>
            <p:ph type="title"/>
          </p:nvPr>
        </p:nvSpPr>
        <p:spPr>
          <a:xfrm>
            <a:off x="0" y="0"/>
            <a:ext cx="9160778" cy="1412775"/>
          </a:xfrm>
        </p:spPr>
        <p:txBody>
          <a:bodyPr>
            <a:noAutofit/>
          </a:bodyPr>
          <a:lstStyle/>
          <a:p>
            <a:pPr algn="l"/>
            <a:r>
              <a:rPr lang="tr-TR" sz="3600" dirty="0">
                <a:solidFill>
                  <a:srgbClr val="000000"/>
                </a:solidFill>
                <a:ea typeface="Times New Roman" panose="02020603050405020304" pitchFamily="18" charset="0"/>
              </a:rPr>
              <a:t> </a:t>
            </a:r>
            <a:r>
              <a:rPr lang="tr-TR" sz="3200" dirty="0">
                <a:solidFill>
                  <a:srgbClr val="000000"/>
                </a:solidFill>
                <a:ea typeface="Times New Roman" panose="02020603050405020304" pitchFamily="18" charset="0"/>
              </a:rPr>
              <a:t>Bilinç Bozuklukları ve Ciddi Hastalık </a:t>
            </a:r>
            <a:br>
              <a:rPr lang="tr-TR" sz="3200" dirty="0">
                <a:solidFill>
                  <a:srgbClr val="000000"/>
                </a:solidFill>
                <a:ea typeface="Times New Roman" panose="02020603050405020304" pitchFamily="18" charset="0"/>
              </a:rPr>
            </a:br>
            <a:r>
              <a:rPr lang="tr-TR" sz="3200" dirty="0">
                <a:solidFill>
                  <a:srgbClr val="000000"/>
                </a:solidFill>
                <a:ea typeface="Times New Roman" panose="02020603050405020304" pitchFamily="18" charset="0"/>
              </a:rPr>
              <a:t> Durumlarında İlk Yardım </a:t>
            </a:r>
            <a:br>
              <a:rPr lang="tr-TR" sz="3200" dirty="0">
                <a:solidFill>
                  <a:srgbClr val="000000"/>
                </a:solidFill>
                <a:ea typeface="Times New Roman" panose="02020603050405020304" pitchFamily="18" charset="0"/>
              </a:rPr>
            </a:br>
            <a:r>
              <a:rPr lang="tr-TR" sz="2400" dirty="0">
                <a:solidFill>
                  <a:srgbClr val="000000"/>
                </a:solidFill>
                <a:ea typeface="Times New Roman" panose="02020603050405020304" pitchFamily="18" charset="0"/>
              </a:rPr>
              <a:t>  Tanımlar</a:t>
            </a:r>
            <a:endParaRPr lang="tr-TR" sz="2400" dirty="0"/>
          </a:p>
        </p:txBody>
      </p:sp>
      <p:sp>
        <p:nvSpPr>
          <p:cNvPr id="4" name="İçerik Yer Tutucusu 2">
            <a:extLst>
              <a:ext uri="{FF2B5EF4-FFF2-40B4-BE49-F238E27FC236}">
                <a16:creationId xmlns:a16="http://schemas.microsoft.com/office/drawing/2014/main" id="{41274E4A-B6A1-4B2A-929D-8899D40C728F}"/>
              </a:ext>
            </a:extLst>
          </p:cNvPr>
          <p:cNvSpPr txBox="1">
            <a:spLocks noGrp="1"/>
          </p:cNvSpPr>
          <p:nvPr>
            <p:ph idx="1"/>
          </p:nvPr>
        </p:nvSpPr>
        <p:spPr>
          <a:xfrm>
            <a:off x="179512" y="1628800"/>
            <a:ext cx="8947710" cy="5229200"/>
          </a:xfrm>
          <a:prstGeom prst="rect">
            <a:avLst/>
          </a:prstGeom>
          <a:ln>
            <a:no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tr-TR" sz="2400" b="1" dirty="0"/>
              <a:t>Koma Nedir;</a:t>
            </a:r>
            <a:endParaRPr lang="tr-TR" sz="2400" dirty="0"/>
          </a:p>
          <a:p>
            <a:pPr marL="0" indent="0">
              <a:buNone/>
            </a:pPr>
            <a:r>
              <a:rPr lang="tr-TR" sz="2400" dirty="0"/>
              <a:t>Kişinin dış uyaranlardan haberdar olmadığı, gözlerinin kapalı olduğu ve uykuya benzeyen ancak uyandırmanın mümkün olmadığı bir durumdur. </a:t>
            </a:r>
          </a:p>
          <a:p>
            <a:r>
              <a:rPr lang="tr-TR" sz="2400" dirty="0"/>
              <a:t> Yutkunma ve öksürük gibi reflekslerin ve dışarıdan gelen uyarılara karşı tepkinin azalması ya da yok olması ile ortaya çıkan uzun süreli bilinç kaybıdır.</a:t>
            </a:r>
          </a:p>
          <a:p>
            <a:pPr>
              <a:buFont typeface="Wingdings" panose="05000000000000000000" pitchFamily="2" charset="2"/>
              <a:buChar char="ü"/>
            </a:pPr>
            <a:endParaRPr lang="tr-TR" sz="2400" dirty="0"/>
          </a:p>
          <a:p>
            <a:pPr marL="0" indent="0">
              <a:buNone/>
            </a:pPr>
            <a:r>
              <a:rPr lang="tr-TR" sz="2400" b="1" dirty="0">
                <a:solidFill>
                  <a:srgbClr val="000000"/>
                </a:solidFill>
                <a:ea typeface="Times New Roman" panose="02020603050405020304" pitchFamily="18" charset="0"/>
                <a:cs typeface="Calibri" panose="020F0502020204030204" pitchFamily="34" charset="0"/>
              </a:rPr>
              <a:t>Bilinç Bozukluğu;</a:t>
            </a:r>
            <a:endParaRPr lang="tr-TR" sz="2400" dirty="0"/>
          </a:p>
          <a:p>
            <a:pPr marL="0" lvl="0" indent="0">
              <a:buNone/>
            </a:pPr>
            <a:r>
              <a:rPr lang="tr-TR" sz="2400" dirty="0">
                <a:solidFill>
                  <a:prstClr val="black"/>
                </a:solidFill>
              </a:rPr>
              <a:t>Bilinç bozukluğu ani bir şekilde veya yavaş yavaş ortaya çıkabilir. Aniden ortaya çıkması beyin fonksiyonlarındaki bir bozulmadan kaynaklanabilir ve bu durum hayatı tehdit ettiğinden önemlidir.</a:t>
            </a:r>
          </a:p>
          <a:p>
            <a:pPr algn="just"/>
            <a:endParaRPr lang="tr-TR" sz="2400" dirty="0">
              <a:effectLst/>
              <a:ea typeface="Times New Roman" panose="02020603050405020304" pitchFamily="18" charset="0"/>
            </a:endParaRPr>
          </a:p>
        </p:txBody>
      </p:sp>
    </p:spTree>
    <p:extLst>
      <p:ext uri="{BB962C8B-B14F-4D97-AF65-F5344CB8AC3E}">
        <p14:creationId xmlns:p14="http://schemas.microsoft.com/office/powerpoint/2010/main" val="20412989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CF46EDF0-86EB-4E94-DED9-23FF1A42DB19}"/>
              </a:ext>
            </a:extLst>
          </p:cNvPr>
          <p:cNvSpPr/>
          <p:nvPr/>
        </p:nvSpPr>
        <p:spPr>
          <a:xfrm>
            <a:off x="0" y="-27385"/>
            <a:ext cx="9144000" cy="10353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7" name="Başlık 1">
            <a:extLst>
              <a:ext uri="{FF2B5EF4-FFF2-40B4-BE49-F238E27FC236}">
                <a16:creationId xmlns:a16="http://schemas.microsoft.com/office/drawing/2014/main" id="{D229D39A-CBDD-4E9F-8248-96C370571846}"/>
              </a:ext>
            </a:extLst>
          </p:cNvPr>
          <p:cNvSpPr>
            <a:spLocks noGrp="1"/>
          </p:cNvSpPr>
          <p:nvPr>
            <p:ph type="title"/>
          </p:nvPr>
        </p:nvSpPr>
        <p:spPr>
          <a:xfrm>
            <a:off x="8635" y="0"/>
            <a:ext cx="9144000" cy="1124744"/>
          </a:xfrm>
          <a:solidFill>
            <a:schemeClr val="accent1">
              <a:lumMod val="20000"/>
              <a:lumOff val="80000"/>
            </a:schemeClr>
          </a:solidFill>
        </p:spPr>
        <p:txBody>
          <a:bodyPr>
            <a:noAutofit/>
          </a:bodyPr>
          <a:lstStyle/>
          <a:p>
            <a:pPr algn="l"/>
            <a:r>
              <a:rPr lang="tr-TR" sz="2800" b="1" dirty="0">
                <a:solidFill>
                  <a:srgbClr val="000000"/>
                </a:solidFill>
                <a:ea typeface="Times New Roman" panose="02020603050405020304" pitchFamily="18" charset="0"/>
              </a:rPr>
              <a:t> </a:t>
            </a:r>
            <a:r>
              <a:rPr lang="tr-TR" sz="3600" dirty="0"/>
              <a:t>Kan Şekeri Düşüklüğünde İlk Yardım</a:t>
            </a:r>
            <a:endParaRPr lang="tr-TR" sz="3600" i="1" dirty="0"/>
          </a:p>
        </p:txBody>
      </p:sp>
      <p:pic>
        <p:nvPicPr>
          <p:cNvPr id="4" name="Resim 3">
            <a:extLst>
              <a:ext uri="{FF2B5EF4-FFF2-40B4-BE49-F238E27FC236}">
                <a16:creationId xmlns:a16="http://schemas.microsoft.com/office/drawing/2014/main" id="{CDB443C3-9507-856C-AC9A-A89C426F27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116632"/>
            <a:ext cx="1106004" cy="716220"/>
          </a:xfrm>
          <a:prstGeom prst="rect">
            <a:avLst/>
          </a:prstGeom>
        </p:spPr>
      </p:pic>
      <p:sp>
        <p:nvSpPr>
          <p:cNvPr id="2" name="İçerik Yer Tutucusu 1"/>
          <p:cNvSpPr>
            <a:spLocks noGrp="1"/>
          </p:cNvSpPr>
          <p:nvPr>
            <p:ph sz="half" idx="1"/>
          </p:nvPr>
        </p:nvSpPr>
        <p:spPr>
          <a:xfrm>
            <a:off x="107504" y="1152129"/>
            <a:ext cx="9022743" cy="5589239"/>
          </a:xfrm>
        </p:spPr>
        <p:txBody>
          <a:bodyPr>
            <a:normAutofit/>
          </a:bodyPr>
          <a:lstStyle/>
          <a:p>
            <a:pPr marL="0" indent="0">
              <a:buNone/>
            </a:pPr>
            <a:endParaRPr lang="tr-TR" sz="2000" b="1" dirty="0"/>
          </a:p>
          <a:p>
            <a:pPr marL="0" indent="0">
              <a:buNone/>
            </a:pPr>
            <a:r>
              <a:rPr lang="tr-TR" sz="2400" b="1" dirty="0"/>
              <a:t> </a:t>
            </a:r>
            <a:endParaRPr lang="tr-TR" sz="2000" b="1" dirty="0"/>
          </a:p>
          <a:p>
            <a:pPr marL="0" indent="0">
              <a:buNone/>
            </a:pPr>
            <a:r>
              <a:rPr lang="tr-TR" sz="2400" dirty="0"/>
              <a:t>Genelde şeker hastalarının üzerinde ya da yakınında şeker hastası olduğu hakkında ipuçları olacaktır. </a:t>
            </a:r>
          </a:p>
          <a:p>
            <a:r>
              <a:rPr lang="tr-TR" sz="2400" dirty="0"/>
              <a:t>Hasta/yaralının güvenli bir yere oturmasını veya uzanmasını sağlanır.</a:t>
            </a:r>
          </a:p>
          <a:p>
            <a:r>
              <a:rPr lang="tr-TR" sz="2400" dirty="0"/>
              <a:t>Hasta/yaralının Yanında şeker varsa verilir. Şeker yok ise; meyve suyu, şekerli süt veya reçel verilir. </a:t>
            </a:r>
          </a:p>
          <a:p>
            <a:r>
              <a:rPr lang="tr-TR" sz="2400" dirty="0"/>
              <a:t>Şeker verdikten sonra bulgular hemen düzelmeyebilir. 10-15 dakika beklenir. </a:t>
            </a:r>
          </a:p>
          <a:p>
            <a:r>
              <a:rPr lang="tr-TR" sz="2400" dirty="0"/>
              <a:t>Şekerli gıdalarla hastanın belirtileri düzeliyorsa şeker vermeye devam edilir. </a:t>
            </a:r>
          </a:p>
          <a:p>
            <a:r>
              <a:rPr lang="tr-TR" sz="2400" dirty="0"/>
              <a:t>112 acil yardım aranır veya aratılır.</a:t>
            </a:r>
          </a:p>
          <a:p>
            <a:endParaRPr lang="tr-TR" sz="2000" dirty="0"/>
          </a:p>
          <a:p>
            <a:endParaRPr lang="tr-TR" sz="2000" dirty="0"/>
          </a:p>
        </p:txBody>
      </p:sp>
    </p:spTree>
    <p:extLst>
      <p:ext uri="{BB962C8B-B14F-4D97-AF65-F5344CB8AC3E}">
        <p14:creationId xmlns:p14="http://schemas.microsoft.com/office/powerpoint/2010/main" val="30207476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BBB59A17-CC8F-49C9-B147-5E002E22DCA9}"/>
              </a:ext>
            </a:extLst>
          </p:cNvPr>
          <p:cNvSpPr/>
          <p:nvPr/>
        </p:nvSpPr>
        <p:spPr>
          <a:xfrm>
            <a:off x="0" y="291729"/>
            <a:ext cx="9143999" cy="71622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Başlık 1">
            <a:extLst>
              <a:ext uri="{FF2B5EF4-FFF2-40B4-BE49-F238E27FC236}">
                <a16:creationId xmlns:a16="http://schemas.microsoft.com/office/drawing/2014/main" id="{D229D39A-CBDD-4E9F-8248-96C370571846}"/>
              </a:ext>
            </a:extLst>
          </p:cNvPr>
          <p:cNvSpPr>
            <a:spLocks noGrp="1"/>
          </p:cNvSpPr>
          <p:nvPr>
            <p:ph type="title"/>
          </p:nvPr>
        </p:nvSpPr>
        <p:spPr>
          <a:xfrm>
            <a:off x="2458" y="-25386"/>
            <a:ext cx="9144000" cy="1078121"/>
          </a:xfrm>
          <a:solidFill>
            <a:schemeClr val="accent1">
              <a:lumMod val="20000"/>
              <a:lumOff val="80000"/>
            </a:schemeClr>
          </a:solidFill>
        </p:spPr>
        <p:txBody>
          <a:bodyPr>
            <a:noAutofit/>
          </a:bodyPr>
          <a:lstStyle/>
          <a:p>
            <a:pPr algn="l"/>
            <a:r>
              <a:rPr lang="tr-TR" sz="3600" dirty="0">
                <a:solidFill>
                  <a:srgbClr val="000000"/>
                </a:solidFill>
              </a:rPr>
              <a:t> Kan Şekeri Düşüklüğünde İlk Yardım</a:t>
            </a:r>
            <a:endParaRPr lang="tr-TR" sz="3600" dirty="0"/>
          </a:p>
        </p:txBody>
      </p:sp>
      <p:pic>
        <p:nvPicPr>
          <p:cNvPr id="8" name="Resim 7">
            <a:extLst>
              <a:ext uri="{FF2B5EF4-FFF2-40B4-BE49-F238E27FC236}">
                <a16:creationId xmlns:a16="http://schemas.microsoft.com/office/drawing/2014/main" id="{9770EAD7-D6A8-4904-9244-5B273FD991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133172"/>
            <a:ext cx="1106004" cy="716220"/>
          </a:xfrm>
          <a:prstGeom prst="rect">
            <a:avLst/>
          </a:prstGeom>
        </p:spPr>
      </p:pic>
      <p:sp>
        <p:nvSpPr>
          <p:cNvPr id="2" name="İçerik Yer Tutucusu 1"/>
          <p:cNvSpPr>
            <a:spLocks noGrp="1"/>
          </p:cNvSpPr>
          <p:nvPr>
            <p:ph sz="half" idx="1"/>
          </p:nvPr>
        </p:nvSpPr>
        <p:spPr>
          <a:xfrm>
            <a:off x="179512" y="1052735"/>
            <a:ext cx="8964487" cy="5805265"/>
          </a:xfrm>
        </p:spPr>
        <p:txBody>
          <a:bodyPr>
            <a:normAutofit/>
          </a:bodyPr>
          <a:lstStyle/>
          <a:p>
            <a:pPr marL="0" indent="0">
              <a:buNone/>
            </a:pPr>
            <a:endParaRPr lang="tr-TR" sz="2400" b="1" dirty="0"/>
          </a:p>
          <a:p>
            <a:pPr marL="0" indent="0">
              <a:buNone/>
            </a:pPr>
            <a:r>
              <a:rPr lang="tr-TR" sz="2400" b="1" dirty="0"/>
              <a:t> Bilinci Kapalı İse;</a:t>
            </a:r>
            <a:endParaRPr lang="tr-TR" sz="2400" dirty="0"/>
          </a:p>
          <a:p>
            <a:r>
              <a:rPr lang="tr-TR" sz="2400" dirty="0"/>
              <a:t>Kişiyi derlenme pozisyonuna getirilir.</a:t>
            </a:r>
          </a:p>
          <a:p>
            <a:r>
              <a:rPr lang="tr-TR" sz="2400" dirty="0"/>
              <a:t>Yaşamsal bulgularını takip edilir.</a:t>
            </a:r>
          </a:p>
          <a:p>
            <a:r>
              <a:rPr lang="tr-TR" sz="2400" dirty="0"/>
              <a:t>112 acil yardım numarası aranır veya aratılır, </a:t>
            </a:r>
          </a:p>
          <a:p>
            <a:r>
              <a:rPr lang="tr-TR" sz="2400" dirty="0"/>
              <a:t>Kişi yalnız bırakılmaz. </a:t>
            </a:r>
          </a:p>
          <a:p>
            <a:endParaRPr lang="tr-TR" sz="2400" dirty="0"/>
          </a:p>
          <a:p>
            <a:pPr marL="0" indent="0">
              <a:buNone/>
            </a:pPr>
            <a:r>
              <a:rPr lang="tr-TR" sz="2400" b="1" dirty="0"/>
              <a:t>Kan Şekeri Düşüklüğü Olan Kişide Dikkat Edilecek Hususlar;</a:t>
            </a:r>
            <a:endParaRPr lang="tr-TR" sz="2400" dirty="0"/>
          </a:p>
          <a:p>
            <a:r>
              <a:rPr lang="tr-TR" sz="2400" dirty="0"/>
              <a:t>İnsülin yapmayın. </a:t>
            </a:r>
          </a:p>
          <a:p>
            <a:r>
              <a:rPr lang="tr-TR" sz="2400" dirty="0"/>
              <a:t>Bilinci kapalı ya da nöbet geçiriyorsa yiyecek içecek vermeyin. </a:t>
            </a:r>
          </a:p>
          <a:p>
            <a:r>
              <a:rPr lang="tr-TR" sz="2400" dirty="0"/>
              <a:t>Yaşamsal bulguları yoksa; 112 acil yardım numarasını arayın veya aratın ve Temel Yaşam Desteğine başlayın. </a:t>
            </a:r>
            <a:r>
              <a:rPr lang="tr-TR" sz="2400" b="1" dirty="0"/>
              <a:t> </a:t>
            </a:r>
            <a:endParaRPr lang="tr-TR" sz="2400" dirty="0"/>
          </a:p>
        </p:txBody>
      </p:sp>
    </p:spTree>
    <p:extLst>
      <p:ext uri="{BB962C8B-B14F-4D97-AF65-F5344CB8AC3E}">
        <p14:creationId xmlns:p14="http://schemas.microsoft.com/office/powerpoint/2010/main" val="13932658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D54545AE-CE93-4495-9EDF-19318913F86C}"/>
              </a:ext>
            </a:extLst>
          </p:cNvPr>
          <p:cNvSpPr/>
          <p:nvPr/>
        </p:nvSpPr>
        <p:spPr>
          <a:xfrm>
            <a:off x="-2357" y="0"/>
            <a:ext cx="9121613" cy="75714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894564FA-9939-4528-A695-F5F879CAEC99}"/>
              </a:ext>
            </a:extLst>
          </p:cNvPr>
          <p:cNvSpPr>
            <a:spLocks noGrp="1"/>
          </p:cNvSpPr>
          <p:nvPr>
            <p:ph idx="1"/>
          </p:nvPr>
        </p:nvSpPr>
        <p:spPr>
          <a:xfrm>
            <a:off x="179512" y="1236925"/>
            <a:ext cx="8856984" cy="5621075"/>
          </a:xfrm>
        </p:spPr>
        <p:txBody>
          <a:bodyPr>
            <a:normAutofit lnSpcReduction="10000"/>
          </a:bodyPr>
          <a:lstStyle/>
          <a:p>
            <a:pPr marL="0" indent="0" algn="just">
              <a:buNone/>
            </a:pPr>
            <a:r>
              <a:rPr lang="tr-TR" sz="2400" dirty="0"/>
              <a:t>Şeker hastalarında; çok fazla miktarda yemek yeme, yetersiz insülin kullanımı, hareketsizlik ve stres gibi nedenler kanda bulunan şeker seviyesinin aşırı yükselmesine neden olur. Bazen kan şekerindeki bu yükseklik hastanın komaya girmesine dahi neden olabilir. </a:t>
            </a:r>
          </a:p>
          <a:p>
            <a:pPr marL="0" indent="0" algn="just">
              <a:buNone/>
            </a:pPr>
            <a:endParaRPr lang="tr-TR" sz="2000" dirty="0"/>
          </a:p>
          <a:p>
            <a:pPr marL="0" indent="0" algn="just">
              <a:buNone/>
            </a:pPr>
            <a:r>
              <a:rPr lang="tr-TR" sz="2400" b="1" dirty="0"/>
              <a:t>Kan Şekeri Aşırı Yüksekliği Belirti ve Bulguları;</a:t>
            </a:r>
            <a:r>
              <a:rPr lang="tr-TR" sz="2400" dirty="0"/>
              <a:t> </a:t>
            </a:r>
          </a:p>
          <a:p>
            <a:r>
              <a:rPr lang="tr-TR" sz="2400" dirty="0"/>
              <a:t>Bulantı </a:t>
            </a:r>
          </a:p>
          <a:p>
            <a:r>
              <a:rPr lang="tr-TR" sz="2400" dirty="0"/>
              <a:t>Kusma</a:t>
            </a:r>
          </a:p>
          <a:p>
            <a:r>
              <a:rPr lang="tr-TR" sz="2400" dirty="0"/>
              <a:t>Bulanık görme </a:t>
            </a:r>
          </a:p>
          <a:p>
            <a:r>
              <a:rPr lang="tr-TR" sz="2400" dirty="0"/>
              <a:t>Nefeste çürük elma (aseton) kokusu</a:t>
            </a:r>
          </a:p>
          <a:p>
            <a:r>
              <a:rPr lang="tr-TR" sz="2400" dirty="0"/>
              <a:t>Susuzluk belirtileri (susama hissi, cildin kuruması, kalbin hızlı çarpması) </a:t>
            </a:r>
          </a:p>
          <a:p>
            <a:r>
              <a:rPr lang="tr-TR" sz="2400" dirty="0"/>
              <a:t> Hızlı nefes alıp verme </a:t>
            </a:r>
          </a:p>
          <a:p>
            <a:r>
              <a:rPr lang="tr-TR" sz="2400" dirty="0"/>
              <a:t>Bilinç kaybı</a:t>
            </a:r>
            <a:endParaRPr lang="tr-TR" sz="2400" dirty="0">
              <a:latin typeface="+mj-lt"/>
            </a:endParaRPr>
          </a:p>
        </p:txBody>
      </p:sp>
      <p:sp>
        <p:nvSpPr>
          <p:cNvPr id="5" name="Başlık 1">
            <a:extLst>
              <a:ext uri="{FF2B5EF4-FFF2-40B4-BE49-F238E27FC236}">
                <a16:creationId xmlns:a16="http://schemas.microsoft.com/office/drawing/2014/main" id="{ED61725F-E125-4BD7-B19D-0A920CCF5C61}"/>
              </a:ext>
            </a:extLst>
          </p:cNvPr>
          <p:cNvSpPr txBox="1">
            <a:spLocks/>
          </p:cNvSpPr>
          <p:nvPr/>
        </p:nvSpPr>
        <p:spPr>
          <a:xfrm>
            <a:off x="0" y="14298"/>
            <a:ext cx="9159444" cy="1116433"/>
          </a:xfrm>
          <a:prstGeom prst="rect">
            <a:avLst/>
          </a:prstGeom>
          <a:solidFill>
            <a:schemeClr val="accent1">
              <a:lumMod val="20000"/>
              <a:lumOff val="8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3600" b="1" dirty="0"/>
              <a:t> </a:t>
            </a:r>
            <a:r>
              <a:rPr lang="tr-TR" sz="3600" dirty="0"/>
              <a:t>Kan Şekerinin Aşırı Yüksekliği</a:t>
            </a:r>
          </a:p>
        </p:txBody>
      </p:sp>
      <p:pic>
        <p:nvPicPr>
          <p:cNvPr id="7" name="Resim 6">
            <a:extLst>
              <a:ext uri="{FF2B5EF4-FFF2-40B4-BE49-F238E27FC236}">
                <a16:creationId xmlns:a16="http://schemas.microsoft.com/office/drawing/2014/main" id="{7A1662DF-9DFE-4C5C-AE79-8505782F60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07098" y="120492"/>
            <a:ext cx="1106004" cy="716220"/>
          </a:xfrm>
          <a:prstGeom prst="rect">
            <a:avLst/>
          </a:prstGeom>
        </p:spPr>
      </p:pic>
    </p:spTree>
    <p:extLst>
      <p:ext uri="{BB962C8B-B14F-4D97-AF65-F5344CB8AC3E}">
        <p14:creationId xmlns:p14="http://schemas.microsoft.com/office/powerpoint/2010/main" val="21643434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D54545AE-CE93-4495-9EDF-19318913F86C}"/>
              </a:ext>
            </a:extLst>
          </p:cNvPr>
          <p:cNvSpPr/>
          <p:nvPr/>
        </p:nvSpPr>
        <p:spPr>
          <a:xfrm>
            <a:off x="13753" y="332656"/>
            <a:ext cx="9121613" cy="864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894564FA-9939-4528-A695-F5F879CAEC99}"/>
              </a:ext>
            </a:extLst>
          </p:cNvPr>
          <p:cNvSpPr>
            <a:spLocks noGrp="1"/>
          </p:cNvSpPr>
          <p:nvPr>
            <p:ph idx="1"/>
          </p:nvPr>
        </p:nvSpPr>
        <p:spPr>
          <a:xfrm>
            <a:off x="179512" y="1289141"/>
            <a:ext cx="8856984" cy="5568859"/>
          </a:xfrm>
        </p:spPr>
        <p:txBody>
          <a:bodyPr>
            <a:normAutofit/>
          </a:bodyPr>
          <a:lstStyle/>
          <a:p>
            <a:pPr marL="0" indent="0" algn="just">
              <a:buNone/>
            </a:pPr>
            <a:r>
              <a:rPr lang="tr-TR" sz="2000" b="1" dirty="0"/>
              <a:t> </a:t>
            </a:r>
            <a:endParaRPr lang="tr-TR" sz="2400" b="1" dirty="0"/>
          </a:p>
          <a:p>
            <a:pPr algn="just"/>
            <a:r>
              <a:rPr lang="tr-TR" sz="2400" dirty="0"/>
              <a:t>Hasta/yaralının bilinci açık ise reçeteli kullandığı ilaç olup olmadığı sorulur.</a:t>
            </a:r>
          </a:p>
          <a:p>
            <a:pPr algn="just"/>
            <a:r>
              <a:rPr lang="tr-TR" sz="2400" dirty="0"/>
              <a:t>Bilinci açıksa su içmeye teşvik edilir.</a:t>
            </a:r>
          </a:p>
          <a:p>
            <a:pPr algn="just"/>
            <a:r>
              <a:rPr lang="tr-TR" sz="2400" dirty="0"/>
              <a:t>112 acil yardım numarası aranır ve yardım istenir. </a:t>
            </a:r>
          </a:p>
          <a:p>
            <a:pPr algn="just"/>
            <a:r>
              <a:rPr lang="tr-TR" sz="2400" dirty="0"/>
              <a:t>Yardım gelinceye kadar yaşamsal bulgularını takip edilir.</a:t>
            </a:r>
          </a:p>
          <a:p>
            <a:pPr algn="just"/>
            <a:r>
              <a:rPr lang="tr-TR" sz="2400" dirty="0"/>
              <a:t>Bilincini kaybederse kişiyi derlenme pozisyonuna getirilir. </a:t>
            </a:r>
          </a:p>
          <a:p>
            <a:pPr algn="just"/>
            <a:r>
              <a:rPr lang="tr-TR" sz="2400" dirty="0"/>
              <a:t>Yaşamsal bulgular yoksa Temel Yaşam Desteğine başlanır.</a:t>
            </a:r>
          </a:p>
          <a:p>
            <a:pPr marL="0" indent="0" algn="just">
              <a:buNone/>
            </a:pPr>
            <a:endParaRPr lang="tr-TR" sz="2000" dirty="0"/>
          </a:p>
        </p:txBody>
      </p:sp>
      <p:sp>
        <p:nvSpPr>
          <p:cNvPr id="5" name="Başlık 1">
            <a:extLst>
              <a:ext uri="{FF2B5EF4-FFF2-40B4-BE49-F238E27FC236}">
                <a16:creationId xmlns:a16="http://schemas.microsoft.com/office/drawing/2014/main" id="{ED61725F-E125-4BD7-B19D-0A920CCF5C61}"/>
              </a:ext>
            </a:extLst>
          </p:cNvPr>
          <p:cNvSpPr txBox="1">
            <a:spLocks/>
          </p:cNvSpPr>
          <p:nvPr/>
        </p:nvSpPr>
        <p:spPr>
          <a:xfrm>
            <a:off x="0" y="1"/>
            <a:ext cx="9144000" cy="1196750"/>
          </a:xfrm>
          <a:prstGeom prst="rect">
            <a:avLst/>
          </a:prstGeom>
          <a:solidFill>
            <a:schemeClr val="accent1">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spcBef>
                <a:spcPts val="0"/>
              </a:spcBef>
            </a:pPr>
            <a:r>
              <a:rPr lang="tr-TR" sz="3600" dirty="0"/>
              <a:t>  </a:t>
            </a:r>
            <a:r>
              <a:rPr lang="tr-TR" sz="3400" dirty="0"/>
              <a:t>Kan Şekeri Aşırı Yüksekliğinde İlk Yardım</a:t>
            </a:r>
            <a:endParaRPr lang="tr-TR" sz="3400" i="1" dirty="0">
              <a:solidFill>
                <a:prstClr val="black"/>
              </a:solidFill>
              <a:ea typeface="+mn-ea"/>
              <a:cs typeface="+mn-cs"/>
            </a:endParaRPr>
          </a:p>
        </p:txBody>
      </p:sp>
      <p:pic>
        <p:nvPicPr>
          <p:cNvPr id="7" name="Resim 6">
            <a:extLst>
              <a:ext uri="{FF2B5EF4-FFF2-40B4-BE49-F238E27FC236}">
                <a16:creationId xmlns:a16="http://schemas.microsoft.com/office/drawing/2014/main" id="{7A1662DF-9DFE-4C5C-AE79-8505782F60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332656"/>
            <a:ext cx="963333" cy="623830"/>
          </a:xfrm>
          <a:prstGeom prst="rect">
            <a:avLst/>
          </a:prstGeom>
        </p:spPr>
      </p:pic>
    </p:spTree>
    <p:extLst>
      <p:ext uri="{BB962C8B-B14F-4D97-AF65-F5344CB8AC3E}">
        <p14:creationId xmlns:p14="http://schemas.microsoft.com/office/powerpoint/2010/main" val="23165279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B56AE44A-4EC3-BEAC-96F7-F781DC678CCF}"/>
              </a:ext>
            </a:extLst>
          </p:cNvPr>
          <p:cNvSpPr/>
          <p:nvPr/>
        </p:nvSpPr>
        <p:spPr>
          <a:xfrm>
            <a:off x="0" y="-27385"/>
            <a:ext cx="9144000" cy="10353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7" name="Resim 6">
            <a:extLst>
              <a:ext uri="{FF2B5EF4-FFF2-40B4-BE49-F238E27FC236}">
                <a16:creationId xmlns:a16="http://schemas.microsoft.com/office/drawing/2014/main" id="{5D17264F-1F2F-3B36-D2CA-1B61446769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116632"/>
            <a:ext cx="1106004" cy="716220"/>
          </a:xfrm>
          <a:prstGeom prst="rect">
            <a:avLst/>
          </a:prstGeom>
        </p:spPr>
      </p:pic>
      <p:sp>
        <p:nvSpPr>
          <p:cNvPr id="2" name="Başlık 1">
            <a:extLst>
              <a:ext uri="{FF2B5EF4-FFF2-40B4-BE49-F238E27FC236}">
                <a16:creationId xmlns:a16="http://schemas.microsoft.com/office/drawing/2014/main" id="{F35CEC2F-3D32-4CEB-A624-67AC8DB71A4D}"/>
              </a:ext>
            </a:extLst>
          </p:cNvPr>
          <p:cNvSpPr>
            <a:spLocks noGrp="1"/>
          </p:cNvSpPr>
          <p:nvPr>
            <p:ph type="title"/>
          </p:nvPr>
        </p:nvSpPr>
        <p:spPr>
          <a:xfrm>
            <a:off x="0" y="0"/>
            <a:ext cx="9144001" cy="1007946"/>
          </a:xfrm>
        </p:spPr>
        <p:txBody>
          <a:bodyPr>
            <a:noAutofit/>
          </a:bodyPr>
          <a:lstStyle/>
          <a:p>
            <a:pPr algn="l">
              <a:spcBef>
                <a:spcPts val="0"/>
              </a:spcBef>
            </a:pPr>
            <a:br>
              <a:rPr lang="tr-TR" sz="2400" b="1" dirty="0">
                <a:solidFill>
                  <a:prstClr val="black"/>
                </a:solidFill>
              </a:rPr>
            </a:br>
            <a:br>
              <a:rPr lang="tr-TR" sz="2400" b="1" dirty="0">
                <a:solidFill>
                  <a:prstClr val="black"/>
                </a:solidFill>
              </a:rPr>
            </a:br>
            <a:br>
              <a:rPr lang="tr-TR" sz="2400" b="1" dirty="0">
                <a:solidFill>
                  <a:prstClr val="black"/>
                </a:solidFill>
              </a:rPr>
            </a:br>
            <a:r>
              <a:rPr lang="tr-TR" sz="2400" b="1" dirty="0">
                <a:solidFill>
                  <a:prstClr val="black"/>
                </a:solidFill>
              </a:rPr>
              <a:t>   </a:t>
            </a:r>
            <a:r>
              <a:rPr lang="tr-TR" sz="3400" dirty="0">
                <a:solidFill>
                  <a:prstClr val="black"/>
                </a:solidFill>
              </a:rPr>
              <a:t>Alerji ve Şiddetli Alerjide (Anafilaksi)</a:t>
            </a:r>
            <a:br>
              <a:rPr lang="tr-TR" sz="3400" dirty="0"/>
            </a:br>
            <a:br>
              <a:rPr lang="tr-TR" sz="3400" dirty="0">
                <a:solidFill>
                  <a:srgbClr val="000000"/>
                </a:solidFill>
                <a:ea typeface="Times New Roman" panose="02020603050405020304" pitchFamily="18" charset="0"/>
                <a:cs typeface="+mn-cs"/>
              </a:rPr>
            </a:br>
            <a:br>
              <a:rPr lang="tr-TR" sz="2000" b="1" i="1" dirty="0">
                <a:solidFill>
                  <a:prstClr val="black"/>
                </a:solidFill>
                <a:ea typeface="+mn-ea"/>
                <a:cs typeface="+mn-cs"/>
              </a:rPr>
            </a:br>
            <a:endParaRPr lang="tr-TR" sz="2000" b="1" dirty="0"/>
          </a:p>
        </p:txBody>
      </p:sp>
      <p:sp>
        <p:nvSpPr>
          <p:cNvPr id="3" name="İçerik Yer Tutucusu 2">
            <a:extLst>
              <a:ext uri="{FF2B5EF4-FFF2-40B4-BE49-F238E27FC236}">
                <a16:creationId xmlns:a16="http://schemas.microsoft.com/office/drawing/2014/main" id="{55239096-DBA3-497D-B8BA-A9EF1DD703BB}"/>
              </a:ext>
            </a:extLst>
          </p:cNvPr>
          <p:cNvSpPr>
            <a:spLocks noGrp="1"/>
          </p:cNvSpPr>
          <p:nvPr>
            <p:ph idx="1"/>
          </p:nvPr>
        </p:nvSpPr>
        <p:spPr>
          <a:xfrm>
            <a:off x="251520" y="1268760"/>
            <a:ext cx="8784977" cy="4968552"/>
          </a:xfrm>
        </p:spPr>
        <p:txBody>
          <a:bodyPr>
            <a:normAutofit fontScale="92500" lnSpcReduction="20000"/>
          </a:bodyPr>
          <a:lstStyle/>
          <a:p>
            <a:pPr marL="0" indent="0">
              <a:buNone/>
            </a:pPr>
            <a:endParaRPr lang="tr-TR" sz="2000" b="1" dirty="0"/>
          </a:p>
          <a:p>
            <a:pPr marL="0" indent="0">
              <a:buNone/>
            </a:pPr>
            <a:r>
              <a:rPr lang="tr-TR" sz="2400" b="1" dirty="0"/>
              <a:t>Alerjik Reaksiyon; </a:t>
            </a:r>
          </a:p>
          <a:p>
            <a:pPr marL="0" indent="0">
              <a:buNone/>
            </a:pPr>
            <a:r>
              <a:rPr lang="tr-TR" sz="2600" dirty="0"/>
              <a:t>Arı sokmaları, yer fıstığı ve penisilin gibi vücudun duyarlı olduğu alerjenlere karşı bağışıklık sisteminin verdiği aşırı tepkidir.</a:t>
            </a:r>
          </a:p>
          <a:p>
            <a:r>
              <a:rPr lang="tr-TR" sz="2600" dirty="0"/>
              <a:t>Bağışıklık sisteminin vermiş olduğu tepkinin kişiden kişiye farklılık göstermesi ortaya çıkan belirti ve bulguların da kişiden kişiye farklılık göstermesine neden olur.</a:t>
            </a:r>
          </a:p>
          <a:p>
            <a:r>
              <a:rPr lang="tr-TR" sz="2600" dirty="0"/>
              <a:t>Hastalığın seyri bazı kişilerde hafif, bazılarında ise şiddetli olabilir. </a:t>
            </a:r>
          </a:p>
          <a:p>
            <a:pPr marL="0" indent="0">
              <a:buNone/>
            </a:pPr>
            <a:endParaRPr lang="tr-TR" sz="2200" b="1" dirty="0"/>
          </a:p>
          <a:p>
            <a:pPr marL="0" indent="0">
              <a:buNone/>
            </a:pPr>
            <a:r>
              <a:rPr lang="tr-TR" sz="2000" b="1" dirty="0"/>
              <a:t> </a:t>
            </a:r>
            <a:r>
              <a:rPr lang="tr-TR" sz="2400" b="1" dirty="0"/>
              <a:t>Anafilaksi;  </a:t>
            </a:r>
            <a:endParaRPr lang="tr-TR" sz="2400" dirty="0"/>
          </a:p>
          <a:p>
            <a:pPr marL="0" indent="0">
              <a:buNone/>
            </a:pPr>
            <a:r>
              <a:rPr lang="tr-TR" sz="2600" dirty="0"/>
              <a:t>Anafilaksi adı verilen şiddetli alerji ise; ağız, dil veya boğazda şişme sonrası hava yolunda daralma ve nefes almayı zorlaştıran bir tablodur. Bu aşamada artık kişinin hayatı tehdit altındadır ve hızla müdahale edilmeyi gerektirir.</a:t>
            </a:r>
          </a:p>
          <a:p>
            <a:endParaRPr lang="tr-TR" sz="2400" dirty="0"/>
          </a:p>
        </p:txBody>
      </p:sp>
    </p:spTree>
    <p:extLst>
      <p:ext uri="{BB962C8B-B14F-4D97-AF65-F5344CB8AC3E}">
        <p14:creationId xmlns:p14="http://schemas.microsoft.com/office/powerpoint/2010/main" val="23414379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1A16ED2D-AA1E-44D7-B968-43009BD6401C}"/>
              </a:ext>
            </a:extLst>
          </p:cNvPr>
          <p:cNvSpPr/>
          <p:nvPr/>
        </p:nvSpPr>
        <p:spPr>
          <a:xfrm>
            <a:off x="0" y="-27385"/>
            <a:ext cx="9144000" cy="10353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7" name="Resim 6">
            <a:extLst>
              <a:ext uri="{FF2B5EF4-FFF2-40B4-BE49-F238E27FC236}">
                <a16:creationId xmlns:a16="http://schemas.microsoft.com/office/drawing/2014/main" id="{B5871984-673B-4EAE-E431-44EB6B8400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116632"/>
            <a:ext cx="1106004" cy="716220"/>
          </a:xfrm>
          <a:prstGeom prst="rect">
            <a:avLst/>
          </a:prstGeom>
        </p:spPr>
      </p:pic>
      <p:sp>
        <p:nvSpPr>
          <p:cNvPr id="2" name="Başlık 1">
            <a:extLst>
              <a:ext uri="{FF2B5EF4-FFF2-40B4-BE49-F238E27FC236}">
                <a16:creationId xmlns:a16="http://schemas.microsoft.com/office/drawing/2014/main" id="{501CBB82-512E-4060-A1E8-E8AA0118D048}"/>
              </a:ext>
            </a:extLst>
          </p:cNvPr>
          <p:cNvSpPr>
            <a:spLocks noGrp="1"/>
          </p:cNvSpPr>
          <p:nvPr>
            <p:ph type="title"/>
          </p:nvPr>
        </p:nvSpPr>
        <p:spPr>
          <a:xfrm>
            <a:off x="0" y="-30144"/>
            <a:ext cx="9173779" cy="1009772"/>
          </a:xfrm>
        </p:spPr>
        <p:txBody>
          <a:bodyPr>
            <a:normAutofit fontScale="90000"/>
          </a:bodyPr>
          <a:lstStyle/>
          <a:p>
            <a:pPr algn="l"/>
            <a:r>
              <a:rPr lang="tr-TR" sz="4000" dirty="0"/>
              <a:t>  Şiddetli Alerji (Anafilaksi) </a:t>
            </a:r>
            <a:br>
              <a:rPr lang="tr-TR" sz="2400" b="1" dirty="0"/>
            </a:br>
            <a:r>
              <a:rPr lang="tr-TR" sz="2400" b="1" dirty="0"/>
              <a:t>   </a:t>
            </a:r>
            <a:r>
              <a:rPr lang="tr-TR" sz="2700" dirty="0"/>
              <a:t>Belirti ve Bulguları</a:t>
            </a:r>
          </a:p>
        </p:txBody>
      </p:sp>
      <p:sp>
        <p:nvSpPr>
          <p:cNvPr id="3" name="İçerik Yer Tutucusu 2">
            <a:extLst>
              <a:ext uri="{FF2B5EF4-FFF2-40B4-BE49-F238E27FC236}">
                <a16:creationId xmlns:a16="http://schemas.microsoft.com/office/drawing/2014/main" id="{6B64C471-D0C6-472F-B514-AA92601732DC}"/>
              </a:ext>
            </a:extLst>
          </p:cNvPr>
          <p:cNvSpPr>
            <a:spLocks noGrp="1"/>
          </p:cNvSpPr>
          <p:nvPr>
            <p:ph idx="1"/>
          </p:nvPr>
        </p:nvSpPr>
        <p:spPr>
          <a:xfrm>
            <a:off x="359532" y="1340768"/>
            <a:ext cx="8424935" cy="4971978"/>
          </a:xfrm>
        </p:spPr>
        <p:txBody>
          <a:bodyPr>
            <a:normAutofit/>
          </a:bodyPr>
          <a:lstStyle/>
          <a:p>
            <a:pPr marL="0" lvl="0" indent="0" algn="just">
              <a:buNone/>
            </a:pPr>
            <a:endParaRPr lang="tr-TR" sz="2000" dirty="0"/>
          </a:p>
          <a:p>
            <a:r>
              <a:rPr lang="tr-TR" sz="2400" dirty="0"/>
              <a:t>Yüz, dudaklar, göz kapakları ve dilde şişme </a:t>
            </a:r>
          </a:p>
          <a:p>
            <a:r>
              <a:rPr lang="tr-TR" sz="2400" dirty="0"/>
              <a:t> Vücutta yaygın kızarıklık ve döküntüler (kurdeşen) </a:t>
            </a:r>
          </a:p>
          <a:p>
            <a:r>
              <a:rPr lang="tr-TR" sz="2400" dirty="0"/>
              <a:t> Karın ağrısı, kusma, ishal </a:t>
            </a:r>
          </a:p>
          <a:p>
            <a:r>
              <a:rPr lang="tr-TR" sz="2400" dirty="0"/>
              <a:t> Hırıltılı solunum ya da sürekli öksürük</a:t>
            </a:r>
          </a:p>
          <a:p>
            <a:r>
              <a:rPr lang="tr-TR" sz="2400" dirty="0"/>
              <a:t> Solunum zorluğu </a:t>
            </a:r>
          </a:p>
          <a:p>
            <a:r>
              <a:rPr lang="tr-TR" sz="2400" dirty="0"/>
              <a:t> Ses kısıklığı ve konuşma güçlüğü</a:t>
            </a:r>
          </a:p>
          <a:p>
            <a:r>
              <a:rPr lang="tr-TR" sz="2400" dirty="0"/>
              <a:t> Boğazda şişme hissi </a:t>
            </a:r>
          </a:p>
          <a:p>
            <a:r>
              <a:rPr lang="tr-TR" sz="2400" dirty="0"/>
              <a:t>Baş dönmesi ve bayılma</a:t>
            </a:r>
          </a:p>
          <a:p>
            <a:r>
              <a:rPr lang="tr-TR" sz="2400" dirty="0"/>
              <a:t> Bilinç bulanıklığı veya kaybı</a:t>
            </a:r>
          </a:p>
          <a:p>
            <a:endParaRPr lang="tr-TR" sz="2400" dirty="0"/>
          </a:p>
          <a:p>
            <a:pPr lvl="0" algn="just">
              <a:buFont typeface="Symbol" panose="05050102010706020507" pitchFamily="18" charset="2"/>
              <a:buChar char=""/>
            </a:pPr>
            <a:endParaRPr lang="tr-TR" sz="2400" dirty="0"/>
          </a:p>
        </p:txBody>
      </p:sp>
    </p:spTree>
    <p:extLst>
      <p:ext uri="{BB962C8B-B14F-4D97-AF65-F5344CB8AC3E}">
        <p14:creationId xmlns:p14="http://schemas.microsoft.com/office/powerpoint/2010/main" val="10439533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EA470DC8-7680-AE63-B2E8-72E8694AD9A8}"/>
              </a:ext>
            </a:extLst>
          </p:cNvPr>
          <p:cNvSpPr/>
          <p:nvPr/>
        </p:nvSpPr>
        <p:spPr>
          <a:xfrm>
            <a:off x="0" y="-27385"/>
            <a:ext cx="9144000" cy="119668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7" name="Resim 6">
            <a:extLst>
              <a:ext uri="{FF2B5EF4-FFF2-40B4-BE49-F238E27FC236}">
                <a16:creationId xmlns:a16="http://schemas.microsoft.com/office/drawing/2014/main" id="{A538C0FE-A62B-0596-05DF-8AD9FB8174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6617" y="188640"/>
            <a:ext cx="994808" cy="644212"/>
          </a:xfrm>
          <a:prstGeom prst="rect">
            <a:avLst/>
          </a:prstGeom>
        </p:spPr>
      </p:pic>
      <p:sp>
        <p:nvSpPr>
          <p:cNvPr id="2" name="Başlık 1">
            <a:extLst>
              <a:ext uri="{FF2B5EF4-FFF2-40B4-BE49-F238E27FC236}">
                <a16:creationId xmlns:a16="http://schemas.microsoft.com/office/drawing/2014/main" id="{501CBB82-512E-4060-A1E8-E8AA0118D048}"/>
              </a:ext>
            </a:extLst>
          </p:cNvPr>
          <p:cNvSpPr>
            <a:spLocks noGrp="1"/>
          </p:cNvSpPr>
          <p:nvPr>
            <p:ph type="title"/>
          </p:nvPr>
        </p:nvSpPr>
        <p:spPr>
          <a:xfrm>
            <a:off x="0" y="19588"/>
            <a:ext cx="9144000" cy="910308"/>
          </a:xfrm>
        </p:spPr>
        <p:txBody>
          <a:bodyPr>
            <a:noAutofit/>
          </a:bodyPr>
          <a:lstStyle/>
          <a:p>
            <a:pPr algn="l"/>
            <a:r>
              <a:rPr lang="tr-TR" sz="3600" dirty="0"/>
              <a:t>  Şiddetli Alerji (Anafilaksi) İlk Yardım</a:t>
            </a:r>
            <a:endParaRPr lang="tr-TR" sz="3600" i="1" dirty="0"/>
          </a:p>
        </p:txBody>
      </p:sp>
      <p:sp>
        <p:nvSpPr>
          <p:cNvPr id="3" name="İçerik Yer Tutucusu 2">
            <a:extLst>
              <a:ext uri="{FF2B5EF4-FFF2-40B4-BE49-F238E27FC236}">
                <a16:creationId xmlns:a16="http://schemas.microsoft.com/office/drawing/2014/main" id="{6B64C471-D0C6-472F-B514-AA92601732DC}"/>
              </a:ext>
            </a:extLst>
          </p:cNvPr>
          <p:cNvSpPr>
            <a:spLocks noGrp="1"/>
          </p:cNvSpPr>
          <p:nvPr>
            <p:ph idx="1"/>
          </p:nvPr>
        </p:nvSpPr>
        <p:spPr>
          <a:xfrm>
            <a:off x="251520" y="1484784"/>
            <a:ext cx="8892480" cy="5373216"/>
          </a:xfrm>
        </p:spPr>
        <p:txBody>
          <a:bodyPr>
            <a:normAutofit/>
          </a:bodyPr>
          <a:lstStyle/>
          <a:p>
            <a:pPr marL="0" lvl="0" indent="0" algn="just">
              <a:buNone/>
            </a:pPr>
            <a:endParaRPr lang="tr-TR" sz="2400" dirty="0"/>
          </a:p>
          <a:p>
            <a:pPr marL="0" indent="0">
              <a:buNone/>
            </a:pPr>
            <a:r>
              <a:rPr lang="tr-TR" sz="2400" dirty="0"/>
              <a:t>Şiddetli alerjik reaksiyon tedavi edilmezse birkaç dakika içinde ölüm görülebilir.</a:t>
            </a:r>
          </a:p>
          <a:p>
            <a:pPr marL="0" indent="0">
              <a:buNone/>
            </a:pPr>
            <a:endParaRPr lang="tr-TR" sz="2400" dirty="0"/>
          </a:p>
          <a:p>
            <a:pPr marL="0" indent="0">
              <a:buNone/>
            </a:pPr>
            <a:r>
              <a:rPr lang="tr-TR" sz="2400" b="1" dirty="0"/>
              <a:t> Bilinci Açık Hastada;</a:t>
            </a:r>
          </a:p>
          <a:p>
            <a:r>
              <a:rPr lang="tr-TR" sz="2400" dirty="0"/>
              <a:t> Hasta/yaralı rahat nefes alacağı pozisyona alınır. </a:t>
            </a:r>
          </a:p>
          <a:p>
            <a:r>
              <a:rPr lang="tr-TR" sz="2400" dirty="0"/>
              <a:t> 112 acil yardım numarası aranır ve yardım istenir.</a:t>
            </a:r>
          </a:p>
          <a:p>
            <a:r>
              <a:rPr lang="tr-TR" sz="2400" dirty="0"/>
              <a:t> Hasta/Yaralının Yaşamsal bulguları takip edilir. </a:t>
            </a:r>
          </a:p>
          <a:p>
            <a:r>
              <a:rPr lang="tr-TR" sz="2400" dirty="0"/>
              <a:t> 112 acil yardım ekibi gelinceye kadar hasta/yaralının yanından ayrılmayın.</a:t>
            </a:r>
          </a:p>
        </p:txBody>
      </p:sp>
    </p:spTree>
    <p:extLst>
      <p:ext uri="{BB962C8B-B14F-4D97-AF65-F5344CB8AC3E}">
        <p14:creationId xmlns:p14="http://schemas.microsoft.com/office/powerpoint/2010/main" val="23141664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89A2F975-607F-4F51-89CC-17A3D046F091}"/>
              </a:ext>
            </a:extLst>
          </p:cNvPr>
          <p:cNvSpPr/>
          <p:nvPr/>
        </p:nvSpPr>
        <p:spPr>
          <a:xfrm>
            <a:off x="-1818" y="-10196"/>
            <a:ext cx="9145818" cy="106479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prstClr val="black"/>
                </a:solidFill>
              </a:rPr>
              <a:t>     </a:t>
            </a:r>
            <a:r>
              <a:rPr lang="tr-TR" sz="3600" dirty="0">
                <a:solidFill>
                  <a:prstClr val="black"/>
                </a:solidFill>
              </a:rPr>
              <a:t>Nefes Darlığı</a:t>
            </a:r>
            <a:endParaRPr lang="tr-TR" sz="3600" dirty="0">
              <a:solidFill>
                <a:srgbClr val="000000"/>
              </a:solidFill>
              <a:ea typeface="Calibri" panose="020F0502020204030204" pitchFamily="34" charset="0"/>
              <a:cs typeface="Arial" panose="020B0604020202020204" pitchFamily="34" charset="0"/>
            </a:endParaRPr>
          </a:p>
        </p:txBody>
      </p:sp>
      <p:sp>
        <p:nvSpPr>
          <p:cNvPr id="3" name="İçerik Yer Tutucusu 2">
            <a:extLst>
              <a:ext uri="{FF2B5EF4-FFF2-40B4-BE49-F238E27FC236}">
                <a16:creationId xmlns:a16="http://schemas.microsoft.com/office/drawing/2014/main" id="{64E01FED-C65E-4ECF-B104-37FE08EDA00B}"/>
              </a:ext>
            </a:extLst>
          </p:cNvPr>
          <p:cNvSpPr>
            <a:spLocks noGrp="1"/>
          </p:cNvSpPr>
          <p:nvPr>
            <p:ph idx="1"/>
          </p:nvPr>
        </p:nvSpPr>
        <p:spPr>
          <a:xfrm>
            <a:off x="395536" y="1054601"/>
            <a:ext cx="6696744" cy="5803399"/>
          </a:xfrm>
        </p:spPr>
        <p:txBody>
          <a:bodyPr>
            <a:normAutofit lnSpcReduction="10000"/>
          </a:bodyPr>
          <a:lstStyle/>
          <a:p>
            <a:pPr marL="0" indent="0">
              <a:buNone/>
            </a:pPr>
            <a:endParaRPr lang="tr-TR" sz="2000" b="1" dirty="0">
              <a:solidFill>
                <a:prstClr val="black"/>
              </a:solidFill>
              <a:ea typeface="+mj-ea"/>
              <a:cs typeface="+mj-cs"/>
            </a:endParaRPr>
          </a:p>
          <a:p>
            <a:pPr marL="0" indent="0">
              <a:buNone/>
            </a:pPr>
            <a:r>
              <a:rPr lang="tr-TR" sz="2400" b="1" dirty="0">
                <a:solidFill>
                  <a:srgbClr val="000000"/>
                </a:solidFill>
                <a:effectLst/>
                <a:ea typeface="Calibri" panose="020F0502020204030204" pitchFamily="34" charset="0"/>
                <a:cs typeface="Arial" panose="020B0604020202020204" pitchFamily="34" charset="0"/>
              </a:rPr>
              <a:t>Astım;</a:t>
            </a:r>
            <a:endParaRPr lang="tr-TR" sz="2400" dirty="0">
              <a:solidFill>
                <a:srgbClr val="000000"/>
              </a:solidFill>
              <a:ea typeface="Calibri" panose="020F0502020204030204" pitchFamily="34" charset="0"/>
              <a:cs typeface="Arial" panose="020B0604020202020204" pitchFamily="34" charset="0"/>
            </a:endParaRPr>
          </a:p>
          <a:p>
            <a:pPr marL="0" indent="0">
              <a:buNone/>
            </a:pPr>
            <a:r>
              <a:rPr lang="tr-TR" sz="2400" dirty="0"/>
              <a:t>Astım hava yollarını daraltan bir hastalıktır. </a:t>
            </a:r>
          </a:p>
          <a:p>
            <a:r>
              <a:rPr lang="tr-TR" sz="2400" dirty="0"/>
              <a:t>Bu hastalar hayatları boyunca düzenli olarak ilaç kullanırlar.</a:t>
            </a:r>
          </a:p>
          <a:p>
            <a:r>
              <a:rPr lang="tr-TR" sz="2400" dirty="0"/>
              <a:t>Astım atağı yaşamı tehdit eden bir durumdur.</a:t>
            </a:r>
          </a:p>
          <a:p>
            <a:pPr marL="0" indent="0" algn="just">
              <a:buNone/>
            </a:pPr>
            <a:r>
              <a:rPr lang="tr-TR" sz="2400" b="1" dirty="0">
                <a:solidFill>
                  <a:srgbClr val="000000"/>
                </a:solidFill>
                <a:effectLst/>
                <a:ea typeface="Times New Roman" panose="02020603050405020304" pitchFamily="18" charset="0"/>
              </a:rPr>
              <a:t>Belirti ve Bulguları;</a:t>
            </a:r>
            <a:endParaRPr lang="tr-TR" sz="2400" dirty="0">
              <a:effectLst/>
              <a:ea typeface="Times New Roman" panose="02020603050405020304" pitchFamily="18" charset="0"/>
            </a:endParaRPr>
          </a:p>
          <a:p>
            <a:r>
              <a:rPr lang="tr-TR" sz="2400" dirty="0"/>
              <a:t>Nefes almakta zorlanma ve nefese yetersizlik hissi </a:t>
            </a:r>
          </a:p>
          <a:p>
            <a:r>
              <a:rPr lang="tr-TR" sz="2400" dirty="0"/>
              <a:t> Hızlı nefes alıp verme</a:t>
            </a:r>
          </a:p>
          <a:p>
            <a:r>
              <a:rPr lang="tr-TR" sz="2400" dirty="0"/>
              <a:t> Öksürük </a:t>
            </a:r>
          </a:p>
          <a:p>
            <a:r>
              <a:rPr lang="tr-TR" sz="2400" dirty="0"/>
              <a:t>Nefes verirken ıslık ya da hışıltı sesi duyulması </a:t>
            </a:r>
          </a:p>
          <a:p>
            <a:r>
              <a:rPr lang="tr-TR" sz="2400" dirty="0"/>
              <a:t>Göğüste sıkışma veya ağrı hissi gösteren hastaya müdahale edilmediğinde durum daha da kötüye gidecektir.</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2614442"/>
            <a:ext cx="1944216" cy="2110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Resim 5">
            <a:extLst>
              <a:ext uri="{FF2B5EF4-FFF2-40B4-BE49-F238E27FC236}">
                <a16:creationId xmlns:a16="http://schemas.microsoft.com/office/drawing/2014/main" id="{CC59FBFA-A9D3-4523-92B9-AA93EFDEB1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116632"/>
            <a:ext cx="1106004" cy="716220"/>
          </a:xfrm>
          <a:prstGeom prst="rect">
            <a:avLst/>
          </a:prstGeom>
        </p:spPr>
      </p:pic>
    </p:spTree>
    <p:extLst>
      <p:ext uri="{BB962C8B-B14F-4D97-AF65-F5344CB8AC3E}">
        <p14:creationId xmlns:p14="http://schemas.microsoft.com/office/powerpoint/2010/main" val="15058222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9820EEE7-106C-B5C3-D5AC-F953078FABC8}"/>
              </a:ext>
            </a:extLst>
          </p:cNvPr>
          <p:cNvSpPr/>
          <p:nvPr/>
        </p:nvSpPr>
        <p:spPr>
          <a:xfrm>
            <a:off x="1" y="0"/>
            <a:ext cx="9144000" cy="120658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9" name="Resim 8">
            <a:extLst>
              <a:ext uri="{FF2B5EF4-FFF2-40B4-BE49-F238E27FC236}">
                <a16:creationId xmlns:a16="http://schemas.microsoft.com/office/drawing/2014/main" id="{A769077C-34D6-002C-DD7F-A906732C53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4930"/>
            <a:ext cx="1106004" cy="716220"/>
          </a:xfrm>
          <a:prstGeom prst="rect">
            <a:avLst/>
          </a:prstGeom>
        </p:spPr>
      </p:pic>
      <p:sp>
        <p:nvSpPr>
          <p:cNvPr id="2" name="Başlık 1">
            <a:extLst>
              <a:ext uri="{FF2B5EF4-FFF2-40B4-BE49-F238E27FC236}">
                <a16:creationId xmlns:a16="http://schemas.microsoft.com/office/drawing/2014/main" id="{BA2DFDBF-3564-4102-9469-162FA097A6E1}"/>
              </a:ext>
            </a:extLst>
          </p:cNvPr>
          <p:cNvSpPr>
            <a:spLocks noGrp="1"/>
          </p:cNvSpPr>
          <p:nvPr>
            <p:ph type="title"/>
          </p:nvPr>
        </p:nvSpPr>
        <p:spPr>
          <a:xfrm>
            <a:off x="77919" y="188640"/>
            <a:ext cx="9144000" cy="1008112"/>
          </a:xfrm>
        </p:spPr>
        <p:txBody>
          <a:bodyPr>
            <a:noAutofit/>
          </a:bodyPr>
          <a:lstStyle/>
          <a:p>
            <a:pPr algn="l"/>
            <a:br>
              <a:rPr lang="tr-TR" sz="4000" b="1" dirty="0"/>
            </a:br>
            <a:br>
              <a:rPr lang="tr-TR" sz="4000" b="1" dirty="0"/>
            </a:br>
            <a:r>
              <a:rPr lang="tr-TR" sz="4000" b="1" dirty="0"/>
              <a:t> </a:t>
            </a:r>
            <a:r>
              <a:rPr lang="tr-TR" sz="3400" dirty="0"/>
              <a:t>Durumunun Kötüleştiğini Gösteren </a:t>
            </a:r>
            <a:br>
              <a:rPr lang="tr-TR" sz="3400" dirty="0"/>
            </a:br>
            <a:r>
              <a:rPr lang="tr-TR" sz="3400" dirty="0"/>
              <a:t> Belirti ve Bulgular</a:t>
            </a:r>
            <a:br>
              <a:rPr lang="tr-TR" b="1" dirty="0"/>
            </a:br>
            <a:br>
              <a:rPr lang="tr-TR" sz="4000" b="1" dirty="0">
                <a:solidFill>
                  <a:srgbClr val="000000"/>
                </a:solidFill>
                <a:effectLst/>
                <a:ea typeface="Times New Roman" panose="02020603050405020304" pitchFamily="18" charset="0"/>
              </a:rPr>
            </a:br>
            <a:br>
              <a:rPr lang="tr-TR" sz="2800" b="1" dirty="0">
                <a:effectLst/>
                <a:ea typeface="Times New Roman" panose="02020603050405020304" pitchFamily="18" charset="0"/>
              </a:rPr>
            </a:br>
            <a:endParaRPr lang="tr-TR" sz="2800" b="1" dirty="0"/>
          </a:p>
        </p:txBody>
      </p:sp>
      <p:sp>
        <p:nvSpPr>
          <p:cNvPr id="3" name="İçerik Yer Tutucusu 2">
            <a:extLst>
              <a:ext uri="{FF2B5EF4-FFF2-40B4-BE49-F238E27FC236}">
                <a16:creationId xmlns:a16="http://schemas.microsoft.com/office/drawing/2014/main" id="{64E01FED-C65E-4ECF-B104-37FE08EDA00B}"/>
              </a:ext>
            </a:extLst>
          </p:cNvPr>
          <p:cNvSpPr>
            <a:spLocks noGrp="1"/>
          </p:cNvSpPr>
          <p:nvPr>
            <p:ph idx="1"/>
          </p:nvPr>
        </p:nvSpPr>
        <p:spPr>
          <a:xfrm>
            <a:off x="8633" y="1282750"/>
            <a:ext cx="7172903" cy="5575250"/>
          </a:xfrm>
        </p:spPr>
        <p:txBody>
          <a:bodyPr>
            <a:normAutofit/>
          </a:bodyPr>
          <a:lstStyle/>
          <a:p>
            <a:pPr marL="0" indent="0">
              <a:buNone/>
            </a:pPr>
            <a:endParaRPr lang="tr-TR" sz="2000" b="1" dirty="0"/>
          </a:p>
          <a:p>
            <a:r>
              <a:rPr lang="tr-TR" sz="2400" dirty="0"/>
              <a:t>Belirtilerde hızla kötüleşme </a:t>
            </a:r>
          </a:p>
          <a:p>
            <a:r>
              <a:rPr lang="tr-TR" sz="2400" dirty="0"/>
              <a:t>İlaçlarını (</a:t>
            </a:r>
            <a:r>
              <a:rPr lang="tr-TR" sz="2400" dirty="0" err="1"/>
              <a:t>inhaler</a:t>
            </a:r>
            <a:r>
              <a:rPr lang="tr-TR" sz="2400" dirty="0"/>
              <a:t>) kullanmasına rağmen belirtilerin artması </a:t>
            </a:r>
          </a:p>
          <a:p>
            <a:r>
              <a:rPr lang="tr-TR" sz="2400" dirty="0"/>
              <a:t>Şiddetli nefes darlığı </a:t>
            </a:r>
          </a:p>
          <a:p>
            <a:r>
              <a:rPr lang="tr-TR" sz="2400" dirty="0"/>
              <a:t>Normal konuşmanın bozulması (cümle kuramama) </a:t>
            </a:r>
          </a:p>
          <a:p>
            <a:r>
              <a:rPr lang="tr-TR" sz="2400" dirty="0"/>
              <a:t>Terleme </a:t>
            </a:r>
          </a:p>
          <a:p>
            <a:r>
              <a:rPr lang="tr-TR" sz="2400" dirty="0"/>
              <a:t>Solukluk </a:t>
            </a:r>
          </a:p>
          <a:p>
            <a:r>
              <a:rPr lang="tr-TR" sz="2400" dirty="0"/>
              <a:t>Endişe ve panikleme </a:t>
            </a:r>
          </a:p>
          <a:p>
            <a:r>
              <a:rPr lang="tr-TR" sz="2400" dirty="0"/>
              <a:t>Dudakların ve tırnak yataklarının gri mavi ton alması </a:t>
            </a:r>
          </a:p>
          <a:p>
            <a:r>
              <a:rPr lang="tr-TR" sz="2400" dirty="0"/>
              <a:t>Bilinç kaybı</a:t>
            </a:r>
          </a:p>
          <a:p>
            <a:pPr marL="0" indent="0">
              <a:buNone/>
            </a:pPr>
            <a:endParaRPr lang="tr-TR" sz="2000" b="1"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1851800"/>
            <a:ext cx="1943588" cy="156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265" y="3637122"/>
            <a:ext cx="1943587" cy="1952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31101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3191040E-95F7-C28E-11C9-992598CFFC09}"/>
              </a:ext>
            </a:extLst>
          </p:cNvPr>
          <p:cNvSpPr/>
          <p:nvPr/>
        </p:nvSpPr>
        <p:spPr>
          <a:xfrm>
            <a:off x="0" y="-27385"/>
            <a:ext cx="9144000" cy="10353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8" name="Resim 7">
            <a:extLst>
              <a:ext uri="{FF2B5EF4-FFF2-40B4-BE49-F238E27FC236}">
                <a16:creationId xmlns:a16="http://schemas.microsoft.com/office/drawing/2014/main" id="{9DEC1C69-56D4-9606-15D9-C5701E717A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116632"/>
            <a:ext cx="1106004" cy="716220"/>
          </a:xfrm>
          <a:prstGeom prst="rect">
            <a:avLst/>
          </a:prstGeom>
        </p:spPr>
      </p:pic>
      <p:sp>
        <p:nvSpPr>
          <p:cNvPr id="2" name="Başlık 1">
            <a:extLst>
              <a:ext uri="{FF2B5EF4-FFF2-40B4-BE49-F238E27FC236}">
                <a16:creationId xmlns:a16="http://schemas.microsoft.com/office/drawing/2014/main" id="{BA2DFDBF-3564-4102-9469-162FA097A6E1}"/>
              </a:ext>
            </a:extLst>
          </p:cNvPr>
          <p:cNvSpPr>
            <a:spLocks noGrp="1"/>
          </p:cNvSpPr>
          <p:nvPr>
            <p:ph type="title"/>
          </p:nvPr>
        </p:nvSpPr>
        <p:spPr>
          <a:xfrm>
            <a:off x="0" y="0"/>
            <a:ext cx="9337941" cy="1007948"/>
          </a:xfrm>
        </p:spPr>
        <p:txBody>
          <a:bodyPr>
            <a:noAutofit/>
          </a:bodyPr>
          <a:lstStyle/>
          <a:p>
            <a:pPr algn="l"/>
            <a:br>
              <a:rPr lang="tr-TR" sz="4000" b="1" dirty="0"/>
            </a:br>
            <a:br>
              <a:rPr lang="tr-TR" sz="4000" b="1" dirty="0"/>
            </a:br>
            <a:r>
              <a:rPr lang="tr-TR" sz="4000" b="1" dirty="0"/>
              <a:t>  </a:t>
            </a:r>
            <a:br>
              <a:rPr lang="tr-TR" sz="4000" b="1" dirty="0"/>
            </a:br>
            <a:r>
              <a:rPr lang="tr-TR" sz="4000" b="1" dirty="0"/>
              <a:t>  </a:t>
            </a:r>
            <a:r>
              <a:rPr lang="tr-TR" sz="3600" dirty="0"/>
              <a:t>Astım Atağında İlk Yardım</a:t>
            </a:r>
            <a:br>
              <a:rPr lang="tr-TR" sz="3600" b="1" dirty="0"/>
            </a:br>
            <a:br>
              <a:rPr lang="tr-TR" sz="4000" b="1" dirty="0">
                <a:solidFill>
                  <a:srgbClr val="000000"/>
                </a:solidFill>
                <a:effectLst/>
                <a:ea typeface="Times New Roman" panose="02020603050405020304" pitchFamily="18" charset="0"/>
              </a:rPr>
            </a:br>
            <a:br>
              <a:rPr lang="tr-TR" sz="3200" b="1" dirty="0">
                <a:effectLst/>
                <a:ea typeface="Times New Roman" panose="02020603050405020304" pitchFamily="18" charset="0"/>
              </a:rPr>
            </a:br>
            <a:endParaRPr lang="tr-TR" sz="3200" b="1" dirty="0"/>
          </a:p>
        </p:txBody>
      </p:sp>
      <p:sp>
        <p:nvSpPr>
          <p:cNvPr id="3" name="İçerik Yer Tutucusu 2">
            <a:extLst>
              <a:ext uri="{FF2B5EF4-FFF2-40B4-BE49-F238E27FC236}">
                <a16:creationId xmlns:a16="http://schemas.microsoft.com/office/drawing/2014/main" id="{64E01FED-C65E-4ECF-B104-37FE08EDA00B}"/>
              </a:ext>
            </a:extLst>
          </p:cNvPr>
          <p:cNvSpPr>
            <a:spLocks noGrp="1"/>
          </p:cNvSpPr>
          <p:nvPr>
            <p:ph idx="1"/>
          </p:nvPr>
        </p:nvSpPr>
        <p:spPr>
          <a:xfrm>
            <a:off x="175417" y="1628800"/>
            <a:ext cx="6412807" cy="4752528"/>
          </a:xfrm>
        </p:spPr>
        <p:txBody>
          <a:bodyPr>
            <a:normAutofit/>
          </a:bodyPr>
          <a:lstStyle/>
          <a:p>
            <a:r>
              <a:rPr lang="tr-TR" sz="2400" dirty="0"/>
              <a:t>Sakin olunur ve hasta/yaralıya güvende olduğunu anlatılır.</a:t>
            </a:r>
          </a:p>
          <a:p>
            <a:r>
              <a:rPr lang="tr-TR" sz="2400" dirty="0"/>
              <a:t>Hasta/yaralı rahat nefes alacağı oturur pozisyona alınır. </a:t>
            </a:r>
          </a:p>
          <a:p>
            <a:r>
              <a:rPr lang="tr-TR" sz="2400" dirty="0"/>
              <a:t>Zorla yatırmaya çalışılmaz.</a:t>
            </a:r>
          </a:p>
          <a:p>
            <a:r>
              <a:rPr lang="tr-TR" sz="2400" dirty="0"/>
              <a:t>Pencereleri açılır ve sıkan giysileri gevşetilir.</a:t>
            </a:r>
          </a:p>
          <a:p>
            <a:r>
              <a:rPr lang="tr-TR" sz="2400" dirty="0"/>
              <a:t>Mümkünse hasta/yaralın varsa kullandığı ilaçları ve oksijeni almasına yardım edilir.</a:t>
            </a:r>
          </a:p>
          <a:p>
            <a:endParaRPr lang="tr-TR" sz="2000" dirty="0"/>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2348880"/>
            <a:ext cx="2281193"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7446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91D53C22-4C95-B669-29C1-CA30A8BD283D}"/>
              </a:ext>
            </a:extLst>
          </p:cNvPr>
          <p:cNvSpPr/>
          <p:nvPr/>
        </p:nvSpPr>
        <p:spPr>
          <a:xfrm>
            <a:off x="0" y="0"/>
            <a:ext cx="9144000" cy="155679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ct val="20000"/>
              </a:spcBef>
            </a:pPr>
            <a:endParaRPr lang="tr-TR" sz="2000" b="1" dirty="0">
              <a:solidFill>
                <a:prstClr val="black"/>
              </a:solidFill>
            </a:endParaRPr>
          </a:p>
          <a:p>
            <a:pPr lvl="0">
              <a:spcBef>
                <a:spcPct val="20000"/>
              </a:spcBef>
            </a:pPr>
            <a:endParaRPr lang="tr-TR" sz="2400" b="1" dirty="0">
              <a:solidFill>
                <a:prstClr val="black"/>
              </a:solidFill>
            </a:endParaRPr>
          </a:p>
          <a:p>
            <a:pPr lvl="0">
              <a:spcBef>
                <a:spcPct val="20000"/>
              </a:spcBef>
            </a:pPr>
            <a:endParaRPr lang="tr-TR" sz="2400" b="1" dirty="0">
              <a:solidFill>
                <a:prstClr val="black"/>
              </a:solidFill>
            </a:endParaRPr>
          </a:p>
          <a:p>
            <a:pPr lvl="0">
              <a:spcBef>
                <a:spcPct val="20000"/>
              </a:spcBef>
            </a:pPr>
            <a:r>
              <a:rPr lang="tr-TR" sz="2400" b="1" dirty="0">
                <a:solidFill>
                  <a:prstClr val="black"/>
                </a:solidFill>
              </a:rPr>
              <a:t>   </a:t>
            </a:r>
            <a:r>
              <a:rPr lang="tr-TR" sz="2400" dirty="0">
                <a:solidFill>
                  <a:prstClr val="black"/>
                </a:solidFill>
              </a:rPr>
              <a:t>Bilinç Bozukluğunun Değerlendirilmesi</a:t>
            </a:r>
          </a:p>
        </p:txBody>
      </p:sp>
      <p:pic>
        <p:nvPicPr>
          <p:cNvPr id="7" name="Resim 6">
            <a:extLst>
              <a:ext uri="{FF2B5EF4-FFF2-40B4-BE49-F238E27FC236}">
                <a16:creationId xmlns:a16="http://schemas.microsoft.com/office/drawing/2014/main" id="{6931FB59-0641-045A-EF31-CF3217C998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6617" y="188640"/>
            <a:ext cx="994808" cy="644212"/>
          </a:xfrm>
          <a:prstGeom prst="rect">
            <a:avLst/>
          </a:prstGeom>
        </p:spPr>
      </p:pic>
      <p:sp>
        <p:nvSpPr>
          <p:cNvPr id="2" name="Başlık 1">
            <a:extLst>
              <a:ext uri="{FF2B5EF4-FFF2-40B4-BE49-F238E27FC236}">
                <a16:creationId xmlns:a16="http://schemas.microsoft.com/office/drawing/2014/main" id="{1F4F467B-E4AE-4F81-BE14-B4311EB3C53A}"/>
              </a:ext>
            </a:extLst>
          </p:cNvPr>
          <p:cNvSpPr>
            <a:spLocks noGrp="1"/>
          </p:cNvSpPr>
          <p:nvPr>
            <p:ph type="title"/>
          </p:nvPr>
        </p:nvSpPr>
        <p:spPr>
          <a:xfrm>
            <a:off x="107504" y="0"/>
            <a:ext cx="9036496" cy="1268760"/>
          </a:xfrm>
        </p:spPr>
        <p:txBody>
          <a:bodyPr>
            <a:noAutofit/>
          </a:bodyPr>
          <a:lstStyle/>
          <a:p>
            <a:pPr algn="l"/>
            <a:r>
              <a:rPr lang="tr-TR" sz="3600" dirty="0">
                <a:solidFill>
                  <a:srgbClr val="000000"/>
                </a:solidFill>
                <a:ea typeface="Times New Roman" panose="02020603050405020304" pitchFamily="18" charset="0"/>
              </a:rPr>
              <a:t> </a:t>
            </a:r>
            <a:r>
              <a:rPr lang="tr-TR" sz="3200" dirty="0">
                <a:solidFill>
                  <a:srgbClr val="000000"/>
                </a:solidFill>
                <a:ea typeface="Times New Roman" panose="02020603050405020304" pitchFamily="18" charset="0"/>
              </a:rPr>
              <a:t>Bilinç Bozuklukları ve Ciddi Hastalık </a:t>
            </a:r>
            <a:br>
              <a:rPr lang="tr-TR" sz="3200" dirty="0">
                <a:solidFill>
                  <a:srgbClr val="000000"/>
                </a:solidFill>
                <a:ea typeface="Times New Roman" panose="02020603050405020304" pitchFamily="18" charset="0"/>
              </a:rPr>
            </a:br>
            <a:r>
              <a:rPr lang="tr-TR" sz="3200" dirty="0">
                <a:solidFill>
                  <a:srgbClr val="000000"/>
                </a:solidFill>
                <a:ea typeface="Times New Roman" panose="02020603050405020304" pitchFamily="18" charset="0"/>
              </a:rPr>
              <a:t> Durumlarında İlk Yardım</a:t>
            </a:r>
            <a:endParaRPr lang="tr-TR" sz="3200" i="1" dirty="0">
              <a:latin typeface="+mn-lt"/>
              <a:cs typeface="Calibri" panose="020F0502020204030204" pitchFamily="34" charset="0"/>
            </a:endParaRPr>
          </a:p>
        </p:txBody>
      </p:sp>
      <p:sp>
        <p:nvSpPr>
          <p:cNvPr id="3" name="İçerik Yer Tutucusu 2">
            <a:extLst>
              <a:ext uri="{FF2B5EF4-FFF2-40B4-BE49-F238E27FC236}">
                <a16:creationId xmlns:a16="http://schemas.microsoft.com/office/drawing/2014/main" id="{CD5BDACD-E8A8-4743-A945-D532D5E16B85}"/>
              </a:ext>
            </a:extLst>
          </p:cNvPr>
          <p:cNvSpPr>
            <a:spLocks noGrp="1"/>
          </p:cNvSpPr>
          <p:nvPr>
            <p:ph idx="1"/>
          </p:nvPr>
        </p:nvSpPr>
        <p:spPr>
          <a:xfrm>
            <a:off x="251520" y="1916832"/>
            <a:ext cx="8892480" cy="4536504"/>
          </a:xfrm>
        </p:spPr>
        <p:txBody>
          <a:bodyPr>
            <a:noAutofit/>
          </a:bodyPr>
          <a:lstStyle/>
          <a:p>
            <a:pPr marL="0" indent="0">
              <a:buNone/>
            </a:pPr>
            <a:r>
              <a:rPr lang="tr-TR" sz="2400" dirty="0"/>
              <a:t>Bilinç bozukluğunun değerlendirilmesinde aşağıdaki sorulara cevap  aranır.</a:t>
            </a:r>
            <a:endParaRPr lang="tr-TR" sz="2400" b="1" dirty="0"/>
          </a:p>
          <a:p>
            <a:pPr marL="0" indent="0">
              <a:buNone/>
            </a:pPr>
            <a:r>
              <a:rPr lang="tr-TR" sz="2400" dirty="0"/>
              <a:t>• Kişi uyanık mı?  </a:t>
            </a:r>
          </a:p>
          <a:p>
            <a:pPr marL="0" indent="0">
              <a:buNone/>
            </a:pPr>
            <a:r>
              <a:rPr lang="tr-TR" sz="2400" dirty="0"/>
              <a:t>• Sesli uyaranlara gözlerini açıyor mu? </a:t>
            </a:r>
          </a:p>
          <a:p>
            <a:pPr marL="0" indent="0">
              <a:buNone/>
            </a:pPr>
            <a:r>
              <a:rPr lang="tr-TR" sz="2400" dirty="0"/>
              <a:t>• Basit sorulara net yanıt veriyor mu?</a:t>
            </a:r>
          </a:p>
          <a:p>
            <a:pPr marL="0" indent="0">
              <a:buNone/>
            </a:pPr>
            <a:r>
              <a:rPr lang="tr-TR" sz="2400" dirty="0"/>
              <a:t>•Basit komutları yerine getiriyor mu?</a:t>
            </a:r>
          </a:p>
          <a:p>
            <a:pPr marL="0" indent="0">
              <a:buNone/>
            </a:pPr>
            <a:r>
              <a:rPr lang="tr-TR" sz="2400" dirty="0"/>
              <a:t>• Ağrılı uyaranlara yanıt veriyor mu?</a:t>
            </a:r>
          </a:p>
          <a:p>
            <a:pPr marL="0" indent="0">
              <a:buNone/>
            </a:pPr>
            <a:r>
              <a:rPr lang="tr-TR" sz="2400" dirty="0"/>
              <a:t>Bu soruların akılda kolayca kalması için oluşturulmuş olan kısaltma </a:t>
            </a:r>
            <a:r>
              <a:rPr lang="tr-TR" sz="2400" b="1" dirty="0"/>
              <a:t>AVPU (USAY)’dur</a:t>
            </a:r>
            <a:r>
              <a:rPr lang="tr-TR" sz="2400" dirty="0"/>
              <a:t>. </a:t>
            </a:r>
          </a:p>
          <a:p>
            <a:endParaRPr lang="tr-TR" sz="2400" dirty="0"/>
          </a:p>
        </p:txBody>
      </p:sp>
    </p:spTree>
    <p:extLst>
      <p:ext uri="{BB962C8B-B14F-4D97-AF65-F5344CB8AC3E}">
        <p14:creationId xmlns:p14="http://schemas.microsoft.com/office/powerpoint/2010/main" val="19763905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20390CBF-4D79-00EB-2DF8-BD4998BF69E6}"/>
              </a:ext>
            </a:extLst>
          </p:cNvPr>
          <p:cNvSpPr/>
          <p:nvPr/>
        </p:nvSpPr>
        <p:spPr>
          <a:xfrm>
            <a:off x="0" y="0"/>
            <a:ext cx="9144000" cy="100794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4" name="Resim 3">
            <a:extLst>
              <a:ext uri="{FF2B5EF4-FFF2-40B4-BE49-F238E27FC236}">
                <a16:creationId xmlns:a16="http://schemas.microsoft.com/office/drawing/2014/main" id="{E34DCE69-D036-1066-1026-9B6B39B011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5" y="194958"/>
            <a:ext cx="985049" cy="637893"/>
          </a:xfrm>
          <a:prstGeom prst="rect">
            <a:avLst/>
          </a:prstGeom>
        </p:spPr>
      </p:pic>
      <p:sp>
        <p:nvSpPr>
          <p:cNvPr id="3" name="İçerik Yer Tutucusu 2">
            <a:extLst>
              <a:ext uri="{FF2B5EF4-FFF2-40B4-BE49-F238E27FC236}">
                <a16:creationId xmlns:a16="http://schemas.microsoft.com/office/drawing/2014/main" id="{64E01FED-C65E-4ECF-B104-37FE08EDA00B}"/>
              </a:ext>
            </a:extLst>
          </p:cNvPr>
          <p:cNvSpPr>
            <a:spLocks noGrp="1"/>
          </p:cNvSpPr>
          <p:nvPr>
            <p:ph idx="1"/>
          </p:nvPr>
        </p:nvSpPr>
        <p:spPr>
          <a:xfrm>
            <a:off x="202575" y="1340768"/>
            <a:ext cx="6962121" cy="5517232"/>
          </a:xfrm>
        </p:spPr>
        <p:txBody>
          <a:bodyPr>
            <a:normAutofit/>
          </a:bodyPr>
          <a:lstStyle/>
          <a:p>
            <a:pPr marL="0" indent="0">
              <a:buNone/>
            </a:pPr>
            <a:endParaRPr lang="tr-TR" sz="2400" dirty="0"/>
          </a:p>
          <a:p>
            <a:r>
              <a:rPr lang="tr-TR" sz="2400" dirty="0"/>
              <a:t>İlaçları aldıktan sonra 5 (beş) dakika içinde durumda düzelme olmazsa 112 acil yardım numarasını aranır ve yardım istenir.</a:t>
            </a:r>
          </a:p>
          <a:p>
            <a:r>
              <a:rPr lang="tr-TR" sz="2400" dirty="0"/>
              <a:t>Hasta bilincini kaybederse derlenme pozisyonuna getirilir ve nefesini sürekli kontrol edilir. </a:t>
            </a:r>
          </a:p>
          <a:p>
            <a:r>
              <a:rPr lang="tr-TR" sz="2400" dirty="0"/>
              <a:t>Sağlık ekibi gelinceye kadar hastanın yanından ayrılmayın ve yaşamsal bulgular gözlemeye devam edilir. </a:t>
            </a:r>
          </a:p>
          <a:p>
            <a:r>
              <a:rPr lang="tr-TR" sz="2400" dirty="0"/>
              <a:t>Yaşamsal bulguları yoksa Temel Yaşam Desteğine başlanır.</a:t>
            </a:r>
            <a:endParaRPr lang="tr-TR" sz="2400" b="1" dirty="0"/>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4608" y="2420888"/>
            <a:ext cx="1871799" cy="2252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Başlık 1">
            <a:extLst>
              <a:ext uri="{FF2B5EF4-FFF2-40B4-BE49-F238E27FC236}">
                <a16:creationId xmlns:a16="http://schemas.microsoft.com/office/drawing/2014/main" id="{96B8E791-CF7D-4A25-B7AA-1DC17107FD14}"/>
              </a:ext>
            </a:extLst>
          </p:cNvPr>
          <p:cNvSpPr>
            <a:spLocks noGrp="1"/>
          </p:cNvSpPr>
          <p:nvPr>
            <p:ph type="title"/>
          </p:nvPr>
        </p:nvSpPr>
        <p:spPr>
          <a:xfrm>
            <a:off x="38410" y="91025"/>
            <a:ext cx="9144000" cy="892899"/>
          </a:xfrm>
        </p:spPr>
        <p:txBody>
          <a:bodyPr>
            <a:noAutofit/>
          </a:bodyPr>
          <a:lstStyle/>
          <a:p>
            <a:pPr algn="l"/>
            <a:r>
              <a:rPr lang="tr-TR" sz="3600" b="1" dirty="0"/>
              <a:t>  </a:t>
            </a:r>
            <a:r>
              <a:rPr lang="tr-TR" sz="3600" dirty="0"/>
              <a:t>Astım Atağında İlk Yardım</a:t>
            </a:r>
          </a:p>
        </p:txBody>
      </p:sp>
    </p:spTree>
    <p:extLst>
      <p:ext uri="{BB962C8B-B14F-4D97-AF65-F5344CB8AC3E}">
        <p14:creationId xmlns:p14="http://schemas.microsoft.com/office/powerpoint/2010/main" val="31690633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43112E1B-F0A0-CBCB-BB86-DE8150FCD2DA}"/>
              </a:ext>
            </a:extLst>
          </p:cNvPr>
          <p:cNvSpPr/>
          <p:nvPr/>
        </p:nvSpPr>
        <p:spPr>
          <a:xfrm>
            <a:off x="0" y="-27385"/>
            <a:ext cx="9144000" cy="122413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7" name="Resim 6">
            <a:extLst>
              <a:ext uri="{FF2B5EF4-FFF2-40B4-BE49-F238E27FC236}">
                <a16:creationId xmlns:a16="http://schemas.microsoft.com/office/drawing/2014/main" id="{C5F1B856-6C1C-3EB4-B0AF-5CD8175E3F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0392" y="353908"/>
            <a:ext cx="880221" cy="570009"/>
          </a:xfrm>
          <a:prstGeom prst="rect">
            <a:avLst/>
          </a:prstGeom>
        </p:spPr>
      </p:pic>
      <p:sp>
        <p:nvSpPr>
          <p:cNvPr id="2" name="Başlık 1">
            <a:extLst>
              <a:ext uri="{FF2B5EF4-FFF2-40B4-BE49-F238E27FC236}">
                <a16:creationId xmlns:a16="http://schemas.microsoft.com/office/drawing/2014/main" id="{A169AB62-4FF9-4AC8-80AC-AE7EA811A959}"/>
              </a:ext>
            </a:extLst>
          </p:cNvPr>
          <p:cNvSpPr>
            <a:spLocks noGrp="1"/>
          </p:cNvSpPr>
          <p:nvPr>
            <p:ph type="title"/>
          </p:nvPr>
        </p:nvSpPr>
        <p:spPr>
          <a:xfrm>
            <a:off x="-4896" y="0"/>
            <a:ext cx="9144000" cy="1196752"/>
          </a:xfrm>
        </p:spPr>
        <p:txBody>
          <a:bodyPr>
            <a:noAutofit/>
          </a:bodyPr>
          <a:lstStyle/>
          <a:p>
            <a:pPr algn="l"/>
            <a:r>
              <a:rPr lang="tr-TR" sz="2800" b="1" dirty="0">
                <a:solidFill>
                  <a:srgbClr val="000000"/>
                </a:solidFill>
                <a:latin typeface="Calibri" panose="020F0502020204030204" pitchFamily="34" charset="0"/>
                <a:ea typeface="Calibri" panose="020F0502020204030204" pitchFamily="34" charset="0"/>
                <a:cs typeface="Arial" panose="020B0604020202020204" pitchFamily="34" charset="0"/>
              </a:rPr>
              <a:t> </a:t>
            </a:r>
            <a:br>
              <a:rPr lang="tr-TR" sz="2800" b="1" dirty="0">
                <a:solidFill>
                  <a:srgbClr val="000000"/>
                </a:solidFill>
                <a:latin typeface="Calibri" panose="020F0502020204030204" pitchFamily="34" charset="0"/>
                <a:ea typeface="Calibri" panose="020F0502020204030204" pitchFamily="34" charset="0"/>
                <a:cs typeface="Arial" panose="020B0604020202020204" pitchFamily="34" charset="0"/>
              </a:rPr>
            </a:br>
            <a:r>
              <a:rPr lang="tr-TR" sz="2800" b="1" dirty="0">
                <a:solidFill>
                  <a:srgbClr val="000000"/>
                </a:solidFill>
                <a:latin typeface="Calibri" panose="020F0502020204030204" pitchFamily="34" charset="0"/>
                <a:ea typeface="Calibri" panose="020F0502020204030204" pitchFamily="34" charset="0"/>
                <a:cs typeface="Arial" panose="020B0604020202020204" pitchFamily="34" charset="0"/>
              </a:rPr>
              <a:t>  </a:t>
            </a:r>
            <a:r>
              <a:rPr lang="tr-TR" sz="3400" dirty="0">
                <a:solidFill>
                  <a:srgbClr val="000000"/>
                </a:solidFill>
                <a:ea typeface="Calibri" panose="020F0502020204030204" pitchFamily="34" charset="0"/>
                <a:cs typeface="Arial" panose="020B0604020202020204" pitchFamily="34" charset="0"/>
              </a:rPr>
              <a:t>KOAH (Kronik </a:t>
            </a:r>
            <a:r>
              <a:rPr lang="tr-TR" sz="3400" dirty="0" err="1">
                <a:solidFill>
                  <a:srgbClr val="000000"/>
                </a:solidFill>
                <a:ea typeface="Calibri" panose="020F0502020204030204" pitchFamily="34" charset="0"/>
                <a:cs typeface="Arial" panose="020B0604020202020204" pitchFamily="34" charset="0"/>
              </a:rPr>
              <a:t>Obstrüktif</a:t>
            </a:r>
            <a:r>
              <a:rPr lang="tr-TR" sz="3400" dirty="0">
                <a:solidFill>
                  <a:srgbClr val="000000"/>
                </a:solidFill>
                <a:ea typeface="Calibri" panose="020F0502020204030204" pitchFamily="34" charset="0"/>
                <a:cs typeface="Arial" panose="020B0604020202020204" pitchFamily="34" charset="0"/>
              </a:rPr>
              <a:t> Akciğer Hastalığı)</a:t>
            </a:r>
            <a:br>
              <a:rPr lang="tr-TR" sz="3400" dirty="0"/>
            </a:br>
            <a:endParaRPr lang="tr-TR" sz="3400" dirty="0"/>
          </a:p>
        </p:txBody>
      </p:sp>
      <p:sp>
        <p:nvSpPr>
          <p:cNvPr id="6" name="İçerik Yer Tutucusu 5"/>
          <p:cNvSpPr>
            <a:spLocks noGrp="1"/>
          </p:cNvSpPr>
          <p:nvPr>
            <p:ph idx="1"/>
          </p:nvPr>
        </p:nvSpPr>
        <p:spPr>
          <a:xfrm>
            <a:off x="179512" y="1196753"/>
            <a:ext cx="8801101" cy="5256584"/>
          </a:xfrm>
        </p:spPr>
        <p:txBody>
          <a:bodyPr>
            <a:normAutofit/>
          </a:bodyPr>
          <a:lstStyle/>
          <a:p>
            <a:pPr marL="0" indent="0">
              <a:buNone/>
            </a:pPr>
            <a:endParaRPr lang="tr-TR" sz="2000" dirty="0"/>
          </a:p>
          <a:p>
            <a:pPr marL="0" indent="0">
              <a:buNone/>
            </a:pPr>
            <a:r>
              <a:rPr lang="tr-TR" sz="2400" dirty="0"/>
              <a:t>Nefes almayı zorlaştıran hava yolu tıkanıklığıdır. </a:t>
            </a:r>
          </a:p>
          <a:p>
            <a:r>
              <a:rPr lang="tr-TR" sz="2400" dirty="0"/>
              <a:t>Genellikle sigara içenlerde görülür.</a:t>
            </a:r>
          </a:p>
          <a:p>
            <a:r>
              <a:rPr lang="tr-TR" sz="2400" dirty="0"/>
              <a:t>Hava yolu tıkanıklığının belirti vermesi yıllar alır bu nedenle yaşlı kişilerde daha sıklıkla görülür.</a:t>
            </a:r>
          </a:p>
          <a:p>
            <a:endParaRPr lang="tr-TR" sz="2400" dirty="0"/>
          </a:p>
          <a:p>
            <a:pPr marL="0" indent="0">
              <a:buNone/>
            </a:pPr>
            <a:r>
              <a:rPr lang="tr-TR" sz="2400" b="1" dirty="0"/>
              <a:t> KOAH Belirti ve Bulguları;</a:t>
            </a:r>
            <a:endParaRPr lang="tr-TR" sz="2400" dirty="0"/>
          </a:p>
          <a:p>
            <a:r>
              <a:rPr lang="tr-TR" sz="2400" dirty="0"/>
              <a:t>Belirti ve işaretler astıma benzer</a:t>
            </a:r>
          </a:p>
          <a:p>
            <a:r>
              <a:rPr lang="tr-TR" sz="2400" dirty="0"/>
              <a:t>Nefes verirken ıslık ya da hışıltı sesi duyulması</a:t>
            </a:r>
          </a:p>
          <a:p>
            <a:r>
              <a:rPr lang="tr-TR" sz="2400" dirty="0"/>
              <a:t>Öksürük ve nefes darlığı </a:t>
            </a:r>
          </a:p>
          <a:p>
            <a:r>
              <a:rPr lang="tr-TR" sz="2400" dirty="0"/>
              <a:t>Dışardan oksijen desteği ihtiyacının olması </a:t>
            </a:r>
          </a:p>
        </p:txBody>
      </p:sp>
    </p:spTree>
    <p:extLst>
      <p:ext uri="{BB962C8B-B14F-4D97-AF65-F5344CB8AC3E}">
        <p14:creationId xmlns:p14="http://schemas.microsoft.com/office/powerpoint/2010/main" val="31624700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3874E5CD-7249-7FDF-5C05-AB4EAB953E64}"/>
              </a:ext>
            </a:extLst>
          </p:cNvPr>
          <p:cNvSpPr/>
          <p:nvPr/>
        </p:nvSpPr>
        <p:spPr>
          <a:xfrm>
            <a:off x="0" y="0"/>
            <a:ext cx="9144000" cy="100794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7" name="Resim 6">
            <a:extLst>
              <a:ext uri="{FF2B5EF4-FFF2-40B4-BE49-F238E27FC236}">
                <a16:creationId xmlns:a16="http://schemas.microsoft.com/office/drawing/2014/main" id="{600D4D8E-3346-041B-0631-4F2AB58233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2274" y="177170"/>
            <a:ext cx="1057059" cy="684524"/>
          </a:xfrm>
          <a:prstGeom prst="rect">
            <a:avLst/>
          </a:prstGeom>
        </p:spPr>
      </p:pic>
      <p:sp>
        <p:nvSpPr>
          <p:cNvPr id="2" name="Başlık 1">
            <a:extLst>
              <a:ext uri="{FF2B5EF4-FFF2-40B4-BE49-F238E27FC236}">
                <a16:creationId xmlns:a16="http://schemas.microsoft.com/office/drawing/2014/main" id="{A169AB62-4FF9-4AC8-80AC-AE7EA811A959}"/>
              </a:ext>
            </a:extLst>
          </p:cNvPr>
          <p:cNvSpPr>
            <a:spLocks noGrp="1"/>
          </p:cNvSpPr>
          <p:nvPr>
            <p:ph type="title"/>
          </p:nvPr>
        </p:nvSpPr>
        <p:spPr>
          <a:xfrm>
            <a:off x="202575" y="30916"/>
            <a:ext cx="9144000" cy="977032"/>
          </a:xfrm>
        </p:spPr>
        <p:txBody>
          <a:bodyPr>
            <a:noAutofit/>
          </a:bodyPr>
          <a:lstStyle/>
          <a:p>
            <a:pPr algn="l"/>
            <a:r>
              <a:rPr lang="tr-TR" sz="3400" dirty="0"/>
              <a:t>KOAH Atak Sırasındaki İlk Yardım</a:t>
            </a:r>
          </a:p>
        </p:txBody>
      </p:sp>
      <p:sp>
        <p:nvSpPr>
          <p:cNvPr id="6" name="İçerik Yer Tutucusu 5"/>
          <p:cNvSpPr>
            <a:spLocks noGrp="1"/>
          </p:cNvSpPr>
          <p:nvPr>
            <p:ph idx="1"/>
          </p:nvPr>
        </p:nvSpPr>
        <p:spPr>
          <a:xfrm>
            <a:off x="251519" y="1093664"/>
            <a:ext cx="8892481" cy="5062512"/>
          </a:xfrm>
        </p:spPr>
        <p:txBody>
          <a:bodyPr>
            <a:normAutofit/>
          </a:bodyPr>
          <a:lstStyle/>
          <a:p>
            <a:pPr marL="0" indent="0">
              <a:buNone/>
            </a:pPr>
            <a:r>
              <a:rPr lang="tr-TR" sz="2000" b="1" dirty="0"/>
              <a:t> </a:t>
            </a:r>
          </a:p>
          <a:p>
            <a:r>
              <a:rPr lang="tr-TR" sz="2400" dirty="0"/>
              <a:t>Hasta en rahat olduğu pozisyona (oturur pozisyona)alınır. </a:t>
            </a:r>
          </a:p>
          <a:p>
            <a:r>
              <a:rPr lang="tr-TR" sz="2400" dirty="0"/>
              <a:t>Zorla yatırılmaya çalışılmaz.</a:t>
            </a:r>
          </a:p>
          <a:p>
            <a:r>
              <a:rPr lang="tr-TR" sz="2400" dirty="0"/>
              <a:t>Mümkünse hastanın kendisine ait ilaçları (</a:t>
            </a:r>
            <a:r>
              <a:rPr lang="tr-TR" sz="2400" dirty="0" err="1"/>
              <a:t>inhaler</a:t>
            </a:r>
            <a:r>
              <a:rPr lang="tr-TR" sz="2400" dirty="0"/>
              <a:t>) ve varsa oksijen almasına yardım edilir. </a:t>
            </a:r>
          </a:p>
          <a:p>
            <a:r>
              <a:rPr lang="tr-TR" sz="2400" dirty="0"/>
              <a:t>İlaçları aldıktan sonra 5 (beş) dakika içinde durumda düzelme olmazsa 112 acil yardım numarasını aranır ve yardım istenir.</a:t>
            </a:r>
          </a:p>
          <a:p>
            <a:r>
              <a:rPr lang="tr-TR" sz="2400" dirty="0"/>
              <a:t>Salgılarını atabilmesi için öksürmeye teşvik edilir. </a:t>
            </a:r>
          </a:p>
          <a:p>
            <a:r>
              <a:rPr lang="tr-TR" sz="2400" dirty="0"/>
              <a:t> Sağlık ekibi gelinceye kadar hastanın yanından ayrılmayın ve yaşamsal bulguları kontrol edilir. </a:t>
            </a:r>
          </a:p>
          <a:p>
            <a:r>
              <a:rPr lang="tr-TR" sz="2400" dirty="0"/>
              <a:t>Yaşamsal bulguları yoksa Temel Yaşam Desteğine başlanır.</a:t>
            </a:r>
          </a:p>
          <a:p>
            <a:endParaRPr lang="tr-TR" sz="2000" dirty="0"/>
          </a:p>
        </p:txBody>
      </p:sp>
    </p:spTree>
    <p:extLst>
      <p:ext uri="{BB962C8B-B14F-4D97-AF65-F5344CB8AC3E}">
        <p14:creationId xmlns:p14="http://schemas.microsoft.com/office/powerpoint/2010/main" val="40960054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99727E77-C504-9FF1-E9B4-9CB12CE890A8}"/>
              </a:ext>
            </a:extLst>
          </p:cNvPr>
          <p:cNvSpPr/>
          <p:nvPr/>
        </p:nvSpPr>
        <p:spPr>
          <a:xfrm>
            <a:off x="-1" y="0"/>
            <a:ext cx="9144001" cy="119675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7" name="Resim 6">
            <a:extLst>
              <a:ext uri="{FF2B5EF4-FFF2-40B4-BE49-F238E27FC236}">
                <a16:creationId xmlns:a16="http://schemas.microsoft.com/office/drawing/2014/main" id="{E42A6155-410C-22ED-A6E3-F204CE8529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138903"/>
            <a:ext cx="932056" cy="603575"/>
          </a:xfrm>
          <a:prstGeom prst="rect">
            <a:avLst/>
          </a:prstGeom>
        </p:spPr>
      </p:pic>
      <p:sp>
        <p:nvSpPr>
          <p:cNvPr id="2" name="Başlık 1">
            <a:extLst>
              <a:ext uri="{FF2B5EF4-FFF2-40B4-BE49-F238E27FC236}">
                <a16:creationId xmlns:a16="http://schemas.microsoft.com/office/drawing/2014/main" id="{A169AB62-4FF9-4AC8-80AC-AE7EA811A959}"/>
              </a:ext>
            </a:extLst>
          </p:cNvPr>
          <p:cNvSpPr>
            <a:spLocks noGrp="1"/>
          </p:cNvSpPr>
          <p:nvPr>
            <p:ph type="title"/>
          </p:nvPr>
        </p:nvSpPr>
        <p:spPr>
          <a:xfrm>
            <a:off x="0" y="20198"/>
            <a:ext cx="9144001" cy="1176554"/>
          </a:xfrm>
        </p:spPr>
        <p:txBody>
          <a:bodyPr>
            <a:noAutofit/>
          </a:bodyPr>
          <a:lstStyle/>
          <a:p>
            <a:pPr algn="l"/>
            <a:r>
              <a:rPr lang="tr-TR" sz="3600" dirty="0">
                <a:solidFill>
                  <a:prstClr val="black"/>
                </a:solidFill>
              </a:rPr>
              <a:t>  </a:t>
            </a:r>
            <a:r>
              <a:rPr lang="tr-TR" sz="3200" dirty="0">
                <a:solidFill>
                  <a:prstClr val="black"/>
                </a:solidFill>
              </a:rPr>
              <a:t>Çok Hızlı Nefes Alıp Veren </a:t>
            </a:r>
            <a:br>
              <a:rPr lang="tr-TR" sz="3200" dirty="0">
                <a:solidFill>
                  <a:prstClr val="black"/>
                </a:solidFill>
              </a:rPr>
            </a:br>
            <a:r>
              <a:rPr lang="tr-TR" sz="3200" dirty="0">
                <a:solidFill>
                  <a:prstClr val="black"/>
                </a:solidFill>
              </a:rPr>
              <a:t>  (</a:t>
            </a:r>
            <a:r>
              <a:rPr lang="tr-TR" sz="3200" dirty="0" err="1">
                <a:solidFill>
                  <a:prstClr val="black"/>
                </a:solidFill>
              </a:rPr>
              <a:t>Hiperventilasyon</a:t>
            </a:r>
            <a:r>
              <a:rPr lang="tr-TR" sz="3200" dirty="0">
                <a:solidFill>
                  <a:prstClr val="black"/>
                </a:solidFill>
              </a:rPr>
              <a:t>) Hasta</a:t>
            </a:r>
            <a:endParaRPr lang="tr-TR" sz="3200" dirty="0"/>
          </a:p>
        </p:txBody>
      </p:sp>
      <p:sp>
        <p:nvSpPr>
          <p:cNvPr id="6" name="İçerik Yer Tutucusu 5"/>
          <p:cNvSpPr>
            <a:spLocks noGrp="1"/>
          </p:cNvSpPr>
          <p:nvPr>
            <p:ph idx="1"/>
          </p:nvPr>
        </p:nvSpPr>
        <p:spPr>
          <a:xfrm>
            <a:off x="251520" y="1315457"/>
            <a:ext cx="8784975" cy="5364621"/>
          </a:xfrm>
        </p:spPr>
        <p:txBody>
          <a:bodyPr>
            <a:normAutofit/>
          </a:bodyPr>
          <a:lstStyle/>
          <a:p>
            <a:pPr marL="0" indent="0">
              <a:buNone/>
            </a:pPr>
            <a:r>
              <a:rPr lang="tr-TR" sz="2400" dirty="0"/>
              <a:t>Bazı insanlarda duygusal sıkıntılar ve stres </a:t>
            </a:r>
            <a:r>
              <a:rPr lang="tr-TR" sz="2400" dirty="0" err="1"/>
              <a:t>hiperventilasyon</a:t>
            </a:r>
            <a:r>
              <a:rPr lang="tr-TR" sz="2400" dirty="0"/>
              <a:t> adı verilen nefes alıp vermenin hızlanmasına neden olabilir. </a:t>
            </a:r>
          </a:p>
          <a:p>
            <a:pPr algn="just"/>
            <a:r>
              <a:rPr lang="tr-TR" sz="2400" dirty="0"/>
              <a:t>Hızlı nefes alıp verme uzun süre devam ederse kandaki karbondioksit seviyesinin ciddi şekilde azalmasına ve bu azalmaya bağlı vücutta bir takım belirti ve bulguların ortaya çıkmasına yol açar. </a:t>
            </a:r>
          </a:p>
          <a:p>
            <a:pPr algn="just">
              <a:buFont typeface="Wingdings" panose="05000000000000000000" pitchFamily="2" charset="2"/>
              <a:buChar char="ü"/>
            </a:pPr>
            <a:endParaRPr lang="tr-TR" sz="2200" dirty="0"/>
          </a:p>
          <a:p>
            <a:pPr marL="0" indent="0">
              <a:buNone/>
            </a:pPr>
            <a:r>
              <a:rPr lang="tr-TR" sz="2400" b="1" dirty="0"/>
              <a:t>Çok Hızlı Nefes Alıp Veren Bir Kişideki Belirti ve Bulgular;</a:t>
            </a:r>
            <a:endParaRPr lang="tr-TR" sz="2400" dirty="0"/>
          </a:p>
          <a:p>
            <a:r>
              <a:rPr lang="tr-TR" sz="2400" dirty="0"/>
              <a:t>Nefes darlığı </a:t>
            </a:r>
          </a:p>
          <a:p>
            <a:r>
              <a:rPr lang="tr-TR" sz="2400" dirty="0"/>
              <a:t>Hızlı nefes alıp verme </a:t>
            </a:r>
          </a:p>
          <a:p>
            <a:r>
              <a:rPr lang="tr-TR" sz="2400" dirty="0"/>
              <a:t>Eller, ayaklar ve ağız çevresinde karıncalanma ve uyuşma </a:t>
            </a:r>
          </a:p>
          <a:p>
            <a:r>
              <a:rPr lang="tr-TR" sz="2400" dirty="0"/>
              <a:t>Baş dönmesi ve sersemlik hissi</a:t>
            </a:r>
          </a:p>
          <a:p>
            <a:pPr marL="0" indent="0">
              <a:buNone/>
            </a:pPr>
            <a:endParaRPr lang="tr-TR" sz="2000" dirty="0"/>
          </a:p>
        </p:txBody>
      </p:sp>
    </p:spTree>
    <p:extLst>
      <p:ext uri="{BB962C8B-B14F-4D97-AF65-F5344CB8AC3E}">
        <p14:creationId xmlns:p14="http://schemas.microsoft.com/office/powerpoint/2010/main" val="28846674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B659897D-6A8C-F5A7-C7FC-AB93DF6C6A04}"/>
              </a:ext>
            </a:extLst>
          </p:cNvPr>
          <p:cNvSpPr/>
          <p:nvPr/>
        </p:nvSpPr>
        <p:spPr>
          <a:xfrm>
            <a:off x="0" y="-27385"/>
            <a:ext cx="9144000" cy="115212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7" name="Resim 6">
            <a:extLst>
              <a:ext uri="{FF2B5EF4-FFF2-40B4-BE49-F238E27FC236}">
                <a16:creationId xmlns:a16="http://schemas.microsoft.com/office/drawing/2014/main" id="{4BD7D883-843F-46AA-5A18-DA5DC01403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60648"/>
            <a:ext cx="1057057" cy="684523"/>
          </a:xfrm>
          <a:prstGeom prst="rect">
            <a:avLst/>
          </a:prstGeom>
        </p:spPr>
      </p:pic>
      <p:sp>
        <p:nvSpPr>
          <p:cNvPr id="2" name="Başlık 1">
            <a:extLst>
              <a:ext uri="{FF2B5EF4-FFF2-40B4-BE49-F238E27FC236}">
                <a16:creationId xmlns:a16="http://schemas.microsoft.com/office/drawing/2014/main" id="{A169AB62-4FF9-4AC8-80AC-AE7EA811A959}"/>
              </a:ext>
            </a:extLst>
          </p:cNvPr>
          <p:cNvSpPr>
            <a:spLocks noGrp="1"/>
          </p:cNvSpPr>
          <p:nvPr>
            <p:ph type="title"/>
          </p:nvPr>
        </p:nvSpPr>
        <p:spPr>
          <a:xfrm>
            <a:off x="1" y="-27386"/>
            <a:ext cx="9144000" cy="1035333"/>
          </a:xfrm>
        </p:spPr>
        <p:txBody>
          <a:bodyPr>
            <a:noAutofit/>
          </a:bodyPr>
          <a:lstStyle/>
          <a:p>
            <a:pPr algn="l"/>
            <a:r>
              <a:rPr lang="tr-TR" sz="2800" b="1" dirty="0"/>
              <a:t> </a:t>
            </a:r>
            <a:br>
              <a:rPr lang="tr-TR" sz="2800" b="1" dirty="0"/>
            </a:br>
            <a:r>
              <a:rPr lang="tr-TR" sz="2800" b="1" dirty="0"/>
              <a:t>  </a:t>
            </a:r>
            <a:r>
              <a:rPr lang="tr-TR" sz="3200" dirty="0"/>
              <a:t>Çok Hızlı Nefes Alıp Veren Bir Kişide </a:t>
            </a:r>
            <a:br>
              <a:rPr lang="tr-TR" sz="3200" dirty="0"/>
            </a:br>
            <a:r>
              <a:rPr lang="tr-TR" sz="3200" dirty="0"/>
              <a:t>  İlk Yardım</a:t>
            </a:r>
            <a:br>
              <a:rPr lang="tr-TR" sz="2000" b="1" dirty="0"/>
            </a:br>
            <a:endParaRPr lang="tr-TR" sz="2000" b="1" dirty="0"/>
          </a:p>
        </p:txBody>
      </p:sp>
      <p:sp>
        <p:nvSpPr>
          <p:cNvPr id="6" name="İçerik Yer Tutucusu 5"/>
          <p:cNvSpPr>
            <a:spLocks noGrp="1"/>
          </p:cNvSpPr>
          <p:nvPr>
            <p:ph idx="1"/>
          </p:nvPr>
        </p:nvSpPr>
        <p:spPr>
          <a:xfrm>
            <a:off x="395536" y="1196752"/>
            <a:ext cx="8748464" cy="5630167"/>
          </a:xfrm>
        </p:spPr>
        <p:txBody>
          <a:bodyPr>
            <a:normAutofit/>
          </a:bodyPr>
          <a:lstStyle/>
          <a:p>
            <a:pPr marL="0" indent="0">
              <a:buNone/>
            </a:pPr>
            <a:endParaRPr lang="tr-TR" sz="2400" dirty="0"/>
          </a:p>
          <a:p>
            <a:r>
              <a:rPr lang="tr-TR" sz="2400" dirty="0"/>
              <a:t>Kişiye güven verilir.</a:t>
            </a:r>
          </a:p>
          <a:p>
            <a:endParaRPr lang="tr-TR" sz="1600" dirty="0"/>
          </a:p>
          <a:p>
            <a:r>
              <a:rPr lang="tr-TR" sz="2400" dirty="0"/>
              <a:t> Sakin bir yerde oturması sağlanır.</a:t>
            </a:r>
          </a:p>
          <a:p>
            <a:endParaRPr lang="tr-TR" sz="1600" dirty="0"/>
          </a:p>
          <a:p>
            <a:r>
              <a:rPr lang="tr-TR" sz="2400" dirty="0"/>
              <a:t>Karın kaslarını kullanarak burundan yavaşça nefes almasını, aldığı nefesi bir iki saniye içinde tutmasını ve daha sonra dudaklarını büzerek ağzından yavaşça vermesi söylenir. Uygulama sırasında hastaya destek olunur. </a:t>
            </a:r>
          </a:p>
        </p:txBody>
      </p:sp>
    </p:spTree>
    <p:extLst>
      <p:ext uri="{BB962C8B-B14F-4D97-AF65-F5344CB8AC3E}">
        <p14:creationId xmlns:p14="http://schemas.microsoft.com/office/powerpoint/2010/main" val="41663292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8E3A318A-42E1-4813-8CD1-9B5778CBE4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7704" y="1268760"/>
            <a:ext cx="5652120" cy="3976121"/>
          </a:xfrm>
          <a:prstGeom prst="rect">
            <a:avLst/>
          </a:prstGeom>
        </p:spPr>
      </p:pic>
    </p:spTree>
    <p:extLst>
      <p:ext uri="{BB962C8B-B14F-4D97-AF65-F5344CB8AC3E}">
        <p14:creationId xmlns:p14="http://schemas.microsoft.com/office/powerpoint/2010/main" val="1304784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id="{55587A2C-9816-E623-66E0-201DF754B4EB}"/>
              </a:ext>
            </a:extLst>
          </p:cNvPr>
          <p:cNvSpPr/>
          <p:nvPr/>
        </p:nvSpPr>
        <p:spPr>
          <a:xfrm>
            <a:off x="0" y="0"/>
            <a:ext cx="9180512" cy="148478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8" name="Resim 7">
            <a:extLst>
              <a:ext uri="{FF2B5EF4-FFF2-40B4-BE49-F238E27FC236}">
                <a16:creationId xmlns:a16="http://schemas.microsoft.com/office/drawing/2014/main" id="{1F01788F-DEE6-E76B-A6C1-A415C64088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116632"/>
            <a:ext cx="1106004" cy="716220"/>
          </a:xfrm>
          <a:prstGeom prst="rect">
            <a:avLst/>
          </a:prstGeom>
        </p:spPr>
      </p:pic>
      <p:sp>
        <p:nvSpPr>
          <p:cNvPr id="2" name="Başlık 1">
            <a:extLst>
              <a:ext uri="{FF2B5EF4-FFF2-40B4-BE49-F238E27FC236}">
                <a16:creationId xmlns:a16="http://schemas.microsoft.com/office/drawing/2014/main" id="{1F4F467B-E4AE-4F81-BE14-B4311EB3C53A}"/>
              </a:ext>
            </a:extLst>
          </p:cNvPr>
          <p:cNvSpPr>
            <a:spLocks noGrp="1"/>
          </p:cNvSpPr>
          <p:nvPr>
            <p:ph type="title"/>
          </p:nvPr>
        </p:nvSpPr>
        <p:spPr>
          <a:xfrm>
            <a:off x="-36512" y="0"/>
            <a:ext cx="9180512" cy="1484784"/>
          </a:xfrm>
        </p:spPr>
        <p:txBody>
          <a:bodyPr>
            <a:noAutofit/>
          </a:bodyPr>
          <a:lstStyle/>
          <a:p>
            <a:pPr algn="l"/>
            <a:br>
              <a:rPr lang="tr-TR" sz="2400" b="1" dirty="0">
                <a:solidFill>
                  <a:srgbClr val="000000"/>
                </a:solidFill>
                <a:ea typeface="Times New Roman" panose="02020603050405020304" pitchFamily="18" charset="0"/>
              </a:rPr>
            </a:br>
            <a:r>
              <a:rPr lang="tr-TR" sz="2400" b="1" dirty="0">
                <a:solidFill>
                  <a:srgbClr val="000000"/>
                </a:solidFill>
                <a:ea typeface="Times New Roman" panose="02020603050405020304" pitchFamily="18" charset="0"/>
              </a:rPr>
              <a:t>  </a:t>
            </a:r>
            <a:r>
              <a:rPr lang="tr-TR" sz="3200" dirty="0">
                <a:solidFill>
                  <a:srgbClr val="000000"/>
                </a:solidFill>
                <a:ea typeface="Times New Roman" panose="02020603050405020304" pitchFamily="18" charset="0"/>
              </a:rPr>
              <a:t>Bilinç Bozuklukları ve Ciddi Hastalık </a:t>
            </a:r>
            <a:br>
              <a:rPr lang="tr-TR" sz="3200" dirty="0">
                <a:solidFill>
                  <a:srgbClr val="000000"/>
                </a:solidFill>
                <a:ea typeface="Times New Roman" panose="02020603050405020304" pitchFamily="18" charset="0"/>
              </a:rPr>
            </a:br>
            <a:r>
              <a:rPr lang="tr-TR" sz="3200" dirty="0">
                <a:solidFill>
                  <a:srgbClr val="000000"/>
                </a:solidFill>
                <a:ea typeface="Times New Roman" panose="02020603050405020304" pitchFamily="18" charset="0"/>
              </a:rPr>
              <a:t> Durumlarında İlk Yardım</a:t>
            </a:r>
            <a:br>
              <a:rPr lang="tr-TR" sz="2400" b="1" dirty="0">
                <a:solidFill>
                  <a:srgbClr val="000000"/>
                </a:solidFill>
                <a:ea typeface="Times New Roman" panose="02020603050405020304" pitchFamily="18" charset="0"/>
              </a:rPr>
            </a:br>
            <a:r>
              <a:rPr lang="tr-TR" sz="2400" b="1" dirty="0">
                <a:solidFill>
                  <a:srgbClr val="000000"/>
                </a:solidFill>
                <a:ea typeface="Times New Roman" panose="02020603050405020304" pitchFamily="18" charset="0"/>
              </a:rPr>
              <a:t>  </a:t>
            </a:r>
            <a:r>
              <a:rPr lang="tr-TR" sz="2400" dirty="0">
                <a:solidFill>
                  <a:srgbClr val="000000"/>
                </a:solidFill>
                <a:ea typeface="Times New Roman" panose="02020603050405020304" pitchFamily="18" charset="0"/>
              </a:rPr>
              <a:t>Bilinç Durumunun Değerlendirilmesi</a:t>
            </a:r>
            <a:br>
              <a:rPr lang="tr-TR" sz="2400" b="1" dirty="0">
                <a:solidFill>
                  <a:srgbClr val="000000"/>
                </a:solidFill>
                <a:ea typeface="Times New Roman" panose="02020603050405020304" pitchFamily="18" charset="0"/>
              </a:rPr>
            </a:br>
            <a:endParaRPr lang="tr-TR" sz="2400" b="1" i="1" dirty="0">
              <a:latin typeface="+mn-lt"/>
              <a:cs typeface="Calibri" panose="020F0502020204030204" pitchFamily="34" charset="0"/>
            </a:endParaRPr>
          </a:p>
        </p:txBody>
      </p:sp>
      <p:sp>
        <p:nvSpPr>
          <p:cNvPr id="3" name="İçerik Yer Tutucusu 2">
            <a:extLst>
              <a:ext uri="{FF2B5EF4-FFF2-40B4-BE49-F238E27FC236}">
                <a16:creationId xmlns:a16="http://schemas.microsoft.com/office/drawing/2014/main" id="{CD5BDACD-E8A8-4743-A945-D532D5E16B85}"/>
              </a:ext>
            </a:extLst>
          </p:cNvPr>
          <p:cNvSpPr>
            <a:spLocks noGrp="1"/>
          </p:cNvSpPr>
          <p:nvPr>
            <p:ph idx="1"/>
          </p:nvPr>
        </p:nvSpPr>
        <p:spPr>
          <a:xfrm>
            <a:off x="373400" y="1556792"/>
            <a:ext cx="8591088" cy="4392486"/>
          </a:xfrm>
        </p:spPr>
        <p:txBody>
          <a:bodyPr>
            <a:noAutofit/>
          </a:bodyPr>
          <a:lstStyle/>
          <a:p>
            <a:pPr marL="0" indent="0" algn="just">
              <a:buNone/>
            </a:pPr>
            <a:r>
              <a:rPr lang="tr-TR" sz="2200" dirty="0">
                <a:effectLst/>
                <a:latin typeface="Calibri" panose="020F0502020204030204" pitchFamily="34" charset="0"/>
                <a:ea typeface="Calibri" panose="020F0502020204030204" pitchFamily="34" charset="0"/>
                <a:cs typeface="Arial" panose="020B0604020202020204" pitchFamily="34" charset="0"/>
              </a:rPr>
              <a:t>Bilinç bozukluğunun değerlendirilmesinde akılda kolayca kalması için oluşturulmuş olan kısaltma </a:t>
            </a:r>
            <a:r>
              <a:rPr lang="tr-TR" sz="2200" b="1" dirty="0">
                <a:latin typeface="Calibri" panose="020F0502020204030204" pitchFamily="34" charset="0"/>
                <a:ea typeface="Calibri" panose="020F0502020204030204" pitchFamily="34" charset="0"/>
                <a:cs typeface="Arial" panose="020B0604020202020204" pitchFamily="34" charset="0"/>
              </a:rPr>
              <a:t>(AVPU) </a:t>
            </a:r>
            <a:r>
              <a:rPr lang="tr-TR" sz="2200" b="1" dirty="0" err="1">
                <a:effectLst/>
                <a:latin typeface="Calibri" panose="020F0502020204030204" pitchFamily="34" charset="0"/>
                <a:ea typeface="Calibri" panose="020F0502020204030204" pitchFamily="34" charset="0"/>
                <a:cs typeface="Arial" panose="020B0604020202020204" pitchFamily="34" charset="0"/>
              </a:rPr>
              <a:t>USAY’dır</a:t>
            </a:r>
            <a:r>
              <a:rPr lang="tr-TR" sz="2200" b="1" dirty="0">
                <a:effectLst/>
                <a:latin typeface="Calibri" panose="020F0502020204030204" pitchFamily="34" charset="0"/>
                <a:ea typeface="Calibri" panose="020F0502020204030204" pitchFamily="34" charset="0"/>
                <a:cs typeface="Arial" panose="020B0604020202020204" pitchFamily="34" charset="0"/>
              </a:rPr>
              <a:t>.</a:t>
            </a:r>
            <a:endParaRPr lang="tr-TR" sz="2200" b="1" dirty="0">
              <a:latin typeface="Calibri" panose="020F0502020204030204" pitchFamily="34" charset="0"/>
              <a:ea typeface="Calibri" panose="020F0502020204030204" pitchFamily="34" charset="0"/>
              <a:cs typeface="Arial" panose="020B0604020202020204" pitchFamily="34" charset="0"/>
            </a:endParaRPr>
          </a:p>
        </p:txBody>
      </p:sp>
      <p:pic>
        <p:nvPicPr>
          <p:cNvPr id="4" name="Resim 3">
            <a:extLst>
              <a:ext uri="{FF2B5EF4-FFF2-40B4-BE49-F238E27FC236}">
                <a16:creationId xmlns:a16="http://schemas.microsoft.com/office/drawing/2014/main" id="{BA2C5142-C063-4E29-8B4D-1A2E26E1C16B}"/>
              </a:ext>
            </a:extLst>
          </p:cNvPr>
          <p:cNvPicPr>
            <a:picLocks noChangeAspect="1"/>
          </p:cNvPicPr>
          <p:nvPr/>
        </p:nvPicPr>
        <p:blipFill>
          <a:blip r:embed="rId3"/>
          <a:stretch>
            <a:fillRect/>
          </a:stretch>
        </p:blipFill>
        <p:spPr>
          <a:xfrm>
            <a:off x="373400" y="2276872"/>
            <a:ext cx="8525585" cy="4464496"/>
          </a:xfrm>
          <a:prstGeom prst="rect">
            <a:avLst/>
          </a:prstGeom>
        </p:spPr>
      </p:pic>
    </p:spTree>
    <p:extLst>
      <p:ext uri="{BB962C8B-B14F-4D97-AF65-F5344CB8AC3E}">
        <p14:creationId xmlns:p14="http://schemas.microsoft.com/office/powerpoint/2010/main" val="1025875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47BB99C1-41A4-F1E8-E7D0-F9BC15C87007}"/>
              </a:ext>
            </a:extLst>
          </p:cNvPr>
          <p:cNvSpPr/>
          <p:nvPr/>
        </p:nvSpPr>
        <p:spPr>
          <a:xfrm>
            <a:off x="0" y="0"/>
            <a:ext cx="9144000" cy="148478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8" name="Resim 7">
            <a:extLst>
              <a:ext uri="{FF2B5EF4-FFF2-40B4-BE49-F238E27FC236}">
                <a16:creationId xmlns:a16="http://schemas.microsoft.com/office/drawing/2014/main" id="{152E9F65-3348-A28D-FDC9-4BD01D2EA8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116632"/>
            <a:ext cx="1106004" cy="716220"/>
          </a:xfrm>
          <a:prstGeom prst="rect">
            <a:avLst/>
          </a:prstGeom>
        </p:spPr>
      </p:pic>
      <p:sp>
        <p:nvSpPr>
          <p:cNvPr id="3" name="İçerik Yer Tutucusu 2">
            <a:extLst>
              <a:ext uri="{FF2B5EF4-FFF2-40B4-BE49-F238E27FC236}">
                <a16:creationId xmlns:a16="http://schemas.microsoft.com/office/drawing/2014/main" id="{4073ED16-BCBB-4C30-B4B9-0121C17C8E30}"/>
              </a:ext>
            </a:extLst>
          </p:cNvPr>
          <p:cNvSpPr>
            <a:spLocks noGrp="1"/>
          </p:cNvSpPr>
          <p:nvPr>
            <p:ph sz="half" idx="1"/>
          </p:nvPr>
        </p:nvSpPr>
        <p:spPr>
          <a:xfrm>
            <a:off x="107504" y="1268760"/>
            <a:ext cx="5112568" cy="4697258"/>
          </a:xfrm>
        </p:spPr>
        <p:txBody>
          <a:bodyPr>
            <a:noAutofit/>
          </a:bodyPr>
          <a:lstStyle/>
          <a:p>
            <a:pPr marL="0" indent="0">
              <a:lnSpc>
                <a:spcPct val="115000"/>
              </a:lnSpc>
              <a:buNone/>
            </a:pPr>
            <a:endParaRPr lang="tr-TR" sz="20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tr-TR" sz="2000" dirty="0">
              <a:effectLst/>
              <a:ea typeface="Calibri" panose="020F0502020204030204" pitchFamily="34" charset="0"/>
              <a:cs typeface="Arial" panose="020B0604020202020204" pitchFamily="34" charset="0"/>
            </a:endParaRPr>
          </a:p>
          <a:p>
            <a:pPr>
              <a:lnSpc>
                <a:spcPct val="115000"/>
              </a:lnSpc>
            </a:pPr>
            <a:r>
              <a:rPr lang="tr-TR" sz="2400" dirty="0">
                <a:effectLst/>
                <a:ea typeface="Calibri" panose="020F0502020204030204" pitchFamily="34" charset="0"/>
                <a:cs typeface="Arial" panose="020B0604020202020204" pitchFamily="34" charset="0"/>
              </a:rPr>
              <a:t>Kafa ve beyindeki yaralanmalar</a:t>
            </a:r>
          </a:p>
          <a:p>
            <a:pPr>
              <a:lnSpc>
                <a:spcPct val="115000"/>
              </a:lnSpc>
            </a:pPr>
            <a:r>
              <a:rPr lang="tr-TR" sz="2400" dirty="0">
                <a:effectLst/>
                <a:ea typeface="Calibri" panose="020F0502020204030204" pitchFamily="34" charset="0"/>
                <a:cs typeface="Arial" panose="020B0604020202020204" pitchFamily="34" charset="0"/>
              </a:rPr>
              <a:t>İnme (felç)</a:t>
            </a:r>
          </a:p>
          <a:p>
            <a:pPr>
              <a:lnSpc>
                <a:spcPct val="115000"/>
              </a:lnSpc>
            </a:pPr>
            <a:r>
              <a:rPr lang="tr-TR" sz="2400" dirty="0">
                <a:effectLst/>
                <a:ea typeface="Calibri" panose="020F0502020204030204" pitchFamily="34" charset="0"/>
                <a:cs typeface="Arial" panose="020B0604020202020204" pitchFamily="34" charset="0"/>
              </a:rPr>
              <a:t>Beyindeki kitleler</a:t>
            </a:r>
          </a:p>
          <a:p>
            <a:pPr>
              <a:lnSpc>
                <a:spcPct val="115000"/>
              </a:lnSpc>
            </a:pPr>
            <a:r>
              <a:rPr lang="tr-TR" sz="2400" dirty="0">
                <a:effectLst/>
                <a:ea typeface="Calibri" panose="020F0502020204030204" pitchFamily="34" charset="0"/>
                <a:cs typeface="Arial" panose="020B0604020202020204" pitchFamily="34" charset="0"/>
              </a:rPr>
              <a:t>İlaçların aşırı dozda alınması ya da yan etkileri</a:t>
            </a:r>
          </a:p>
          <a:p>
            <a:pPr>
              <a:lnSpc>
                <a:spcPct val="115000"/>
              </a:lnSpc>
            </a:pPr>
            <a:r>
              <a:rPr lang="tr-TR" sz="2400" dirty="0">
                <a:effectLst/>
                <a:ea typeface="Calibri" panose="020F0502020204030204" pitchFamily="34" charset="0"/>
                <a:cs typeface="Arial" panose="020B0604020202020204" pitchFamily="34" charset="0"/>
              </a:rPr>
              <a:t>Sıcak çarpması</a:t>
            </a:r>
          </a:p>
        </p:txBody>
      </p:sp>
      <p:sp>
        <p:nvSpPr>
          <p:cNvPr id="4" name="İçerik Yer Tutucusu 3">
            <a:extLst>
              <a:ext uri="{FF2B5EF4-FFF2-40B4-BE49-F238E27FC236}">
                <a16:creationId xmlns:a16="http://schemas.microsoft.com/office/drawing/2014/main" id="{74210974-EA9A-4577-A04A-023FD4DFC107}"/>
              </a:ext>
            </a:extLst>
          </p:cNvPr>
          <p:cNvSpPr>
            <a:spLocks noGrp="1"/>
          </p:cNvSpPr>
          <p:nvPr>
            <p:ph sz="half" idx="2"/>
          </p:nvPr>
        </p:nvSpPr>
        <p:spPr>
          <a:xfrm>
            <a:off x="4932040" y="1700808"/>
            <a:ext cx="3960440" cy="3888432"/>
          </a:xfrm>
        </p:spPr>
        <p:txBody>
          <a:bodyPr>
            <a:normAutofit/>
          </a:bodyPr>
          <a:lstStyle/>
          <a:p>
            <a:pPr>
              <a:lnSpc>
                <a:spcPct val="115000"/>
              </a:lnSpc>
            </a:pPr>
            <a:endParaRPr lang="tr-TR" sz="2000" dirty="0">
              <a:effectLst/>
              <a:ea typeface="Calibri" panose="020F0502020204030204" pitchFamily="34" charset="0"/>
            </a:endParaRPr>
          </a:p>
          <a:p>
            <a:pPr>
              <a:lnSpc>
                <a:spcPct val="115000"/>
              </a:lnSpc>
            </a:pPr>
            <a:r>
              <a:rPr lang="tr-TR" sz="2400" dirty="0">
                <a:effectLst/>
                <a:ea typeface="Calibri" panose="020F0502020204030204" pitchFamily="34" charset="0"/>
              </a:rPr>
              <a:t>Kan basıncı (tansiyon) düşmesi</a:t>
            </a:r>
            <a:endParaRPr lang="tr-TR" sz="2400" dirty="0">
              <a:effectLst/>
              <a:ea typeface="Calibri" panose="020F0502020204030204" pitchFamily="34" charset="0"/>
              <a:cs typeface="Arial" panose="020B0604020202020204" pitchFamily="34" charset="0"/>
            </a:endParaRPr>
          </a:p>
          <a:p>
            <a:pPr>
              <a:lnSpc>
                <a:spcPct val="115000"/>
              </a:lnSpc>
            </a:pPr>
            <a:r>
              <a:rPr lang="tr-TR" sz="2400" dirty="0">
                <a:effectLst/>
                <a:ea typeface="Calibri" panose="020F0502020204030204" pitchFamily="34" charset="0"/>
                <a:cs typeface="Arial" panose="020B0604020202020204" pitchFamily="34" charset="0"/>
              </a:rPr>
              <a:t>Uyuşturucu madde alımı</a:t>
            </a:r>
          </a:p>
          <a:p>
            <a:pPr>
              <a:lnSpc>
                <a:spcPct val="115000"/>
              </a:lnSpc>
            </a:pPr>
            <a:r>
              <a:rPr lang="tr-TR" sz="2400" dirty="0">
                <a:effectLst/>
                <a:ea typeface="Calibri" panose="020F0502020204030204" pitchFamily="34" charset="0"/>
                <a:cs typeface="Arial" panose="020B0604020202020204" pitchFamily="34" charset="0"/>
              </a:rPr>
              <a:t>Zehirli gazların solunması</a:t>
            </a:r>
          </a:p>
          <a:p>
            <a:pPr>
              <a:lnSpc>
                <a:spcPct val="115000"/>
              </a:lnSpc>
            </a:pPr>
            <a:r>
              <a:rPr lang="tr-TR" sz="2400" dirty="0">
                <a:effectLst/>
                <a:ea typeface="Calibri" panose="020F0502020204030204" pitchFamily="34" charset="0"/>
                <a:cs typeface="Arial" panose="020B0604020202020204" pitchFamily="34" charset="0"/>
              </a:rPr>
              <a:t>Kan şekeri düşüklüğü</a:t>
            </a:r>
          </a:p>
          <a:p>
            <a:pPr>
              <a:lnSpc>
                <a:spcPct val="115000"/>
              </a:lnSpc>
            </a:pPr>
            <a:r>
              <a:rPr lang="tr-TR" sz="2400" dirty="0">
                <a:solidFill>
                  <a:srgbClr val="000000"/>
                </a:solidFill>
                <a:ea typeface="Calibri" panose="020F0502020204030204" pitchFamily="34" charset="0"/>
                <a:cs typeface="Arial" panose="020B0604020202020204" pitchFamily="34" charset="0"/>
              </a:rPr>
              <a:t>Sara (epilepsi) </a:t>
            </a:r>
            <a:r>
              <a:rPr lang="tr-TR" sz="2400" dirty="0">
                <a:ea typeface="Calibri" panose="020F0502020204030204" pitchFamily="34" charset="0"/>
                <a:cs typeface="Arial" panose="020B0604020202020204" pitchFamily="34" charset="0"/>
              </a:rPr>
              <a:t>nöbeti</a:t>
            </a:r>
          </a:p>
          <a:p>
            <a:pPr>
              <a:lnSpc>
                <a:spcPct val="115000"/>
              </a:lnSpc>
            </a:pPr>
            <a:endParaRPr lang="tr-TR" sz="2000" dirty="0">
              <a:effectLst/>
              <a:ea typeface="Calibri" panose="020F0502020204030204" pitchFamily="34" charset="0"/>
              <a:cs typeface="Arial" panose="020B0604020202020204" pitchFamily="34" charset="0"/>
            </a:endParaRPr>
          </a:p>
        </p:txBody>
      </p:sp>
      <p:sp>
        <p:nvSpPr>
          <p:cNvPr id="7" name="Başlık 1">
            <a:extLst>
              <a:ext uri="{FF2B5EF4-FFF2-40B4-BE49-F238E27FC236}">
                <a16:creationId xmlns:a16="http://schemas.microsoft.com/office/drawing/2014/main" id="{050C3DFD-7301-42B7-8552-EAE222272486}"/>
              </a:ext>
            </a:extLst>
          </p:cNvPr>
          <p:cNvSpPr>
            <a:spLocks noGrp="1"/>
          </p:cNvSpPr>
          <p:nvPr>
            <p:ph type="title"/>
          </p:nvPr>
        </p:nvSpPr>
        <p:spPr>
          <a:xfrm>
            <a:off x="0" y="-1"/>
            <a:ext cx="9144000" cy="1484784"/>
          </a:xfrm>
        </p:spPr>
        <p:txBody>
          <a:bodyPr>
            <a:noAutofit/>
          </a:bodyPr>
          <a:lstStyle/>
          <a:p>
            <a:pPr algn="l"/>
            <a:br>
              <a:rPr lang="tr-TR" sz="2800" b="1" dirty="0">
                <a:ea typeface="Calibri" panose="020F0502020204030204" pitchFamily="34" charset="0"/>
                <a:cs typeface="Times New Roman" panose="02020603050405020304" pitchFamily="18" charset="0"/>
              </a:rPr>
            </a:br>
            <a:br>
              <a:rPr lang="tr-TR" sz="2800" b="1" dirty="0">
                <a:ea typeface="Calibri" panose="020F0502020204030204" pitchFamily="34" charset="0"/>
                <a:cs typeface="Times New Roman" panose="02020603050405020304" pitchFamily="18" charset="0"/>
              </a:rPr>
            </a:br>
            <a:br>
              <a:rPr lang="tr-TR" sz="2800" b="1" dirty="0">
                <a:ea typeface="Calibri" panose="020F0502020204030204" pitchFamily="34" charset="0"/>
                <a:cs typeface="Times New Roman" panose="02020603050405020304" pitchFamily="18" charset="0"/>
              </a:rPr>
            </a:br>
            <a:r>
              <a:rPr lang="tr-TR" sz="2800" b="1" dirty="0">
                <a:ea typeface="Calibri" panose="020F0502020204030204" pitchFamily="34" charset="0"/>
                <a:cs typeface="Times New Roman" panose="02020603050405020304" pitchFamily="18" charset="0"/>
              </a:rPr>
              <a:t>   </a:t>
            </a:r>
            <a:r>
              <a:rPr lang="tr-TR" sz="3200" dirty="0">
                <a:solidFill>
                  <a:srgbClr val="000000"/>
                </a:solidFill>
                <a:ea typeface="Times New Roman" panose="02020603050405020304" pitchFamily="18" charset="0"/>
              </a:rPr>
              <a:t>Bilinç Bozuklukları ve Ciddi Hastalık </a:t>
            </a:r>
            <a:br>
              <a:rPr lang="tr-TR" sz="3200" dirty="0">
                <a:solidFill>
                  <a:srgbClr val="000000"/>
                </a:solidFill>
                <a:ea typeface="Times New Roman" panose="02020603050405020304" pitchFamily="18" charset="0"/>
              </a:rPr>
            </a:br>
            <a:r>
              <a:rPr lang="tr-TR" sz="3200" dirty="0">
                <a:solidFill>
                  <a:srgbClr val="000000"/>
                </a:solidFill>
                <a:ea typeface="Times New Roman" panose="02020603050405020304" pitchFamily="18" charset="0"/>
              </a:rPr>
              <a:t>  Durumlarında İlk Yardım</a:t>
            </a:r>
            <a:r>
              <a:rPr lang="tr-TR" sz="3200" dirty="0">
                <a:ea typeface="Calibri" panose="020F0502020204030204" pitchFamily="34" charset="0"/>
                <a:cs typeface="Times New Roman" panose="02020603050405020304" pitchFamily="18" charset="0"/>
              </a:rPr>
              <a:t> </a:t>
            </a:r>
            <a:br>
              <a:rPr lang="tr-TR" sz="2800" b="1" dirty="0">
                <a:ea typeface="Calibri" panose="020F0502020204030204" pitchFamily="34" charset="0"/>
                <a:cs typeface="Times New Roman" panose="02020603050405020304" pitchFamily="18" charset="0"/>
              </a:rPr>
            </a:br>
            <a:r>
              <a:rPr lang="tr-TR" sz="2800" b="1" dirty="0">
                <a:ea typeface="Calibri" panose="020F0502020204030204" pitchFamily="34" charset="0"/>
                <a:cs typeface="Times New Roman" panose="02020603050405020304" pitchFamily="18" charset="0"/>
              </a:rPr>
              <a:t>   </a:t>
            </a:r>
            <a:r>
              <a:rPr lang="tr-TR" sz="2400" dirty="0">
                <a:ea typeface="Calibri" panose="020F0502020204030204" pitchFamily="34" charset="0"/>
                <a:cs typeface="Times New Roman" panose="02020603050405020304" pitchFamily="18" charset="0"/>
              </a:rPr>
              <a:t>Bilinç Bozukluğu Yapan Nedenler</a:t>
            </a:r>
            <a:br>
              <a:rPr lang="tr-TR" sz="2800" b="1" dirty="0">
                <a:ea typeface="Calibri" panose="020F0502020204030204" pitchFamily="34" charset="0"/>
                <a:cs typeface="Arial" panose="020B0604020202020204" pitchFamily="34" charset="0"/>
              </a:rPr>
            </a:br>
            <a:br>
              <a:rPr lang="tr-TR" sz="2800" b="1" dirty="0">
                <a:solidFill>
                  <a:srgbClr val="000000"/>
                </a:solidFill>
                <a:ea typeface="Times New Roman" panose="02020603050405020304" pitchFamily="18" charset="0"/>
              </a:rPr>
            </a:br>
            <a:br>
              <a:rPr lang="tr-TR" sz="2800" b="1" dirty="0">
                <a:solidFill>
                  <a:srgbClr val="000000"/>
                </a:solidFill>
                <a:effectLst/>
                <a:ea typeface="Times New Roman" panose="02020603050405020304" pitchFamily="18" charset="0"/>
                <a:cs typeface="Calibri" panose="020F0502020204030204" pitchFamily="34" charset="0"/>
              </a:rPr>
            </a:br>
            <a:endParaRPr lang="tr-TR" sz="2800" b="1" i="1" dirty="0">
              <a:cs typeface="Calibri" panose="020F0502020204030204" pitchFamily="34" charset="0"/>
            </a:endParaRPr>
          </a:p>
        </p:txBody>
      </p:sp>
    </p:spTree>
    <p:extLst>
      <p:ext uri="{BB962C8B-B14F-4D97-AF65-F5344CB8AC3E}">
        <p14:creationId xmlns:p14="http://schemas.microsoft.com/office/powerpoint/2010/main" val="554645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73B24D7E-7231-3CF9-E42C-D3815520E842}"/>
              </a:ext>
            </a:extLst>
          </p:cNvPr>
          <p:cNvSpPr/>
          <p:nvPr/>
        </p:nvSpPr>
        <p:spPr>
          <a:xfrm>
            <a:off x="0" y="0"/>
            <a:ext cx="9144000" cy="141277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3" name="Resim 2">
            <a:extLst>
              <a:ext uri="{FF2B5EF4-FFF2-40B4-BE49-F238E27FC236}">
                <a16:creationId xmlns:a16="http://schemas.microsoft.com/office/drawing/2014/main" id="{D50DAE73-2A5D-194D-96B0-C9E7571C98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116632"/>
            <a:ext cx="1106004" cy="716220"/>
          </a:xfrm>
          <a:prstGeom prst="rect">
            <a:avLst/>
          </a:prstGeom>
        </p:spPr>
      </p:pic>
      <p:sp>
        <p:nvSpPr>
          <p:cNvPr id="6" name="İçerik Yer Tutucusu 5">
            <a:extLst>
              <a:ext uri="{FF2B5EF4-FFF2-40B4-BE49-F238E27FC236}">
                <a16:creationId xmlns:a16="http://schemas.microsoft.com/office/drawing/2014/main" id="{00929F56-A5C6-48A0-A9A9-9B36443E26B4}"/>
              </a:ext>
            </a:extLst>
          </p:cNvPr>
          <p:cNvSpPr>
            <a:spLocks noGrp="1"/>
          </p:cNvSpPr>
          <p:nvPr>
            <p:ph idx="1"/>
          </p:nvPr>
        </p:nvSpPr>
        <p:spPr>
          <a:xfrm>
            <a:off x="202574" y="1628800"/>
            <a:ext cx="8473881" cy="5229200"/>
          </a:xfrm>
        </p:spPr>
        <p:txBody>
          <a:bodyPr>
            <a:noAutofit/>
          </a:bodyPr>
          <a:lstStyle/>
          <a:p>
            <a:pPr lvl="0" algn="just">
              <a:lnSpc>
                <a:spcPct val="115000"/>
              </a:lnSpc>
              <a:tabLst>
                <a:tab pos="4445" algn="l"/>
                <a:tab pos="168910" algn="l"/>
              </a:tabLst>
            </a:pPr>
            <a:r>
              <a:rPr lang="tr-TR" sz="2400" dirty="0"/>
              <a:t>Kişinin bilinç durumu değerlendirilir. ve eğer bilinç bozukluğu varsa seviyesini </a:t>
            </a:r>
            <a:r>
              <a:rPr lang="tr-TR" sz="2400" b="1" dirty="0" err="1"/>
              <a:t>USAY</a:t>
            </a:r>
            <a:r>
              <a:rPr lang="tr-TR" sz="2400" dirty="0" err="1"/>
              <a:t>’ı</a:t>
            </a:r>
            <a:r>
              <a:rPr lang="tr-TR" sz="2400" dirty="0"/>
              <a:t> kullanarak belirlenir</a:t>
            </a:r>
            <a:r>
              <a:rPr lang="tr-TR" sz="2400" dirty="0">
                <a:effectLst/>
                <a:ea typeface="Calibri" panose="020F0502020204030204" pitchFamily="34" charset="0"/>
                <a:cs typeface="Arial" panose="020B0604020202020204" pitchFamily="34" charset="0"/>
              </a:rPr>
              <a:t>.</a:t>
            </a:r>
          </a:p>
          <a:p>
            <a:pPr lvl="0" algn="just">
              <a:lnSpc>
                <a:spcPct val="115000"/>
              </a:lnSpc>
              <a:tabLst>
                <a:tab pos="4445" algn="l"/>
                <a:tab pos="168910" algn="l"/>
              </a:tabLst>
            </a:pPr>
            <a:r>
              <a:rPr lang="tr-TR" sz="2400" dirty="0"/>
              <a:t>Bilinç bozukluğu olan kişide 112 acil yardım numarasını arayın ya da aratın. </a:t>
            </a:r>
            <a:endParaRPr lang="tr-TR" sz="2400" dirty="0">
              <a:effectLst/>
              <a:ea typeface="Calibri" panose="020F0502020204030204" pitchFamily="34" charset="0"/>
              <a:cs typeface="Arial" panose="020B0604020202020204" pitchFamily="34" charset="0"/>
            </a:endParaRPr>
          </a:p>
          <a:p>
            <a:r>
              <a:rPr lang="tr-TR" sz="2400" dirty="0"/>
              <a:t>Kişinin yaşamsal bulguları değerlendirilir. Eğer yaşamsal bulgular yoksa derhal Temel Yaşam Desteğine başlanır.</a:t>
            </a:r>
            <a:endParaRPr lang="tr-TR" sz="2400" dirty="0">
              <a:effectLst/>
              <a:ea typeface="Calibri" panose="020F0502020204030204" pitchFamily="34" charset="0"/>
              <a:cs typeface="Arial" panose="020B0604020202020204" pitchFamily="34" charset="0"/>
            </a:endParaRPr>
          </a:p>
          <a:p>
            <a:pPr lvl="0" algn="just">
              <a:lnSpc>
                <a:spcPct val="115000"/>
              </a:lnSpc>
              <a:tabLst>
                <a:tab pos="4445" algn="l"/>
                <a:tab pos="168910" algn="l"/>
              </a:tabLst>
            </a:pPr>
            <a:r>
              <a:rPr lang="tr-TR" sz="2400" dirty="0"/>
              <a:t>Kişinin bilinci tamamen kapalı ve yaralanma şüphesi yoksa derlenme pozisyonuna getirilir.</a:t>
            </a:r>
            <a:endParaRPr lang="tr-TR" sz="2400" dirty="0">
              <a:effectLst/>
              <a:ea typeface="Calibri" panose="020F0502020204030204" pitchFamily="34" charset="0"/>
            </a:endParaRPr>
          </a:p>
        </p:txBody>
      </p:sp>
      <p:sp>
        <p:nvSpPr>
          <p:cNvPr id="7" name="Başlık 1">
            <a:extLst>
              <a:ext uri="{FF2B5EF4-FFF2-40B4-BE49-F238E27FC236}">
                <a16:creationId xmlns:a16="http://schemas.microsoft.com/office/drawing/2014/main" id="{4543E50A-E54B-4F85-A9AE-ECAE01ADF25E}"/>
              </a:ext>
            </a:extLst>
          </p:cNvPr>
          <p:cNvSpPr>
            <a:spLocks noGrp="1"/>
          </p:cNvSpPr>
          <p:nvPr>
            <p:ph type="title"/>
          </p:nvPr>
        </p:nvSpPr>
        <p:spPr>
          <a:xfrm>
            <a:off x="202575" y="0"/>
            <a:ext cx="8941424" cy="1412776"/>
          </a:xfrm>
        </p:spPr>
        <p:txBody>
          <a:bodyPr>
            <a:normAutofit/>
          </a:bodyPr>
          <a:lstStyle/>
          <a:p>
            <a:pPr algn="l"/>
            <a:r>
              <a:rPr lang="tr-TR" sz="3200" dirty="0">
                <a:solidFill>
                  <a:srgbClr val="000000"/>
                </a:solidFill>
                <a:ea typeface="Times New Roman" panose="02020603050405020304" pitchFamily="18" charset="0"/>
              </a:rPr>
              <a:t>Bilinç Bozuklukları ve Ciddi Hastalık    </a:t>
            </a:r>
            <a:br>
              <a:rPr lang="tr-TR" sz="3200" dirty="0">
                <a:solidFill>
                  <a:srgbClr val="000000"/>
                </a:solidFill>
                <a:ea typeface="Times New Roman" panose="02020603050405020304" pitchFamily="18" charset="0"/>
              </a:rPr>
            </a:br>
            <a:r>
              <a:rPr lang="tr-TR" sz="3200" dirty="0">
                <a:solidFill>
                  <a:srgbClr val="000000"/>
                </a:solidFill>
                <a:ea typeface="Times New Roman" panose="02020603050405020304" pitchFamily="18" charset="0"/>
              </a:rPr>
              <a:t>Durumlarında İlk Yardım</a:t>
            </a:r>
            <a:endParaRPr lang="tr-TR" sz="3200" i="1" dirty="0">
              <a:latin typeface="+mn-lt"/>
              <a:cs typeface="Calibri" panose="020F0502020204030204" pitchFamily="34" charset="0"/>
            </a:endParaRPr>
          </a:p>
        </p:txBody>
      </p:sp>
    </p:spTree>
    <p:extLst>
      <p:ext uri="{BB962C8B-B14F-4D97-AF65-F5344CB8AC3E}">
        <p14:creationId xmlns:p14="http://schemas.microsoft.com/office/powerpoint/2010/main" val="3029660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DC65E614-3A7C-6E32-4F8E-3D4961883A26}"/>
              </a:ext>
            </a:extLst>
          </p:cNvPr>
          <p:cNvSpPr/>
          <p:nvPr/>
        </p:nvSpPr>
        <p:spPr>
          <a:xfrm>
            <a:off x="0" y="0"/>
            <a:ext cx="9144000" cy="134076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3" name="Resim 2">
            <a:extLst>
              <a:ext uri="{FF2B5EF4-FFF2-40B4-BE49-F238E27FC236}">
                <a16:creationId xmlns:a16="http://schemas.microsoft.com/office/drawing/2014/main" id="{F194C48F-BD80-94D2-D09B-8ECAF5E4FD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266438"/>
            <a:ext cx="1106004" cy="716220"/>
          </a:xfrm>
          <a:prstGeom prst="rect">
            <a:avLst/>
          </a:prstGeom>
        </p:spPr>
      </p:pic>
      <p:sp>
        <p:nvSpPr>
          <p:cNvPr id="6" name="İçerik Yer Tutucusu 5">
            <a:extLst>
              <a:ext uri="{FF2B5EF4-FFF2-40B4-BE49-F238E27FC236}">
                <a16:creationId xmlns:a16="http://schemas.microsoft.com/office/drawing/2014/main" id="{00929F56-A5C6-48A0-A9A9-9B36443E26B4}"/>
              </a:ext>
            </a:extLst>
          </p:cNvPr>
          <p:cNvSpPr>
            <a:spLocks noGrp="1"/>
          </p:cNvSpPr>
          <p:nvPr>
            <p:ph idx="1"/>
          </p:nvPr>
        </p:nvSpPr>
        <p:spPr>
          <a:xfrm>
            <a:off x="179512" y="1399000"/>
            <a:ext cx="8856984" cy="5459000"/>
          </a:xfrm>
        </p:spPr>
        <p:txBody>
          <a:bodyPr>
            <a:normAutofit/>
          </a:bodyPr>
          <a:lstStyle/>
          <a:p>
            <a:pPr marL="0" lvl="0" indent="0" algn="just">
              <a:lnSpc>
                <a:spcPct val="115000"/>
              </a:lnSpc>
              <a:buNone/>
              <a:tabLst>
                <a:tab pos="4445" algn="l"/>
                <a:tab pos="168910" algn="l"/>
              </a:tabLst>
            </a:pPr>
            <a:endParaRPr lang="tr-TR" sz="2000" b="1" dirty="0"/>
          </a:p>
          <a:p>
            <a:pPr lvl="0" algn="just">
              <a:lnSpc>
                <a:spcPct val="115000"/>
              </a:lnSpc>
              <a:tabLst>
                <a:tab pos="4445" algn="l"/>
                <a:tab pos="168910" algn="l"/>
              </a:tabLst>
            </a:pPr>
            <a:r>
              <a:rPr lang="tr-TR" sz="2400" dirty="0">
                <a:ea typeface="Calibri" panose="020F0502020204030204" pitchFamily="34" charset="0"/>
                <a:cs typeface="Arial" panose="020B0604020202020204" pitchFamily="34" charset="0"/>
              </a:rPr>
              <a:t>K</a:t>
            </a:r>
            <a:r>
              <a:rPr lang="tr-TR" sz="2400" dirty="0"/>
              <a:t>işinin bilinci açık ancak kendini kötü hissetme, terleme ve/veya bayılma hissi tarif ediyorsa şok pozisyonuna getirilir.</a:t>
            </a:r>
          </a:p>
          <a:p>
            <a:pPr algn="just">
              <a:lnSpc>
                <a:spcPct val="115000"/>
              </a:lnSpc>
              <a:tabLst>
                <a:tab pos="4445" algn="l"/>
                <a:tab pos="168910" algn="l"/>
              </a:tabLst>
            </a:pPr>
            <a:r>
              <a:rPr lang="tr-TR" sz="2400" dirty="0"/>
              <a:t>Yaralanma ya da şüphesi varsa hasta/yaralının pozisyonu ancak boyun korunarak değiştirilebilir. Eğer boyun korunamıyorsa pozisyonu değiştirilmez.</a:t>
            </a:r>
          </a:p>
          <a:p>
            <a:pPr algn="just">
              <a:lnSpc>
                <a:spcPct val="115000"/>
              </a:lnSpc>
              <a:tabLst>
                <a:tab pos="4445" algn="l"/>
                <a:tab pos="168910" algn="l"/>
              </a:tabLst>
            </a:pPr>
            <a:r>
              <a:rPr lang="tr-TR" sz="2400" dirty="0"/>
              <a:t>Kişinin nefes alıp almadığı takip edilir.</a:t>
            </a:r>
          </a:p>
          <a:p>
            <a:r>
              <a:rPr lang="tr-TR" sz="2400" dirty="0"/>
              <a:t>112 acil yardım ekibi gelinceye kadar hasta/yaralının yanından ayrılmayın.</a:t>
            </a:r>
          </a:p>
        </p:txBody>
      </p:sp>
      <p:sp>
        <p:nvSpPr>
          <p:cNvPr id="7" name="Başlık 1">
            <a:extLst>
              <a:ext uri="{FF2B5EF4-FFF2-40B4-BE49-F238E27FC236}">
                <a16:creationId xmlns:a16="http://schemas.microsoft.com/office/drawing/2014/main" id="{4543E50A-E54B-4F85-A9AE-ECAE01ADF25E}"/>
              </a:ext>
            </a:extLst>
          </p:cNvPr>
          <p:cNvSpPr>
            <a:spLocks noGrp="1"/>
          </p:cNvSpPr>
          <p:nvPr>
            <p:ph type="title"/>
          </p:nvPr>
        </p:nvSpPr>
        <p:spPr>
          <a:xfrm>
            <a:off x="-1" y="0"/>
            <a:ext cx="9165517" cy="1340767"/>
          </a:xfrm>
        </p:spPr>
        <p:txBody>
          <a:bodyPr>
            <a:normAutofit/>
          </a:bodyPr>
          <a:lstStyle/>
          <a:p>
            <a:pPr algn="l"/>
            <a:r>
              <a:rPr lang="tr-TR" sz="2800" b="1" dirty="0">
                <a:solidFill>
                  <a:prstClr val="black"/>
                </a:solidFill>
                <a:ea typeface="+mn-ea"/>
                <a:cs typeface="+mn-cs"/>
              </a:rPr>
              <a:t>   </a:t>
            </a:r>
            <a:r>
              <a:rPr lang="tr-TR" sz="3600" dirty="0">
                <a:solidFill>
                  <a:prstClr val="black"/>
                </a:solidFill>
                <a:ea typeface="+mn-ea"/>
                <a:cs typeface="+mn-cs"/>
              </a:rPr>
              <a:t>Bilinç Bozukluğunda İlk Yardım</a:t>
            </a:r>
            <a:endParaRPr lang="tr-TR" sz="3600" i="1" dirty="0">
              <a:latin typeface="+mn-lt"/>
              <a:cs typeface="Calibri" panose="020F0502020204030204" pitchFamily="34" charset="0"/>
            </a:endParaRPr>
          </a:p>
        </p:txBody>
      </p:sp>
    </p:spTree>
    <p:extLst>
      <p:ext uri="{BB962C8B-B14F-4D97-AF65-F5344CB8AC3E}">
        <p14:creationId xmlns:p14="http://schemas.microsoft.com/office/powerpoint/2010/main" val="2741005739"/>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4756</TotalTime>
  <Words>3207</Words>
  <Application>Microsoft Office PowerPoint</Application>
  <PresentationFormat>Ekran Gösterisi (4:3)</PresentationFormat>
  <Paragraphs>472</Paragraphs>
  <Slides>55</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55</vt:i4>
      </vt:variant>
    </vt:vector>
  </HeadingPairs>
  <TitlesOfParts>
    <vt:vector size="61" baseType="lpstr">
      <vt:lpstr>Arial</vt:lpstr>
      <vt:lpstr>Calibri</vt:lpstr>
      <vt:lpstr>Symbol</vt:lpstr>
      <vt:lpstr>Times New Roman</vt:lpstr>
      <vt:lpstr>Wingdings</vt:lpstr>
      <vt:lpstr>Ofis Teması</vt:lpstr>
      <vt:lpstr>BİLİNÇ BOZUKLUKLARI VE CİDDİ HASTALIK DURUMLARINDA İLK YARDIM</vt:lpstr>
      <vt:lpstr>  Amaç ve Öğrenim Hedefleri</vt:lpstr>
      <vt:lpstr> Bilinç Bozuklukları ve Ciddi Hastalık  Durumlarında İlk Yardım   Tanımlar </vt:lpstr>
      <vt:lpstr> Bilinç Bozuklukları ve Ciddi Hastalık   Durumlarında İlk Yardım    Tanımlar</vt:lpstr>
      <vt:lpstr> Bilinç Bozuklukları ve Ciddi Hastalık   Durumlarında İlk Yardım</vt:lpstr>
      <vt:lpstr>   Bilinç Bozuklukları ve Ciddi Hastalık   Durumlarında İlk Yardım   Bilinç Durumunun Değerlendirilmesi </vt:lpstr>
      <vt:lpstr>      Bilinç Bozuklukları ve Ciddi Hastalık    Durumlarında İlk Yardım     Bilinç Bozukluğu Yapan Nedenler   </vt:lpstr>
      <vt:lpstr>Bilinç Bozuklukları ve Ciddi Hastalık     Durumlarında İlk Yardım</vt:lpstr>
      <vt:lpstr>   Bilinç Bozukluğunda İlk Yardım</vt:lpstr>
      <vt:lpstr>     Bayılma (Senkop) </vt:lpstr>
      <vt:lpstr>    Bayılma (Senkop)   Belirti ve Bulguları </vt:lpstr>
      <vt:lpstr>     Bayılma’da (Senkop) İlk Yardım  </vt:lpstr>
      <vt:lpstr>   Bayılma Durumunda Dikkat Edilmesi     Gereken  Hususlar</vt:lpstr>
      <vt:lpstr>         Bayılma Öncesi Durum (Bayılayazma) </vt:lpstr>
      <vt:lpstr>PowerPoint Sunusu</vt:lpstr>
      <vt:lpstr>  Bayılma Öncesi Durumda (Bayılayazma)    İlk Yardım</vt:lpstr>
      <vt:lpstr>  Bayılma Öncesi Durumda (Bayılayazma)    İlk Yardım</vt:lpstr>
      <vt:lpstr>  Bayılma Öncesi Durumda (Bayılayazma)     İlk Yardım</vt:lpstr>
      <vt:lpstr> Bayılma Öncesi Durumda Dikkat Edilmesi                                              Gereken Hususlar  </vt:lpstr>
      <vt:lpstr>   İnme (Felç)   Genel Bilgiler </vt:lpstr>
      <vt:lpstr>  İnme (Felç)     Belirti ve bulguları</vt:lpstr>
      <vt:lpstr>  İnme Nasıl Anlaşılır</vt:lpstr>
      <vt:lpstr>PowerPoint Sunusu</vt:lpstr>
      <vt:lpstr> Bilinç Bozuklukları ve Ciddi Hastalık   Durumlarında İlk Yardım </vt:lpstr>
      <vt:lpstr>           İnmede İlk Yardım </vt:lpstr>
      <vt:lpstr>   İnme Geçiren Kişide Dikkat Edilmesi   Gereken Hususlar </vt:lpstr>
      <vt:lpstr>    Sara (Epilepsi) Nöbeti </vt:lpstr>
      <vt:lpstr>     Sara (Epilepsi) Nöbeti </vt:lpstr>
      <vt:lpstr>     Sara (Epilepsi) Nöbeti   Belirti ve Bulgular       </vt:lpstr>
      <vt:lpstr>   Sara Nöbetinde İlk Yardım </vt:lpstr>
      <vt:lpstr>  Sara Nöbetinde İlk Yardım</vt:lpstr>
      <vt:lpstr>     Nöbet Geçiren Kişide 112 Acil Yardım   Numarası Ne Zaman Aranmalıdır </vt:lpstr>
      <vt:lpstr>  Nöbet Geçiren Kişide Dikkat Edilecekler  </vt:lpstr>
      <vt:lpstr> Çocukluk Çağı (Ateşe Bağlı) Nöbeti</vt:lpstr>
      <vt:lpstr>  Çocukluk Çağı Nöbetinde İlk Yardım</vt:lpstr>
      <vt:lpstr>  Çocukluk Çağı Nöbetinde Dikkat    Edilecekler</vt:lpstr>
      <vt:lpstr>  Şeker (Diyabet) Hastalığına Bağlı    Acil Durumlar</vt:lpstr>
      <vt:lpstr>   Kan Şekeri Düşüklüğünde    Belirti ve Bulgular </vt:lpstr>
      <vt:lpstr> Kan Şekeri Düşüklüğünde İlk Yardım</vt:lpstr>
      <vt:lpstr> Kan Şekeri Düşüklüğünde İlk Yardım</vt:lpstr>
      <vt:lpstr> Kan Şekeri Düşüklüğünde İlk Yardım</vt:lpstr>
      <vt:lpstr>PowerPoint Sunusu</vt:lpstr>
      <vt:lpstr>PowerPoint Sunusu</vt:lpstr>
      <vt:lpstr>      Alerji ve Şiddetli Alerjide (Anafilaksi)   </vt:lpstr>
      <vt:lpstr>  Şiddetli Alerji (Anafilaksi)     Belirti ve Bulguları</vt:lpstr>
      <vt:lpstr>  Şiddetli Alerji (Anafilaksi) İlk Yardım</vt:lpstr>
      <vt:lpstr>PowerPoint Sunusu</vt:lpstr>
      <vt:lpstr>   Durumunun Kötüleştiğini Gösteren   Belirti ve Bulgular   </vt:lpstr>
      <vt:lpstr>       Astım Atağında İlk Yardım   </vt:lpstr>
      <vt:lpstr>  Astım Atağında İlk Yardım</vt:lpstr>
      <vt:lpstr>    KOAH (Kronik Obstrüktif Akciğer Hastalığı) </vt:lpstr>
      <vt:lpstr>KOAH Atak Sırasındaki İlk Yardım</vt:lpstr>
      <vt:lpstr>  Çok Hızlı Nefes Alıp Veren    (Hiperventilasyon) Hasta</vt:lpstr>
      <vt:lpstr>    Çok Hızlı Nefes Alıp Veren Bir Kişide    İlk Yardım </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GENEL İLK YARDIM BİLGİLERİ</dc:title>
  <dc:creator>win7</dc:creator>
  <cp:lastModifiedBy>ESENGÜL ALADAĞ</cp:lastModifiedBy>
  <cp:revision>670</cp:revision>
  <dcterms:created xsi:type="dcterms:W3CDTF">2020-12-16T20:56:57Z</dcterms:created>
  <dcterms:modified xsi:type="dcterms:W3CDTF">2025-04-22T12:08:40Z</dcterms:modified>
</cp:coreProperties>
</file>