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56" r:id="rId2"/>
    <p:sldId id="410" r:id="rId3"/>
    <p:sldId id="412" r:id="rId4"/>
    <p:sldId id="414" r:id="rId5"/>
    <p:sldId id="327" r:id="rId6"/>
    <p:sldId id="456" r:id="rId7"/>
    <p:sldId id="330" r:id="rId8"/>
    <p:sldId id="457" r:id="rId9"/>
    <p:sldId id="417" r:id="rId10"/>
    <p:sldId id="418" r:id="rId11"/>
    <p:sldId id="420" r:id="rId12"/>
    <p:sldId id="421" r:id="rId13"/>
    <p:sldId id="422" r:id="rId14"/>
    <p:sldId id="426" r:id="rId15"/>
    <p:sldId id="427" r:id="rId16"/>
    <p:sldId id="425" r:id="rId17"/>
    <p:sldId id="424" r:id="rId18"/>
    <p:sldId id="423" r:id="rId19"/>
    <p:sldId id="406" r:id="rId20"/>
    <p:sldId id="429" r:id="rId21"/>
    <p:sldId id="341" r:id="rId22"/>
    <p:sldId id="433" r:id="rId23"/>
    <p:sldId id="434" r:id="rId24"/>
    <p:sldId id="435" r:id="rId25"/>
    <p:sldId id="436" r:id="rId26"/>
    <p:sldId id="439" r:id="rId27"/>
    <p:sldId id="440" r:id="rId28"/>
    <p:sldId id="441" r:id="rId29"/>
    <p:sldId id="442" r:id="rId30"/>
    <p:sldId id="443" r:id="rId31"/>
    <p:sldId id="444" r:id="rId32"/>
    <p:sldId id="446" r:id="rId33"/>
    <p:sldId id="448" r:id="rId34"/>
    <p:sldId id="449" r:id="rId35"/>
    <p:sldId id="450" r:id="rId36"/>
    <p:sldId id="451" r:id="rId37"/>
    <p:sldId id="453" r:id="rId38"/>
    <p:sldId id="458" r:id="rId39"/>
    <p:sldId id="455" r:id="rId40"/>
    <p:sldId id="292"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p:restoredTop sz="93258" autoAdjust="0"/>
  </p:normalViewPr>
  <p:slideViewPr>
    <p:cSldViewPr>
      <p:cViewPr varScale="1">
        <p:scale>
          <a:sx n="107" d="100"/>
          <a:sy n="107" d="100"/>
        </p:scale>
        <p:origin x="153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0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4DE0C2-2188-43F0-A7E8-8ACF878CDD4F}" type="datetimeFigureOut">
              <a:rPr lang="tr-TR" smtClean="0"/>
              <a:t>22.04.2025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3E024-C9EB-4A52-B7AE-704B32EC816D}" type="slidenum">
              <a:rPr lang="tr-TR" smtClean="0"/>
              <a:t>‹#›</a:t>
            </a:fld>
            <a:endParaRPr lang="tr-TR"/>
          </a:p>
        </p:txBody>
      </p:sp>
    </p:spTree>
    <p:extLst>
      <p:ext uri="{BB962C8B-B14F-4D97-AF65-F5344CB8AC3E}">
        <p14:creationId xmlns:p14="http://schemas.microsoft.com/office/powerpoint/2010/main" val="299566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F43E024-C9EB-4A52-B7AE-704B32EC816D}" type="slidenum">
              <a:rPr lang="tr-TR" smtClean="0"/>
              <a:t>1</a:t>
            </a:fld>
            <a:endParaRPr lang="tr-TR"/>
          </a:p>
        </p:txBody>
      </p:sp>
    </p:spTree>
    <p:extLst>
      <p:ext uri="{BB962C8B-B14F-4D97-AF65-F5344CB8AC3E}">
        <p14:creationId xmlns:p14="http://schemas.microsoft.com/office/powerpoint/2010/main" val="2142706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stilini düzenlemek için tıklayın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BC48C9FB-3895-47BE-A0E5-598C5863D6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7E27892C-83B3-4F80-8E14-3B3A01E3E98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901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5150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stilini düzenlemek için tıklayın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55697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7747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stilini düzenlemek için tıklayın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95677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76402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stilini düzenlemek için tıklayın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22.04.2025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0180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Veri Yer Tutucusu 2"/>
          <p:cNvSpPr>
            <a:spLocks noGrp="1"/>
          </p:cNvSpPr>
          <p:nvPr>
            <p:ph type="dt" sz="half" idx="10"/>
          </p:nvPr>
        </p:nvSpPr>
        <p:spPr/>
        <p:txBody>
          <a:bodyPr/>
          <a:lstStyle/>
          <a:p>
            <a:fld id="{A23720DD-5B6D-40BF-8493-A6B52D484E6B}" type="datetimeFigureOut">
              <a:rPr lang="tr-TR" smtClean="0"/>
              <a:t>22.04.2025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02376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22.04.2025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0168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stilini düzenlemek için tıklayın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949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stilini düzenlemek için tıklayın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80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22.04.2025</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63198E0A-2F4D-4A5F-ADB5-D2ABC738483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A5E004A1-4502-43B1-BF1B-8893EBCDC342}"/>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5073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92A4E18-E0F8-40DA-8136-D046943120BF}"/>
              </a:ext>
            </a:extLst>
          </p:cNvPr>
          <p:cNvSpPr/>
          <p:nvPr/>
        </p:nvSpPr>
        <p:spPr>
          <a:xfrm>
            <a:off x="22387" y="25777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ctrTitle"/>
          </p:nvPr>
        </p:nvSpPr>
        <p:spPr>
          <a:xfrm>
            <a:off x="395536" y="2708920"/>
            <a:ext cx="8352928" cy="1080120"/>
          </a:xfrm>
        </p:spPr>
        <p:txBody>
          <a:bodyPr>
            <a:normAutofit fontScale="90000"/>
          </a:bodyPr>
          <a:lstStyle/>
          <a:p>
            <a:pPr lvl="0"/>
            <a:r>
              <a:rPr lang="tr-TR" b="1" dirty="0"/>
              <a:t>HAVAYOLU TIKANIKLIĞINDA </a:t>
            </a:r>
            <a:br>
              <a:rPr lang="tr-TR" b="1" dirty="0"/>
            </a:br>
            <a:r>
              <a:rPr lang="tr-TR" b="1" dirty="0"/>
              <a:t>İLKYARDIM</a:t>
            </a:r>
          </a:p>
        </p:txBody>
      </p:sp>
      <p:pic>
        <p:nvPicPr>
          <p:cNvPr id="5" name="Resim 4">
            <a:extLst>
              <a:ext uri="{FF2B5EF4-FFF2-40B4-BE49-F238E27FC236}">
                <a16:creationId xmlns:a16="http://schemas.microsoft.com/office/drawing/2014/main" id="{666F10C2-FE42-4CB3-A27A-96772D09F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4371" y="309712"/>
            <a:ext cx="3237643" cy="2096616"/>
          </a:xfrm>
          <a:prstGeom prst="rect">
            <a:avLst/>
          </a:prstGeom>
        </p:spPr>
      </p:pic>
      <p:pic>
        <p:nvPicPr>
          <p:cNvPr id="7" name="Resim 6">
            <a:extLst>
              <a:ext uri="{FF2B5EF4-FFF2-40B4-BE49-F238E27FC236}">
                <a16:creationId xmlns:a16="http://schemas.microsoft.com/office/drawing/2014/main" id="{CFA4C23C-C77D-4486-938B-685BAC9F27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870" y="4603343"/>
            <a:ext cx="2403501" cy="1802626"/>
          </a:xfrm>
          <a:prstGeom prst="rect">
            <a:avLst/>
          </a:prstGeom>
        </p:spPr>
      </p:pic>
      <p:pic>
        <p:nvPicPr>
          <p:cNvPr id="11" name="Resim 10">
            <a:extLst>
              <a:ext uri="{FF2B5EF4-FFF2-40B4-BE49-F238E27FC236}">
                <a16:creationId xmlns:a16="http://schemas.microsoft.com/office/drawing/2014/main" id="{9694E01F-1CDE-48F2-8858-9299594ED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3660" y="4636343"/>
            <a:ext cx="2403501" cy="1802626"/>
          </a:xfrm>
          <a:prstGeom prst="rect">
            <a:avLst/>
          </a:prstGeom>
        </p:spPr>
      </p:pic>
      <p:pic>
        <p:nvPicPr>
          <p:cNvPr id="13" name="Resim 12">
            <a:extLst>
              <a:ext uri="{FF2B5EF4-FFF2-40B4-BE49-F238E27FC236}">
                <a16:creationId xmlns:a16="http://schemas.microsoft.com/office/drawing/2014/main" id="{49011106-24AE-4C3A-AF8E-84F8A618C1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9" y="4603695"/>
            <a:ext cx="2403501" cy="1802626"/>
          </a:xfrm>
          <a:prstGeom prst="rect">
            <a:avLst/>
          </a:prstGeom>
        </p:spPr>
      </p:pic>
    </p:spTree>
    <p:extLst>
      <p:ext uri="{BB962C8B-B14F-4D97-AF65-F5344CB8AC3E}">
        <p14:creationId xmlns:p14="http://schemas.microsoft.com/office/powerpoint/2010/main" val="37649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CA72769-7C7D-3F23-C1E5-22B647E1829A}"/>
              </a:ext>
            </a:extLst>
          </p:cNvPr>
          <p:cNvSpPr/>
          <p:nvPr/>
        </p:nvSpPr>
        <p:spPr>
          <a:xfrm>
            <a:off x="5724" y="0"/>
            <a:ext cx="9132552"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mj-ea"/>
                <a:cs typeface="+mj-cs"/>
              </a:rPr>
              <a:t> Yetişkinlerde Hava Yolu Tıkanıklığı</a:t>
            </a:r>
            <a:br>
              <a:rPr lang="tr-TR" sz="2800" b="1" dirty="0">
                <a:solidFill>
                  <a:prstClr val="black"/>
                </a:solidFill>
                <a:ea typeface="+mj-ea"/>
                <a:cs typeface="+mj-cs"/>
              </a:rPr>
            </a:br>
            <a:r>
              <a:rPr lang="tr-TR" sz="2800" b="1" dirty="0">
                <a:solidFill>
                  <a:prstClr val="black"/>
                </a:solidFill>
                <a:ea typeface="+mj-ea"/>
                <a:cs typeface="+mj-cs"/>
              </a:rPr>
              <a:t>  </a:t>
            </a:r>
            <a:r>
              <a:rPr lang="tr-TR" sz="2400" dirty="0">
                <a:solidFill>
                  <a:prstClr val="black"/>
                </a:solidFill>
                <a:ea typeface="+mj-ea"/>
                <a:cs typeface="+mj-cs"/>
              </a:rPr>
              <a:t>Kısmi Hava Yolu Tıkanıklığında İlk Yardım</a:t>
            </a:r>
            <a:endParaRPr lang="tr-TR" sz="4000" dirty="0"/>
          </a:p>
        </p:txBody>
      </p:sp>
      <p:pic>
        <p:nvPicPr>
          <p:cNvPr id="4" name="Resim 3">
            <a:extLst>
              <a:ext uri="{FF2B5EF4-FFF2-40B4-BE49-F238E27FC236}">
                <a16:creationId xmlns:a16="http://schemas.microsoft.com/office/drawing/2014/main" id="{7A5856C9-0973-4C1E-B1B7-B4E1B24A9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1"/>
            <a:ext cx="9180512" cy="1124744"/>
          </a:xfrm>
        </p:spPr>
        <p:txBody>
          <a:bodyPr>
            <a:normAutofit/>
          </a:bodyPr>
          <a:lstStyle/>
          <a:p>
            <a:pPr algn="l"/>
            <a:br>
              <a:rPr lang="tr-TR" sz="3200" b="1" dirty="0"/>
            </a:br>
            <a:r>
              <a:rPr lang="tr-TR" sz="3200" b="1" dirty="0"/>
              <a:t> </a:t>
            </a:r>
            <a:endParaRPr lang="tr-TR" sz="2400" i="1" dirty="0"/>
          </a:p>
        </p:txBody>
      </p:sp>
      <p:sp>
        <p:nvSpPr>
          <p:cNvPr id="3" name="İçerik Yer Tutucusu 2"/>
          <p:cNvSpPr>
            <a:spLocks noGrp="1"/>
          </p:cNvSpPr>
          <p:nvPr>
            <p:ph idx="1"/>
          </p:nvPr>
        </p:nvSpPr>
        <p:spPr>
          <a:xfrm>
            <a:off x="5724" y="1124744"/>
            <a:ext cx="8734711" cy="5589240"/>
          </a:xfrm>
        </p:spPr>
        <p:txBody>
          <a:bodyPr>
            <a:noAutofit/>
          </a:bodyPr>
          <a:lstStyle/>
          <a:p>
            <a:pPr marL="0" indent="0" algn="just">
              <a:buNone/>
            </a:pPr>
            <a:endParaRPr lang="tr-TR" sz="2400" b="1" dirty="0"/>
          </a:p>
          <a:p>
            <a:pPr marL="457200" lvl="1" indent="-457200" algn="just">
              <a:buFont typeface="Arial" panose="020B0604020202020204" pitchFamily="34" charset="0"/>
              <a:buChar char="•"/>
            </a:pPr>
            <a:r>
              <a:rPr lang="tr-TR" sz="2400" dirty="0"/>
              <a:t>Ağız içinde görünen bir yabancı cisim varsa, katı bir cisimse ve çıkarılabileceğinden emin olunabiliyor ise parmak süpürme hareketi ile tek hamlede çıkarılmaya çalışılır.</a:t>
            </a:r>
            <a:r>
              <a:rPr lang="tr-TR" sz="2400" dirty="0">
                <a:solidFill>
                  <a:prstClr val="black"/>
                </a:solidFill>
              </a:rPr>
              <a:t> </a:t>
            </a:r>
          </a:p>
          <a:p>
            <a:pPr marL="457200" lvl="1" indent="-457200" algn="just">
              <a:buFont typeface="Arial" panose="020B0604020202020204" pitchFamily="34" charset="0"/>
              <a:buChar char="•"/>
            </a:pPr>
            <a:r>
              <a:rPr lang="tr-TR" sz="2400" dirty="0">
                <a:solidFill>
                  <a:prstClr val="black"/>
                </a:solidFill>
              </a:rPr>
              <a:t>Ancak emin olunamıyorsa dokunulmaz ve rastgele parmak süpürme hareketi kullanmaktan kaçınılır.</a:t>
            </a:r>
          </a:p>
          <a:p>
            <a:pPr lvl="0" algn="just"/>
            <a:r>
              <a:rPr lang="tr-TR" sz="2400" dirty="0">
                <a:solidFill>
                  <a:prstClr val="black"/>
                </a:solidFill>
              </a:rPr>
              <a:t>Kişinin solunum ve öksürüğü belirgin şekilde zayıflarsa ya da kaybolursa ve morarma saptanırsa </a:t>
            </a:r>
            <a:r>
              <a:rPr lang="tr-TR" sz="2400" b="1" dirty="0">
                <a:solidFill>
                  <a:prstClr val="black"/>
                </a:solidFill>
              </a:rPr>
              <a:t>tam hava yolu tıkanıklığı </a:t>
            </a:r>
            <a:r>
              <a:rPr lang="tr-TR" sz="2400" dirty="0">
                <a:solidFill>
                  <a:prstClr val="black"/>
                </a:solidFill>
              </a:rPr>
              <a:t>olarak kabul edilir ve derhal buna göre müdahale edilir.</a:t>
            </a:r>
          </a:p>
          <a:p>
            <a:pPr marL="457200" lvl="1" indent="-457200" algn="just">
              <a:buFont typeface="Arial" panose="020B0604020202020204" pitchFamily="34" charset="0"/>
              <a:buChar char="•"/>
            </a:pPr>
            <a:endParaRPr lang="tr-TR" sz="2400" dirty="0"/>
          </a:p>
          <a:p>
            <a:pPr marL="0" indent="0" algn="just">
              <a:buNone/>
            </a:pPr>
            <a:endParaRPr lang="tr-TR" sz="2400" b="1" dirty="0"/>
          </a:p>
          <a:p>
            <a:pPr marL="0" indent="0" algn="just">
              <a:buNone/>
            </a:pPr>
            <a:endParaRPr lang="tr-TR" sz="2400" b="1" dirty="0"/>
          </a:p>
        </p:txBody>
      </p:sp>
    </p:spTree>
    <p:extLst>
      <p:ext uri="{BB962C8B-B14F-4D97-AF65-F5344CB8AC3E}">
        <p14:creationId xmlns:p14="http://schemas.microsoft.com/office/powerpoint/2010/main" val="369208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688ACBFD-5F83-4614-874B-43008C7796C2}"/>
              </a:ext>
            </a:extLst>
          </p:cNvPr>
          <p:cNvSpPr/>
          <p:nvPr/>
        </p:nvSpPr>
        <p:spPr>
          <a:xfrm>
            <a:off x="0" y="0"/>
            <a:ext cx="9144000"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1"/>
            <a:ext cx="9145452" cy="1196753"/>
          </a:xfrm>
        </p:spPr>
        <p:txBody>
          <a:bodyPr>
            <a:normAutofit fontScale="90000"/>
          </a:bodyPr>
          <a:lstStyle/>
          <a:p>
            <a:pPr algn="l"/>
            <a:br>
              <a:rPr lang="tr-TR" sz="4000" dirty="0">
                <a:solidFill>
                  <a:prstClr val="black"/>
                </a:solidFill>
              </a:rPr>
            </a:br>
            <a:br>
              <a:rPr lang="tr-TR" sz="4000" dirty="0">
                <a:solidFill>
                  <a:prstClr val="black"/>
                </a:solidFill>
              </a:rPr>
            </a:br>
            <a:r>
              <a:rPr lang="tr-TR" sz="4000" dirty="0">
                <a:solidFill>
                  <a:prstClr val="black"/>
                </a:solidFill>
              </a:rPr>
              <a:t> Yetişkinlerde Hava Yolu Tıkanıklığı</a:t>
            </a:r>
            <a:br>
              <a:rPr lang="tr-TR" sz="3100" b="1" dirty="0">
                <a:solidFill>
                  <a:prstClr val="black"/>
                </a:solidFill>
              </a:rPr>
            </a:br>
            <a:r>
              <a:rPr lang="tr-TR" sz="3100" b="1" dirty="0">
                <a:solidFill>
                  <a:prstClr val="black"/>
                </a:solidFill>
              </a:rPr>
              <a:t>  </a:t>
            </a:r>
            <a:r>
              <a:rPr lang="tr-TR" sz="2700" dirty="0">
                <a:solidFill>
                  <a:prstClr val="black"/>
                </a:solidFill>
              </a:rPr>
              <a:t>Tam Hava Yolu Tıkanıklığında İlk Yardım</a:t>
            </a:r>
            <a:br>
              <a:rPr lang="tr-TR" sz="3100" b="1" dirty="0">
                <a:solidFill>
                  <a:prstClr val="black"/>
                </a:solidFill>
              </a:rPr>
            </a:br>
            <a:br>
              <a:rPr lang="tr-TR" sz="3600" dirty="0"/>
            </a:br>
            <a:endParaRPr lang="tr-TR" sz="2400" i="1" dirty="0"/>
          </a:p>
        </p:txBody>
      </p:sp>
      <p:sp>
        <p:nvSpPr>
          <p:cNvPr id="3" name="İçerik Yer Tutucusu 2"/>
          <p:cNvSpPr>
            <a:spLocks noGrp="1"/>
          </p:cNvSpPr>
          <p:nvPr>
            <p:ph idx="1"/>
          </p:nvPr>
        </p:nvSpPr>
        <p:spPr>
          <a:xfrm>
            <a:off x="358859" y="1268760"/>
            <a:ext cx="8532440" cy="5040560"/>
          </a:xfrm>
        </p:spPr>
        <p:txBody>
          <a:bodyPr>
            <a:noAutofit/>
          </a:bodyPr>
          <a:lstStyle/>
          <a:p>
            <a:pPr marL="0" indent="0" algn="just">
              <a:buNone/>
            </a:pPr>
            <a:r>
              <a:rPr lang="tr-TR" sz="2400" dirty="0"/>
              <a:t>Kişide hava yolu tıkanıklığı doğrudan tam tıkanma şeklinde de ortaya çıkabilir. Bu durumda kişinin bilinç durumunu değerlendirilir ve ona göre müdahale edilir.</a:t>
            </a:r>
            <a:endParaRPr lang="tr-TR" sz="2400" b="1" u="sng" dirty="0"/>
          </a:p>
          <a:p>
            <a:pPr marL="0" indent="0" algn="just">
              <a:buNone/>
            </a:pPr>
            <a:r>
              <a:rPr lang="tr-TR" sz="2400" b="1" dirty="0"/>
              <a:t>Eğer Kişi Bilinçliyse;</a:t>
            </a:r>
          </a:p>
          <a:p>
            <a:pPr lvl="0" algn="just"/>
            <a:r>
              <a:rPr lang="tr-TR" sz="2400" dirty="0"/>
              <a:t>Kişiye </a:t>
            </a:r>
            <a:r>
              <a:rPr lang="tr-TR" sz="2400" b="1" dirty="0"/>
              <a:t>“Boğuluyor musun?” </a:t>
            </a:r>
            <a:r>
              <a:rPr lang="tr-TR" sz="2400" dirty="0"/>
              <a:t>diye sorulur. Cevap veremiyor, öksüremiyor veya zayıf öksürüyor, mücadele ediyor ve nefes alamıyorsa tam hava yolu tıkanıklığı söz konusudur.</a:t>
            </a:r>
          </a:p>
          <a:p>
            <a:pPr algn="just"/>
            <a:r>
              <a:rPr lang="tr-TR" sz="2400" dirty="0"/>
              <a:t>Hemen sesli bir şekilde seslenilir ve yardım istenilir.</a:t>
            </a:r>
          </a:p>
          <a:p>
            <a:pPr algn="just"/>
            <a:r>
              <a:rPr lang="tr-TR" sz="2400" dirty="0"/>
              <a:t>Yardım çağrısına karşılık veren birisi olursa 112 acil yardım numarasını araması istenilir.</a:t>
            </a:r>
          </a:p>
          <a:p>
            <a:pPr lvl="0" algn="just"/>
            <a:endParaRPr lang="tr-TR" sz="2400" dirty="0"/>
          </a:p>
          <a:p>
            <a:pPr marL="0" indent="0" algn="just">
              <a:buNone/>
            </a:pPr>
            <a:endParaRPr lang="tr-TR" sz="2400" b="1" dirty="0"/>
          </a:p>
          <a:p>
            <a:pPr marL="0" indent="0" algn="just">
              <a:buNone/>
            </a:pPr>
            <a:endParaRPr lang="tr-TR" sz="2400" b="1" dirty="0"/>
          </a:p>
          <a:p>
            <a:pPr marL="0" indent="0" algn="just">
              <a:buNone/>
            </a:pPr>
            <a:endParaRPr lang="tr-TR" sz="2400" b="1" dirty="0"/>
          </a:p>
        </p:txBody>
      </p:sp>
      <p:pic>
        <p:nvPicPr>
          <p:cNvPr id="6" name="Resim 5">
            <a:extLst>
              <a:ext uri="{FF2B5EF4-FFF2-40B4-BE49-F238E27FC236}">
                <a16:creationId xmlns:a16="http://schemas.microsoft.com/office/drawing/2014/main" id="{D2DBDE75-A1EC-4945-B7B3-DE9039B7C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64027"/>
            <a:ext cx="952772" cy="724681"/>
          </a:xfrm>
          <a:prstGeom prst="rect">
            <a:avLst/>
          </a:prstGeom>
        </p:spPr>
      </p:pic>
    </p:spTree>
    <p:extLst>
      <p:ext uri="{BB962C8B-B14F-4D97-AF65-F5344CB8AC3E}">
        <p14:creationId xmlns:p14="http://schemas.microsoft.com/office/powerpoint/2010/main" val="248994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5C22C55-C84E-1B6A-A0EF-89CD77174524}"/>
              </a:ext>
            </a:extLst>
          </p:cNvPr>
          <p:cNvSpPr/>
          <p:nvPr/>
        </p:nvSpPr>
        <p:spPr>
          <a:xfrm>
            <a:off x="5724" y="0"/>
            <a:ext cx="9163718"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mj-ea"/>
                <a:cs typeface="+mj-cs"/>
              </a:rPr>
              <a:t> Yetişkinlerde Hava Yolu Tıkanıklığı</a:t>
            </a:r>
            <a:br>
              <a:rPr lang="tr-TR" sz="2800" b="1" dirty="0">
                <a:solidFill>
                  <a:prstClr val="black"/>
                </a:solidFill>
                <a:ea typeface="+mj-ea"/>
                <a:cs typeface="+mj-cs"/>
              </a:rPr>
            </a:br>
            <a:r>
              <a:rPr lang="tr-TR" sz="2800" b="1" dirty="0">
                <a:solidFill>
                  <a:prstClr val="black"/>
                </a:solidFill>
                <a:ea typeface="+mj-ea"/>
                <a:cs typeface="+mj-cs"/>
              </a:rPr>
              <a:t>  </a:t>
            </a:r>
            <a:r>
              <a:rPr lang="tr-TR" sz="2400" dirty="0">
                <a:solidFill>
                  <a:prstClr val="black"/>
                </a:solidFill>
                <a:latin typeface="+mj-lt"/>
                <a:ea typeface="+mj-ea"/>
                <a:cs typeface="+mj-cs"/>
              </a:rPr>
              <a:t>Tam Hava Yolu Tıkanıklığında İlk Yardım</a:t>
            </a:r>
            <a:endParaRPr lang="tr-TR" sz="4000" dirty="0">
              <a:latin typeface="+mj-lt"/>
            </a:endParaRPr>
          </a:p>
        </p:txBody>
      </p:sp>
      <p:pic>
        <p:nvPicPr>
          <p:cNvPr id="4" name="Resim 3">
            <a:extLst>
              <a:ext uri="{FF2B5EF4-FFF2-40B4-BE49-F238E27FC236}">
                <a16:creationId xmlns:a16="http://schemas.microsoft.com/office/drawing/2014/main" id="{63978183-4B90-1B67-3722-86B1100519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8632" y="44624"/>
            <a:ext cx="9135367" cy="1124744"/>
          </a:xfrm>
        </p:spPr>
        <p:txBody>
          <a:bodyPr>
            <a:normAutofit fontScale="90000"/>
          </a:bodyPr>
          <a:lstStyle/>
          <a:p>
            <a:pPr algn="l"/>
            <a:br>
              <a:rPr lang="tr-TR" sz="2800" b="1" dirty="0">
                <a:solidFill>
                  <a:prstClr val="black"/>
                </a:solidFill>
              </a:rPr>
            </a:br>
            <a:r>
              <a:rPr lang="tr-TR" sz="2800" b="1" dirty="0">
                <a:solidFill>
                  <a:prstClr val="black"/>
                </a:solidFill>
              </a:rPr>
              <a:t> </a:t>
            </a:r>
            <a:br>
              <a:rPr lang="tr-TR" sz="3600" dirty="0"/>
            </a:br>
            <a:endParaRPr lang="tr-TR" sz="2400" i="1" dirty="0"/>
          </a:p>
        </p:txBody>
      </p:sp>
      <p:sp>
        <p:nvSpPr>
          <p:cNvPr id="3" name="İçerik Yer Tutucusu 2"/>
          <p:cNvSpPr>
            <a:spLocks noGrp="1"/>
          </p:cNvSpPr>
          <p:nvPr>
            <p:ph idx="1"/>
          </p:nvPr>
        </p:nvSpPr>
        <p:spPr>
          <a:xfrm>
            <a:off x="107504" y="1313384"/>
            <a:ext cx="8928992" cy="5544616"/>
          </a:xfrm>
        </p:spPr>
        <p:txBody>
          <a:bodyPr>
            <a:noAutofit/>
          </a:bodyPr>
          <a:lstStyle/>
          <a:p>
            <a:pPr marL="0" indent="0" algn="just">
              <a:buNone/>
            </a:pPr>
            <a:endParaRPr lang="tr-TR" sz="2400" b="1" dirty="0"/>
          </a:p>
          <a:p>
            <a:pPr algn="just"/>
            <a:r>
              <a:rPr lang="tr-TR" sz="2400" dirty="0"/>
              <a:t>Yardım çağrısına karşılık veren birisi yoksa 112 acil yardım numarası aranır ve arama sırasında mümkünse telefonun hoparlörü açılarak telefondaki sağlık görevlisinin direktifleri dinlenir.</a:t>
            </a:r>
          </a:p>
          <a:p>
            <a:pPr algn="just"/>
            <a:r>
              <a:rPr lang="tr-TR" sz="2400" dirty="0"/>
              <a:t>Yardım çağırma ve ilk yardım basamakları eş zamanlı olarak yürütülür.</a:t>
            </a:r>
          </a:p>
          <a:p>
            <a:pPr lvl="0" algn="just"/>
            <a:r>
              <a:rPr lang="tr-TR" sz="2400" dirty="0"/>
              <a:t>Kişiye karın basısı uygulanır.</a:t>
            </a:r>
          </a:p>
          <a:p>
            <a:pPr algn="just"/>
            <a:endParaRPr lang="tr-TR" sz="2400" b="1" dirty="0"/>
          </a:p>
          <a:p>
            <a:pPr marL="0" indent="0" algn="just">
              <a:buNone/>
            </a:pPr>
            <a:endParaRPr lang="tr-TR" sz="2400" b="1" dirty="0"/>
          </a:p>
          <a:p>
            <a:pPr marL="0" indent="0" algn="just">
              <a:buNone/>
            </a:pPr>
            <a:endParaRPr lang="tr-TR" sz="2400" b="1" dirty="0"/>
          </a:p>
        </p:txBody>
      </p:sp>
    </p:spTree>
    <p:extLst>
      <p:ext uri="{BB962C8B-B14F-4D97-AF65-F5344CB8AC3E}">
        <p14:creationId xmlns:p14="http://schemas.microsoft.com/office/powerpoint/2010/main" val="113279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688ACBFD-5F83-4614-874B-43008C7796C2}"/>
              </a:ext>
            </a:extLst>
          </p:cNvPr>
          <p:cNvSpPr/>
          <p:nvPr/>
        </p:nvSpPr>
        <p:spPr>
          <a:xfrm>
            <a:off x="1" y="5360"/>
            <a:ext cx="9144000" cy="10844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0"/>
            <a:ext cx="9170775" cy="1089804"/>
          </a:xfrm>
        </p:spPr>
        <p:txBody>
          <a:bodyPr>
            <a:normAutofit fontScale="90000"/>
          </a:bodyPr>
          <a:lstStyle/>
          <a:p>
            <a:pPr algn="l"/>
            <a:br>
              <a:rPr lang="tr-TR" sz="3200" b="1" dirty="0"/>
            </a:br>
            <a:r>
              <a:rPr lang="tr-TR" sz="3200" b="1" dirty="0"/>
              <a:t> </a:t>
            </a:r>
            <a:r>
              <a:rPr lang="tr-TR" sz="4000" dirty="0">
                <a:solidFill>
                  <a:prstClr val="black"/>
                </a:solidFill>
              </a:rPr>
              <a:t>Yetişkinlerde Hava Yolu Tıkanıklığı</a:t>
            </a:r>
            <a:br>
              <a:rPr lang="tr-TR" sz="3100" b="1" dirty="0">
                <a:solidFill>
                  <a:prstClr val="black"/>
                </a:solidFill>
              </a:rPr>
            </a:br>
            <a:r>
              <a:rPr lang="tr-TR" sz="3100" b="1" dirty="0">
                <a:solidFill>
                  <a:prstClr val="black"/>
                </a:solidFill>
              </a:rPr>
              <a:t> </a:t>
            </a:r>
            <a:r>
              <a:rPr lang="tr-TR" sz="2700" dirty="0">
                <a:solidFill>
                  <a:prstClr val="black"/>
                </a:solidFill>
              </a:rPr>
              <a:t>Tam Hava Yolu Tıkanıklığında İlk Yardım</a:t>
            </a:r>
            <a:br>
              <a:rPr lang="tr-TR" sz="3600" dirty="0"/>
            </a:br>
            <a:endParaRPr lang="tr-TR" sz="2400" i="1" dirty="0"/>
          </a:p>
        </p:txBody>
      </p:sp>
      <p:sp>
        <p:nvSpPr>
          <p:cNvPr id="3" name="İçerik Yer Tutucusu 2"/>
          <p:cNvSpPr>
            <a:spLocks noGrp="1"/>
          </p:cNvSpPr>
          <p:nvPr>
            <p:ph idx="1"/>
          </p:nvPr>
        </p:nvSpPr>
        <p:spPr>
          <a:xfrm>
            <a:off x="179512" y="1268761"/>
            <a:ext cx="8964488" cy="2952328"/>
          </a:xfrm>
        </p:spPr>
        <p:txBody>
          <a:bodyPr>
            <a:noAutofit/>
          </a:bodyPr>
          <a:lstStyle/>
          <a:p>
            <a:pPr marL="0" lvl="0" indent="0">
              <a:buNone/>
            </a:pPr>
            <a:r>
              <a:rPr lang="tr-TR" sz="2400" b="1" dirty="0"/>
              <a:t>Karın Basısını Etkili Olabilmesi İçin;</a:t>
            </a:r>
          </a:p>
          <a:p>
            <a:pPr lvl="1">
              <a:buFont typeface="Arial" panose="020B0604020202020204" pitchFamily="34" charset="0"/>
              <a:buChar char="•"/>
            </a:pPr>
            <a:r>
              <a:rPr lang="tr-TR" sz="2400" dirty="0"/>
              <a:t>Kişinin arkasında durulur ve her iki kol da karnın üst kısmına yerleştirilir.</a:t>
            </a:r>
          </a:p>
          <a:p>
            <a:pPr lvl="1">
              <a:buFont typeface="Arial" panose="020B0604020202020204" pitchFamily="34" charset="0"/>
              <a:buChar char="•"/>
            </a:pPr>
            <a:r>
              <a:rPr lang="tr-TR" sz="2400" dirty="0"/>
              <a:t>Kişi öne doğru eğilir.</a:t>
            </a:r>
          </a:p>
          <a:p>
            <a:pPr lvl="1">
              <a:buFont typeface="Arial" panose="020B0604020202020204" pitchFamily="34" charset="0"/>
              <a:buChar char="•"/>
            </a:pPr>
            <a:r>
              <a:rPr lang="tr-TR" sz="2400" dirty="0"/>
              <a:t>Bir elini yumruk yapılır ve yumruğun başparmak tarafı göbek deliği ile iman tahtasının ucu arasına yerleştirilir.</a:t>
            </a:r>
          </a:p>
          <a:p>
            <a:pPr lvl="1"/>
            <a:endParaRPr lang="tr-TR" sz="2400" dirty="0"/>
          </a:p>
          <a:p>
            <a:pPr algn="just"/>
            <a:endParaRPr lang="tr-TR" sz="2400" b="1" dirty="0"/>
          </a:p>
          <a:p>
            <a:pPr marL="0" indent="0" algn="just">
              <a:buNone/>
            </a:pPr>
            <a:endParaRPr lang="tr-TR" sz="2400" b="1" dirty="0"/>
          </a:p>
          <a:p>
            <a:pPr marL="0" indent="0" algn="just">
              <a:buNone/>
            </a:pPr>
            <a:endParaRPr lang="tr-TR" sz="2400" b="1" dirty="0"/>
          </a:p>
        </p:txBody>
      </p:sp>
      <p:pic>
        <p:nvPicPr>
          <p:cNvPr id="6" name="Resim 5">
            <a:extLst>
              <a:ext uri="{FF2B5EF4-FFF2-40B4-BE49-F238E27FC236}">
                <a16:creationId xmlns:a16="http://schemas.microsoft.com/office/drawing/2014/main" id="{D2DBDE75-A1EC-4945-B7B3-DE9039B7C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279529"/>
            <a:ext cx="961988" cy="701201"/>
          </a:xfrm>
          <a:prstGeom prst="rect">
            <a:avLst/>
          </a:prstGeom>
        </p:spPr>
      </p:pic>
      <p:pic>
        <p:nvPicPr>
          <p:cNvPr id="8" name="Image 831"/>
          <p:cNvPicPr/>
          <p:nvPr/>
        </p:nvPicPr>
        <p:blipFill>
          <a:blip r:embed="rId3" cstate="print"/>
          <a:stretch>
            <a:fillRect/>
          </a:stretch>
        </p:blipFill>
        <p:spPr>
          <a:xfrm>
            <a:off x="5004048" y="4509120"/>
            <a:ext cx="2999105" cy="2249170"/>
          </a:xfrm>
          <a:prstGeom prst="rect">
            <a:avLst/>
          </a:prstGeom>
        </p:spPr>
      </p:pic>
      <p:pic>
        <p:nvPicPr>
          <p:cNvPr id="9" name="Image 832"/>
          <p:cNvPicPr/>
          <p:nvPr/>
        </p:nvPicPr>
        <p:blipFill>
          <a:blip r:embed="rId4" cstate="print"/>
          <a:stretch>
            <a:fillRect/>
          </a:stretch>
        </p:blipFill>
        <p:spPr>
          <a:xfrm>
            <a:off x="1076401" y="4509120"/>
            <a:ext cx="2999105" cy="2249170"/>
          </a:xfrm>
          <a:prstGeom prst="rect">
            <a:avLst/>
          </a:prstGeom>
        </p:spPr>
      </p:pic>
    </p:spTree>
    <p:extLst>
      <p:ext uri="{BB962C8B-B14F-4D97-AF65-F5344CB8AC3E}">
        <p14:creationId xmlns:p14="http://schemas.microsoft.com/office/powerpoint/2010/main" val="369765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688ACBFD-5F83-4614-874B-43008C7796C2}"/>
              </a:ext>
            </a:extLst>
          </p:cNvPr>
          <p:cNvSpPr/>
          <p:nvPr/>
        </p:nvSpPr>
        <p:spPr>
          <a:xfrm>
            <a:off x="0" y="0"/>
            <a:ext cx="9144000" cy="11801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0"/>
            <a:ext cx="9144000" cy="1129927"/>
          </a:xfrm>
        </p:spPr>
        <p:txBody>
          <a:bodyPr>
            <a:normAutofit/>
          </a:bodyPr>
          <a:lstStyle/>
          <a:p>
            <a:pPr algn="l"/>
            <a:r>
              <a:rPr lang="tr-TR" sz="3600" dirty="0">
                <a:solidFill>
                  <a:prstClr val="black"/>
                </a:solidFill>
              </a:rPr>
              <a:t> Yetişkinlerde Hava Yolu Tıkanıklığı</a:t>
            </a:r>
            <a:br>
              <a:rPr lang="tr-TR" sz="2800" b="1" dirty="0">
                <a:solidFill>
                  <a:prstClr val="black"/>
                </a:solidFill>
              </a:rPr>
            </a:br>
            <a:r>
              <a:rPr lang="tr-TR" sz="2800" b="1" dirty="0">
                <a:solidFill>
                  <a:prstClr val="black"/>
                </a:solidFill>
              </a:rPr>
              <a:t>  </a:t>
            </a:r>
            <a:r>
              <a:rPr lang="tr-TR" sz="2400" dirty="0">
                <a:solidFill>
                  <a:prstClr val="black"/>
                </a:solidFill>
              </a:rPr>
              <a:t>Tam Hava Yolu Tıkanıklığında İlk Yardım</a:t>
            </a:r>
            <a:endParaRPr lang="tr-TR" sz="2800" i="1" dirty="0"/>
          </a:p>
        </p:txBody>
      </p:sp>
      <p:sp>
        <p:nvSpPr>
          <p:cNvPr id="3" name="İçerik Yer Tutucusu 2"/>
          <p:cNvSpPr>
            <a:spLocks noGrp="1"/>
          </p:cNvSpPr>
          <p:nvPr>
            <p:ph idx="1"/>
          </p:nvPr>
        </p:nvSpPr>
        <p:spPr>
          <a:xfrm>
            <a:off x="179512" y="1326097"/>
            <a:ext cx="8568952" cy="2223834"/>
          </a:xfrm>
        </p:spPr>
        <p:txBody>
          <a:bodyPr>
            <a:noAutofit/>
          </a:bodyPr>
          <a:lstStyle/>
          <a:p>
            <a:pPr marL="0" indent="0" algn="just">
              <a:buNone/>
            </a:pPr>
            <a:endParaRPr lang="tr-TR" sz="2400" b="1" dirty="0"/>
          </a:p>
          <a:p>
            <a:pPr marL="457200" lvl="1" indent="-457200" algn="just">
              <a:buFont typeface="Arial" panose="020B0604020202020204" pitchFamily="34" charset="0"/>
              <a:buChar char="•"/>
            </a:pPr>
            <a:r>
              <a:rPr lang="tr-TR" sz="2400" dirty="0"/>
              <a:t>Bu eli diğer eli ile kavrar ve yumruk sıkıca içeri (kendinize doğru) ve yukarı doğru keskin bir şekilde çekilir.</a:t>
            </a:r>
          </a:p>
          <a:p>
            <a:pPr marL="457200" lvl="1" indent="-457200" algn="just">
              <a:buFont typeface="Arial" panose="020B0604020202020204" pitchFamily="34" charset="0"/>
              <a:buChar char="•"/>
            </a:pPr>
            <a:r>
              <a:rPr lang="tr-TR" sz="2400" dirty="0"/>
              <a:t>Bu işlem 5 (beş) defa tekrarlanır.</a:t>
            </a:r>
          </a:p>
          <a:p>
            <a:pPr marL="0" indent="0" algn="just">
              <a:buNone/>
            </a:pPr>
            <a:endParaRPr lang="tr-TR" sz="2400" b="1" dirty="0"/>
          </a:p>
          <a:p>
            <a:pPr marL="0" indent="0" algn="just">
              <a:buNone/>
            </a:pPr>
            <a:endParaRPr lang="tr-TR" sz="2400" b="1" dirty="0"/>
          </a:p>
          <a:p>
            <a:pPr algn="just"/>
            <a:endParaRPr lang="tr-TR" sz="2400" dirty="0"/>
          </a:p>
          <a:p>
            <a:pPr marL="0" indent="0" algn="just">
              <a:buNone/>
            </a:pPr>
            <a:endParaRPr lang="tr-TR" sz="2400" b="1" dirty="0"/>
          </a:p>
          <a:p>
            <a:pPr marL="0" indent="0" algn="just">
              <a:buNone/>
            </a:pPr>
            <a:endParaRPr lang="tr-TR" sz="2400" b="1" dirty="0"/>
          </a:p>
        </p:txBody>
      </p:sp>
      <p:pic>
        <p:nvPicPr>
          <p:cNvPr id="6" name="Resim 5">
            <a:extLst>
              <a:ext uri="{FF2B5EF4-FFF2-40B4-BE49-F238E27FC236}">
                <a16:creationId xmlns:a16="http://schemas.microsoft.com/office/drawing/2014/main" id="{D2DBDE75-A1EC-4945-B7B3-DE9039B7C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196170"/>
            <a:ext cx="1106004" cy="746919"/>
          </a:xfrm>
          <a:prstGeom prst="rect">
            <a:avLst/>
          </a:prstGeom>
        </p:spPr>
      </p:pic>
      <p:pic>
        <p:nvPicPr>
          <p:cNvPr id="8" name="Image 833"/>
          <p:cNvPicPr/>
          <p:nvPr/>
        </p:nvPicPr>
        <p:blipFill>
          <a:blip r:embed="rId3" cstate="print"/>
          <a:stretch>
            <a:fillRect/>
          </a:stretch>
        </p:blipFill>
        <p:spPr>
          <a:xfrm>
            <a:off x="5148064" y="3787405"/>
            <a:ext cx="2999105" cy="2249170"/>
          </a:xfrm>
          <a:prstGeom prst="rect">
            <a:avLst/>
          </a:prstGeom>
        </p:spPr>
      </p:pic>
      <p:pic>
        <p:nvPicPr>
          <p:cNvPr id="9" name="Image 834"/>
          <p:cNvPicPr/>
          <p:nvPr/>
        </p:nvPicPr>
        <p:blipFill>
          <a:blip r:embed="rId4" cstate="print"/>
          <a:stretch>
            <a:fillRect/>
          </a:stretch>
        </p:blipFill>
        <p:spPr>
          <a:xfrm>
            <a:off x="827584" y="3789040"/>
            <a:ext cx="2999105" cy="2249170"/>
          </a:xfrm>
          <a:prstGeom prst="rect">
            <a:avLst/>
          </a:prstGeom>
        </p:spPr>
      </p:pic>
    </p:spTree>
    <p:extLst>
      <p:ext uri="{BB962C8B-B14F-4D97-AF65-F5344CB8AC3E}">
        <p14:creationId xmlns:p14="http://schemas.microsoft.com/office/powerpoint/2010/main" val="3641169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688ACBFD-5F83-4614-874B-43008C7796C2}"/>
              </a:ext>
            </a:extLst>
          </p:cNvPr>
          <p:cNvSpPr/>
          <p:nvPr/>
        </p:nvSpPr>
        <p:spPr>
          <a:xfrm>
            <a:off x="0"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1" y="0"/>
            <a:ext cx="9144001" cy="1124744"/>
          </a:xfrm>
        </p:spPr>
        <p:txBody>
          <a:bodyPr>
            <a:normAutofit/>
          </a:bodyPr>
          <a:lstStyle/>
          <a:p>
            <a:pPr algn="l"/>
            <a:r>
              <a:rPr lang="tr-TR" sz="3600" dirty="0">
                <a:solidFill>
                  <a:prstClr val="black"/>
                </a:solidFill>
              </a:rPr>
              <a:t> Yetişkinlerde Hava Yolu Tıkanıklığı</a:t>
            </a:r>
            <a:br>
              <a:rPr lang="tr-TR" sz="2800" b="1" dirty="0">
                <a:solidFill>
                  <a:prstClr val="black"/>
                </a:solidFill>
              </a:rPr>
            </a:br>
            <a:r>
              <a:rPr lang="tr-TR" sz="2800" b="1" dirty="0">
                <a:solidFill>
                  <a:prstClr val="black"/>
                </a:solidFill>
              </a:rPr>
              <a:t>  </a:t>
            </a:r>
            <a:r>
              <a:rPr lang="tr-TR" sz="2400" dirty="0">
                <a:solidFill>
                  <a:prstClr val="black"/>
                </a:solidFill>
              </a:rPr>
              <a:t>Tam Hava Yolu Tıkanıklığında İlk Yardım</a:t>
            </a:r>
            <a:endParaRPr lang="tr-TR" sz="2800" i="1" dirty="0"/>
          </a:p>
        </p:txBody>
      </p:sp>
      <p:sp>
        <p:nvSpPr>
          <p:cNvPr id="3" name="İçerik Yer Tutucusu 2"/>
          <p:cNvSpPr>
            <a:spLocks noGrp="1"/>
          </p:cNvSpPr>
          <p:nvPr>
            <p:ph idx="1"/>
          </p:nvPr>
        </p:nvSpPr>
        <p:spPr>
          <a:xfrm>
            <a:off x="179512" y="1377695"/>
            <a:ext cx="8942100" cy="2627369"/>
          </a:xfrm>
        </p:spPr>
        <p:txBody>
          <a:bodyPr>
            <a:noAutofit/>
          </a:bodyPr>
          <a:lstStyle/>
          <a:p>
            <a:pPr lvl="0"/>
            <a:r>
              <a:rPr lang="tr-TR" sz="2400" dirty="0"/>
              <a:t>Tıkanıklık hala devam ediyorsa, 5 (beş) karın basısı ile 5 (beş) sırt vurusuna dönüşümlü olarak devam edilir.</a:t>
            </a:r>
          </a:p>
          <a:p>
            <a:pPr lvl="0"/>
            <a:r>
              <a:rPr lang="tr-TR" sz="2400" dirty="0"/>
              <a:t>Cisim çıkıncaya veya kişi bilincini kaybedinceye kadar bu işlemler tekrarlanır.</a:t>
            </a:r>
          </a:p>
          <a:p>
            <a:pPr marL="0" indent="0" algn="just">
              <a:buNone/>
            </a:pPr>
            <a:endParaRPr lang="tr-TR" sz="2400" b="1" dirty="0"/>
          </a:p>
          <a:p>
            <a:pPr marL="0" indent="0" algn="just">
              <a:buNone/>
            </a:pPr>
            <a:endParaRPr lang="tr-TR" sz="2400" b="1" dirty="0"/>
          </a:p>
          <a:p>
            <a:pPr algn="just"/>
            <a:endParaRPr lang="tr-TR" sz="2400" dirty="0"/>
          </a:p>
          <a:p>
            <a:pPr marL="0" indent="0" algn="just">
              <a:buNone/>
            </a:pPr>
            <a:endParaRPr lang="tr-TR" sz="2400" b="1" dirty="0"/>
          </a:p>
          <a:p>
            <a:pPr marL="0" indent="0" algn="just">
              <a:buNone/>
            </a:pPr>
            <a:endParaRPr lang="tr-TR" sz="2400" b="1" dirty="0"/>
          </a:p>
        </p:txBody>
      </p:sp>
      <p:pic>
        <p:nvPicPr>
          <p:cNvPr id="6" name="Resim 5">
            <a:extLst>
              <a:ext uri="{FF2B5EF4-FFF2-40B4-BE49-F238E27FC236}">
                <a16:creationId xmlns:a16="http://schemas.microsoft.com/office/drawing/2014/main" id="{D2DBDE75-A1EC-4945-B7B3-DE9039B7C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145" y="252951"/>
            <a:ext cx="1012653" cy="655769"/>
          </a:xfrm>
          <a:prstGeom prst="rect">
            <a:avLst/>
          </a:prstGeom>
        </p:spPr>
      </p:pic>
      <p:pic>
        <p:nvPicPr>
          <p:cNvPr id="10" name="Image 835"/>
          <p:cNvPicPr/>
          <p:nvPr/>
        </p:nvPicPr>
        <p:blipFill>
          <a:blip r:embed="rId3" cstate="print"/>
          <a:stretch>
            <a:fillRect/>
          </a:stretch>
        </p:blipFill>
        <p:spPr>
          <a:xfrm>
            <a:off x="827584" y="4221088"/>
            <a:ext cx="2999105" cy="2249170"/>
          </a:xfrm>
          <a:prstGeom prst="rect">
            <a:avLst/>
          </a:prstGeom>
        </p:spPr>
      </p:pic>
      <p:pic>
        <p:nvPicPr>
          <p:cNvPr id="11" name="Image 836"/>
          <p:cNvPicPr/>
          <p:nvPr/>
        </p:nvPicPr>
        <p:blipFill>
          <a:blip r:embed="rId4" cstate="print"/>
          <a:stretch>
            <a:fillRect/>
          </a:stretch>
        </p:blipFill>
        <p:spPr>
          <a:xfrm>
            <a:off x="4932040" y="4221088"/>
            <a:ext cx="2999105" cy="2249170"/>
          </a:xfrm>
          <a:prstGeom prst="rect">
            <a:avLst/>
          </a:prstGeom>
        </p:spPr>
      </p:pic>
    </p:spTree>
    <p:extLst>
      <p:ext uri="{BB962C8B-B14F-4D97-AF65-F5344CB8AC3E}">
        <p14:creationId xmlns:p14="http://schemas.microsoft.com/office/powerpoint/2010/main" val="3492906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0D5DDB81-8156-4585-72BC-6A7238E73D15}"/>
              </a:ext>
            </a:extLst>
          </p:cNvPr>
          <p:cNvSpPr/>
          <p:nvPr/>
        </p:nvSpPr>
        <p:spPr>
          <a:xfrm>
            <a:off x="1" y="0"/>
            <a:ext cx="9135366"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mj-ea"/>
                <a:cs typeface="+mj-cs"/>
              </a:rPr>
              <a:t> Yetişkinlerde Hava Yolu Tıkanıklığı</a:t>
            </a:r>
            <a:br>
              <a:rPr lang="tr-TR" sz="2800" b="1" dirty="0">
                <a:solidFill>
                  <a:prstClr val="black"/>
                </a:solidFill>
                <a:ea typeface="+mj-ea"/>
                <a:cs typeface="+mj-cs"/>
              </a:rPr>
            </a:br>
            <a:r>
              <a:rPr lang="tr-TR" sz="2800" b="1" dirty="0">
                <a:solidFill>
                  <a:prstClr val="black"/>
                </a:solidFill>
                <a:ea typeface="+mj-ea"/>
                <a:cs typeface="+mj-cs"/>
              </a:rPr>
              <a:t>  </a:t>
            </a:r>
            <a:r>
              <a:rPr lang="tr-TR" sz="2400" dirty="0">
                <a:solidFill>
                  <a:prstClr val="black"/>
                </a:solidFill>
                <a:ea typeface="+mj-ea"/>
                <a:cs typeface="+mj-cs"/>
              </a:rPr>
              <a:t>Tam Hava Yolu Tıkanıklığında İlk Yardım</a:t>
            </a:r>
            <a:endParaRPr lang="tr-TR" dirty="0"/>
          </a:p>
        </p:txBody>
      </p:sp>
      <p:pic>
        <p:nvPicPr>
          <p:cNvPr id="9" name="Resim 8">
            <a:extLst>
              <a:ext uri="{FF2B5EF4-FFF2-40B4-BE49-F238E27FC236}">
                <a16:creationId xmlns:a16="http://schemas.microsoft.com/office/drawing/2014/main" id="{BD87A949-6232-8086-5B86-E655DD1123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354" y="332656"/>
            <a:ext cx="1005758" cy="651304"/>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179512" y="90822"/>
            <a:ext cx="9135366" cy="905024"/>
          </a:xfrm>
        </p:spPr>
        <p:txBody>
          <a:bodyPr>
            <a:normAutofit fontScale="90000"/>
          </a:bodyPr>
          <a:lstStyle/>
          <a:p>
            <a:pPr algn="l"/>
            <a:br>
              <a:rPr lang="tr-TR" sz="3200" b="1" dirty="0"/>
            </a:br>
            <a:r>
              <a:rPr lang="tr-TR" sz="3200" b="1" dirty="0"/>
              <a:t> </a:t>
            </a:r>
            <a:br>
              <a:rPr lang="tr-TR" sz="3100" dirty="0"/>
            </a:br>
            <a:endParaRPr lang="tr-TR" sz="3100" i="1" dirty="0"/>
          </a:p>
        </p:txBody>
      </p:sp>
      <p:sp>
        <p:nvSpPr>
          <p:cNvPr id="3" name="İçerik Yer Tutucusu 2"/>
          <p:cNvSpPr>
            <a:spLocks noGrp="1"/>
          </p:cNvSpPr>
          <p:nvPr>
            <p:ph idx="1"/>
          </p:nvPr>
        </p:nvSpPr>
        <p:spPr>
          <a:xfrm>
            <a:off x="179512" y="1438586"/>
            <a:ext cx="8620560" cy="3934630"/>
          </a:xfrm>
        </p:spPr>
        <p:txBody>
          <a:bodyPr>
            <a:noAutofit/>
          </a:bodyPr>
          <a:lstStyle/>
          <a:p>
            <a:pPr marL="0" indent="0" algn="just">
              <a:buNone/>
            </a:pPr>
            <a:r>
              <a:rPr lang="tr-TR" sz="2400" b="1" dirty="0"/>
              <a:t>	</a:t>
            </a:r>
          </a:p>
          <a:p>
            <a:pPr marL="0" indent="0" algn="just">
              <a:buNone/>
            </a:pPr>
            <a:r>
              <a:rPr lang="tr-TR" sz="2400" b="1" dirty="0"/>
              <a:t>Aşırı Şişman (</a:t>
            </a:r>
            <a:r>
              <a:rPr lang="tr-TR" sz="2400" b="1" dirty="0" err="1"/>
              <a:t>Obez</a:t>
            </a:r>
            <a:r>
              <a:rPr lang="tr-TR" sz="2400" b="1" dirty="0"/>
              <a:t>) Yetişkinler ve Hamile Kadınlar İçin;</a:t>
            </a:r>
            <a:endParaRPr lang="tr-TR" sz="2400" dirty="0"/>
          </a:p>
          <a:p>
            <a:pPr marL="0" indent="0" algn="just">
              <a:buNone/>
            </a:pPr>
            <a:endParaRPr lang="tr-TR" sz="2400" dirty="0"/>
          </a:p>
          <a:p>
            <a:pPr marL="0" indent="0" algn="just">
              <a:buNone/>
            </a:pPr>
            <a:r>
              <a:rPr lang="tr-TR" sz="2400" dirty="0"/>
              <a:t>Karnını kuşatamadığınız aşırı şişman yetişkinler ve hamileliğin geç (20. hafta ve sonrası) dönemlerinde karın basısı yerine göğüs basısını kullanılır.</a:t>
            </a:r>
          </a:p>
          <a:p>
            <a:pPr algn="just"/>
            <a:endParaRPr lang="tr-TR" sz="2400" dirty="0"/>
          </a:p>
          <a:p>
            <a:pPr marL="0" indent="0" algn="just">
              <a:buNone/>
            </a:pPr>
            <a:endParaRPr lang="tr-TR" sz="2400" b="1" dirty="0"/>
          </a:p>
          <a:p>
            <a:pPr marL="0" indent="0" algn="just">
              <a:buNone/>
            </a:pPr>
            <a:endParaRPr lang="tr-TR" sz="2400" b="1" dirty="0"/>
          </a:p>
          <a:p>
            <a:pPr marL="0" indent="0" algn="just">
              <a:buNone/>
            </a:pPr>
            <a:endParaRPr lang="tr-TR" sz="2400" b="1" dirty="0"/>
          </a:p>
        </p:txBody>
      </p:sp>
    </p:spTree>
    <p:extLst>
      <p:ext uri="{BB962C8B-B14F-4D97-AF65-F5344CB8AC3E}">
        <p14:creationId xmlns:p14="http://schemas.microsoft.com/office/powerpoint/2010/main" val="2886116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865AF1F-8445-84C8-3B44-1F4142FD4260}"/>
              </a:ext>
            </a:extLst>
          </p:cNvPr>
          <p:cNvSpPr/>
          <p:nvPr/>
        </p:nvSpPr>
        <p:spPr>
          <a:xfrm>
            <a:off x="-1" y="-19038"/>
            <a:ext cx="9144001" cy="12157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2A2A2324-0940-48FD-E1BA-929F94852E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332656"/>
            <a:ext cx="985049" cy="637893"/>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0"/>
            <a:ext cx="9130247" cy="1196752"/>
          </a:xfrm>
        </p:spPr>
        <p:txBody>
          <a:bodyPr>
            <a:normAutofit fontScale="90000"/>
          </a:bodyPr>
          <a:lstStyle/>
          <a:p>
            <a:pPr algn="l"/>
            <a:br>
              <a:rPr lang="tr-TR" sz="4000" dirty="0">
                <a:solidFill>
                  <a:prstClr val="black"/>
                </a:solidFill>
              </a:rPr>
            </a:br>
            <a:br>
              <a:rPr lang="tr-TR" sz="4000" dirty="0">
                <a:solidFill>
                  <a:prstClr val="black"/>
                </a:solidFill>
              </a:rPr>
            </a:br>
            <a:r>
              <a:rPr lang="tr-TR" sz="4000" dirty="0">
                <a:solidFill>
                  <a:prstClr val="black"/>
                </a:solidFill>
              </a:rPr>
              <a:t> Yetişkinlerde Hava Yolu Tıkanıklığı</a:t>
            </a:r>
            <a:br>
              <a:rPr lang="tr-TR" sz="3100" b="1" dirty="0">
                <a:solidFill>
                  <a:prstClr val="black"/>
                </a:solidFill>
              </a:rPr>
            </a:br>
            <a:r>
              <a:rPr lang="tr-TR" sz="3100" b="1" dirty="0">
                <a:solidFill>
                  <a:prstClr val="black"/>
                </a:solidFill>
              </a:rPr>
              <a:t>  </a:t>
            </a:r>
            <a:r>
              <a:rPr lang="tr-TR" sz="2700" dirty="0">
                <a:solidFill>
                  <a:prstClr val="black"/>
                </a:solidFill>
              </a:rPr>
              <a:t>Tam Hava Yolu Tıkanıklığında İlk Yardım</a:t>
            </a:r>
            <a:br>
              <a:rPr lang="tr-TR" sz="2800" b="1" dirty="0">
                <a:solidFill>
                  <a:prstClr val="black"/>
                </a:solidFill>
              </a:rPr>
            </a:br>
            <a:br>
              <a:rPr lang="tr-TR" sz="3600" dirty="0"/>
            </a:br>
            <a:endParaRPr lang="tr-TR" sz="2400" i="1" dirty="0"/>
          </a:p>
        </p:txBody>
      </p:sp>
      <p:sp>
        <p:nvSpPr>
          <p:cNvPr id="3" name="İçerik Yer Tutucusu 2"/>
          <p:cNvSpPr>
            <a:spLocks noGrp="1"/>
          </p:cNvSpPr>
          <p:nvPr>
            <p:ph idx="1"/>
          </p:nvPr>
        </p:nvSpPr>
        <p:spPr>
          <a:xfrm>
            <a:off x="179512" y="1412776"/>
            <a:ext cx="8942100" cy="5256585"/>
          </a:xfrm>
        </p:spPr>
        <p:txBody>
          <a:bodyPr>
            <a:noAutofit/>
          </a:bodyPr>
          <a:lstStyle/>
          <a:p>
            <a:pPr marL="0" indent="0" algn="just">
              <a:buNone/>
            </a:pPr>
            <a:r>
              <a:rPr lang="tr-TR" sz="2400" b="1" dirty="0"/>
              <a:t>Göğüs Bası Uygulaması;</a:t>
            </a:r>
            <a:endParaRPr lang="tr-TR" sz="2400" dirty="0"/>
          </a:p>
          <a:p>
            <a:pPr algn="just"/>
            <a:endParaRPr lang="tr-TR" sz="2400" dirty="0"/>
          </a:p>
          <a:p>
            <a:pPr lvl="0" algn="just"/>
            <a:r>
              <a:rPr lang="tr-TR" sz="2400" dirty="0"/>
              <a:t>Kişinin arkasında durulur, kollar koltuk altına yerleştirilir ve göğüs   sarılır veya kuşatılır.</a:t>
            </a:r>
          </a:p>
          <a:p>
            <a:pPr lvl="0" algn="just"/>
            <a:r>
              <a:rPr lang="tr-TR" sz="2400" dirty="0"/>
              <a:t>Bir el bir yumruk yapılır ve yumruğun başparmak tarafı göğüs kemiğinin (iman tahtasının) alt yarısına yerleştirilir.</a:t>
            </a:r>
          </a:p>
          <a:p>
            <a:pPr lvl="0" algn="just"/>
            <a:r>
              <a:rPr lang="tr-TR" sz="2400" dirty="0"/>
              <a:t>Yumruk diğer el ile kavranır.</a:t>
            </a:r>
          </a:p>
          <a:p>
            <a:pPr algn="just"/>
            <a:r>
              <a:rPr lang="tr-TR" sz="2400" dirty="0"/>
              <a:t>Yumruk hızlı bir hareketle kendine doğru çekilerek hızlı bir içe doğru itme kuvveti verilir.</a:t>
            </a:r>
          </a:p>
          <a:p>
            <a:pPr algn="just"/>
            <a:endParaRPr lang="tr-TR" sz="2400" dirty="0"/>
          </a:p>
          <a:p>
            <a:pPr algn="just"/>
            <a:endParaRPr lang="tr-TR" sz="2400" b="1" dirty="0"/>
          </a:p>
          <a:p>
            <a:pPr marL="0" indent="0" algn="just">
              <a:buNone/>
            </a:pPr>
            <a:endParaRPr lang="tr-TR" sz="2400" b="1" dirty="0"/>
          </a:p>
          <a:p>
            <a:pPr marL="0" indent="0" algn="just">
              <a:buNone/>
            </a:pPr>
            <a:endParaRPr lang="tr-TR" sz="2400" b="1" dirty="0"/>
          </a:p>
        </p:txBody>
      </p:sp>
    </p:spTree>
    <p:extLst>
      <p:ext uri="{BB962C8B-B14F-4D97-AF65-F5344CB8AC3E}">
        <p14:creationId xmlns:p14="http://schemas.microsoft.com/office/powerpoint/2010/main" val="4066957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66C20C6-826E-BC9E-79E8-7149BCBDACEB}"/>
              </a:ext>
            </a:extLst>
          </p:cNvPr>
          <p:cNvSpPr/>
          <p:nvPr/>
        </p:nvSpPr>
        <p:spPr>
          <a:xfrm>
            <a:off x="0" y="0"/>
            <a:ext cx="9152965" cy="12961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1129D4AA-F509-3E7C-B64B-E1F7D9EAD8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314637"/>
            <a:ext cx="1060006" cy="686434"/>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116632"/>
            <a:ext cx="9121613" cy="1296144"/>
          </a:xfrm>
        </p:spPr>
        <p:txBody>
          <a:bodyPr>
            <a:normAutofit fontScale="90000"/>
          </a:bodyPr>
          <a:lstStyle/>
          <a:p>
            <a:pPr algn="l"/>
            <a:br>
              <a:rPr lang="tr-TR" sz="4000" dirty="0">
                <a:solidFill>
                  <a:prstClr val="black"/>
                </a:solidFill>
              </a:rPr>
            </a:br>
            <a:r>
              <a:rPr lang="tr-TR" sz="4000" dirty="0">
                <a:solidFill>
                  <a:prstClr val="black"/>
                </a:solidFill>
              </a:rPr>
              <a:t>Yetişkinlerde Hava Yolu Tıkanıklığı</a:t>
            </a:r>
            <a:br>
              <a:rPr lang="tr-TR" sz="3100" b="1" dirty="0">
                <a:solidFill>
                  <a:prstClr val="black"/>
                </a:solidFill>
              </a:rPr>
            </a:br>
            <a:r>
              <a:rPr lang="tr-TR" sz="3100" b="1" dirty="0">
                <a:solidFill>
                  <a:prstClr val="black"/>
                </a:solidFill>
              </a:rPr>
              <a:t> </a:t>
            </a:r>
            <a:r>
              <a:rPr lang="tr-TR" sz="2700" dirty="0">
                <a:solidFill>
                  <a:prstClr val="black"/>
                </a:solidFill>
              </a:rPr>
              <a:t>Tam Hava Yolu Tıkanıklığında İlk Yardım</a:t>
            </a:r>
            <a:br>
              <a:rPr lang="tr-TR" sz="3200" b="1" dirty="0"/>
            </a:br>
            <a:br>
              <a:rPr lang="tr-TR" sz="3600" dirty="0"/>
            </a:br>
            <a:endParaRPr lang="tr-TR" sz="2400" i="1" dirty="0"/>
          </a:p>
        </p:txBody>
      </p:sp>
      <p:sp>
        <p:nvSpPr>
          <p:cNvPr id="3" name="İçerik Yer Tutucusu 2"/>
          <p:cNvSpPr>
            <a:spLocks noGrp="1"/>
          </p:cNvSpPr>
          <p:nvPr>
            <p:ph idx="1"/>
          </p:nvPr>
        </p:nvSpPr>
        <p:spPr>
          <a:xfrm>
            <a:off x="179512" y="1469832"/>
            <a:ext cx="8964488" cy="1723292"/>
          </a:xfrm>
        </p:spPr>
        <p:txBody>
          <a:bodyPr>
            <a:noAutofit/>
          </a:bodyPr>
          <a:lstStyle/>
          <a:p>
            <a:pPr marL="0" indent="0" algn="just">
              <a:buNone/>
            </a:pPr>
            <a:r>
              <a:rPr lang="tr-TR" sz="2400" b="1" dirty="0"/>
              <a:t>Göğüs Bası Uygulaması ;</a:t>
            </a:r>
            <a:endParaRPr lang="tr-TR" sz="2400" dirty="0"/>
          </a:p>
          <a:p>
            <a:pPr lvl="0" algn="just"/>
            <a:r>
              <a:rPr lang="tr-TR" sz="2400" dirty="0"/>
              <a:t>Cisim çıkıncaya veya kişi bilincini kaybedinceye kadar bu işlemler tekrarlanır.</a:t>
            </a:r>
          </a:p>
          <a:p>
            <a:pPr marL="0" indent="0" algn="just">
              <a:buNone/>
            </a:pPr>
            <a:endParaRPr lang="tr-TR" sz="2400" dirty="0"/>
          </a:p>
          <a:p>
            <a:pPr marL="0" indent="0" algn="just">
              <a:buNone/>
            </a:pPr>
            <a:endParaRPr lang="tr-TR" sz="2400" dirty="0"/>
          </a:p>
          <a:p>
            <a:pPr algn="just"/>
            <a:endParaRPr lang="tr-TR" sz="2400" b="1" dirty="0"/>
          </a:p>
          <a:p>
            <a:pPr marL="0" indent="0" algn="just">
              <a:buNone/>
            </a:pPr>
            <a:endParaRPr lang="tr-TR" sz="2400" b="1" dirty="0"/>
          </a:p>
          <a:p>
            <a:pPr marL="0" indent="0" algn="just">
              <a:buNone/>
            </a:pPr>
            <a:endParaRPr lang="tr-TR" sz="2400" b="1" dirty="0"/>
          </a:p>
        </p:txBody>
      </p:sp>
      <p:pic>
        <p:nvPicPr>
          <p:cNvPr id="8" name="Image 837"/>
          <p:cNvPicPr/>
          <p:nvPr/>
        </p:nvPicPr>
        <p:blipFill>
          <a:blip r:embed="rId3" cstate="print"/>
          <a:stretch>
            <a:fillRect/>
          </a:stretch>
        </p:blipFill>
        <p:spPr>
          <a:xfrm>
            <a:off x="1115616" y="3717032"/>
            <a:ext cx="2905125" cy="2178685"/>
          </a:xfrm>
          <a:prstGeom prst="rect">
            <a:avLst/>
          </a:prstGeom>
        </p:spPr>
      </p:pic>
      <p:pic>
        <p:nvPicPr>
          <p:cNvPr id="9" name="Image 838"/>
          <p:cNvPicPr/>
          <p:nvPr/>
        </p:nvPicPr>
        <p:blipFill>
          <a:blip r:embed="rId4" cstate="print"/>
          <a:stretch>
            <a:fillRect/>
          </a:stretch>
        </p:blipFill>
        <p:spPr>
          <a:xfrm>
            <a:off x="4907235" y="3698587"/>
            <a:ext cx="2905125" cy="2178685"/>
          </a:xfrm>
          <a:prstGeom prst="rect">
            <a:avLst/>
          </a:prstGeom>
        </p:spPr>
      </p:pic>
    </p:spTree>
    <p:extLst>
      <p:ext uri="{BB962C8B-B14F-4D97-AF65-F5344CB8AC3E}">
        <p14:creationId xmlns:p14="http://schemas.microsoft.com/office/powerpoint/2010/main" val="3434231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75D3B3D-F483-B65B-D25A-44E457B24EB1}"/>
              </a:ext>
            </a:extLst>
          </p:cNvPr>
          <p:cNvSpPr/>
          <p:nvPr/>
        </p:nvSpPr>
        <p:spPr>
          <a:xfrm>
            <a:off x="0" y="0"/>
            <a:ext cx="9144000" cy="11463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8CA4037A-8103-0AAD-02AF-0E75C755C6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0"/>
            <a:ext cx="9144000" cy="1146318"/>
          </a:xfrm>
        </p:spPr>
        <p:txBody>
          <a:bodyPr>
            <a:noAutofit/>
          </a:bodyPr>
          <a:lstStyle/>
          <a:p>
            <a:pPr algn="l"/>
            <a:br>
              <a:rPr lang="tr-TR" sz="3600" dirty="0">
                <a:solidFill>
                  <a:prstClr val="black"/>
                </a:solidFill>
              </a:rPr>
            </a:br>
            <a:br>
              <a:rPr lang="tr-TR" sz="3600" dirty="0">
                <a:solidFill>
                  <a:prstClr val="black"/>
                </a:solidFill>
              </a:rPr>
            </a:br>
            <a:r>
              <a:rPr lang="tr-TR" sz="3600" dirty="0">
                <a:solidFill>
                  <a:prstClr val="black"/>
                </a:solidFill>
              </a:rPr>
              <a:t> Yetişkinlerde Hava Yolu Tıkanıklığı</a:t>
            </a:r>
            <a:br>
              <a:rPr lang="tr-TR" sz="2800" b="1" dirty="0">
                <a:solidFill>
                  <a:prstClr val="black"/>
                </a:solidFill>
              </a:rPr>
            </a:br>
            <a:r>
              <a:rPr lang="tr-TR" sz="2800" b="1" dirty="0">
                <a:solidFill>
                  <a:prstClr val="black"/>
                </a:solidFill>
              </a:rPr>
              <a:t>  </a:t>
            </a:r>
            <a:r>
              <a:rPr lang="tr-TR" sz="2400" dirty="0">
                <a:solidFill>
                  <a:prstClr val="black"/>
                </a:solidFill>
              </a:rPr>
              <a:t>Tam Hava Yolu Tıkanıklığında İlk Yardım</a:t>
            </a:r>
            <a:br>
              <a:rPr lang="tr-TR" sz="2800" b="1" dirty="0"/>
            </a:br>
            <a:br>
              <a:rPr lang="tr-TR" sz="2800" dirty="0"/>
            </a:br>
            <a:endParaRPr lang="tr-TR" sz="2800" i="1" dirty="0"/>
          </a:p>
        </p:txBody>
      </p:sp>
      <p:sp>
        <p:nvSpPr>
          <p:cNvPr id="3" name="İçerik Yer Tutucusu 2"/>
          <p:cNvSpPr>
            <a:spLocks noGrp="1"/>
          </p:cNvSpPr>
          <p:nvPr>
            <p:ph idx="1"/>
          </p:nvPr>
        </p:nvSpPr>
        <p:spPr>
          <a:xfrm>
            <a:off x="179512" y="1325815"/>
            <a:ext cx="8950734" cy="2873325"/>
          </a:xfrm>
        </p:spPr>
        <p:txBody>
          <a:bodyPr>
            <a:noAutofit/>
          </a:bodyPr>
          <a:lstStyle/>
          <a:p>
            <a:pPr marL="0" indent="0" algn="just">
              <a:buNone/>
            </a:pPr>
            <a:r>
              <a:rPr lang="tr-TR" sz="2400" b="1" dirty="0"/>
              <a:t>Hasta Bilinçsiz Hale Gelir veya Bilinçsiz Halde Bulunursa;</a:t>
            </a:r>
          </a:p>
          <a:p>
            <a:pPr marL="0" indent="0" algn="just">
              <a:buNone/>
            </a:pPr>
            <a:r>
              <a:rPr lang="tr-TR" sz="2400" dirty="0"/>
              <a:t>Hem kısmi hem de tam hava yolu tıkanıklığında kişi bilincini kaybedebilir. </a:t>
            </a:r>
          </a:p>
          <a:p>
            <a:pPr marL="0" indent="0" algn="just">
              <a:buNone/>
            </a:pPr>
            <a:r>
              <a:rPr lang="tr-TR" sz="2400" b="1" dirty="0"/>
              <a:t>Bu durumda;</a:t>
            </a:r>
          </a:p>
          <a:p>
            <a:pPr lvl="0" algn="just"/>
            <a:r>
              <a:rPr lang="tr-TR" sz="2400" dirty="0"/>
              <a:t>Bilinçsiz kişi dikkatlice yere yatırılır.</a:t>
            </a:r>
          </a:p>
          <a:p>
            <a:pPr lvl="0" algn="just"/>
            <a:r>
              <a:rPr lang="tr-TR" sz="2400" dirty="0"/>
              <a:t>Etrafta bulunan kişilerden yardım istenilir.</a:t>
            </a:r>
          </a:p>
          <a:p>
            <a:pPr lvl="0" algn="just"/>
            <a:r>
              <a:rPr lang="tr-TR" sz="2400" dirty="0"/>
              <a:t>112 acil yardım numarası hala aranmamış ise aranması istenilir.</a:t>
            </a:r>
          </a:p>
          <a:p>
            <a:pPr lvl="0" algn="just"/>
            <a:endParaRPr lang="tr-TR" sz="2400" dirty="0"/>
          </a:p>
          <a:p>
            <a:pPr lvl="0" algn="just"/>
            <a:endParaRPr lang="tr-TR" sz="2400" dirty="0"/>
          </a:p>
          <a:p>
            <a:pPr marL="0" indent="0" algn="just">
              <a:buNone/>
            </a:pPr>
            <a:endParaRPr lang="tr-TR" sz="2400" b="1" dirty="0"/>
          </a:p>
          <a:p>
            <a:pPr lvl="0" algn="just"/>
            <a:endParaRPr lang="tr-TR" sz="2400" dirty="0"/>
          </a:p>
        </p:txBody>
      </p:sp>
      <p:pic>
        <p:nvPicPr>
          <p:cNvPr id="9" name="Image 839"/>
          <p:cNvPicPr/>
          <p:nvPr/>
        </p:nvPicPr>
        <p:blipFill>
          <a:blip r:embed="rId3" cstate="print"/>
          <a:stretch>
            <a:fillRect/>
          </a:stretch>
        </p:blipFill>
        <p:spPr>
          <a:xfrm>
            <a:off x="2339752" y="4941168"/>
            <a:ext cx="3503161" cy="1786210"/>
          </a:xfrm>
          <a:prstGeom prst="rect">
            <a:avLst/>
          </a:prstGeom>
        </p:spPr>
      </p:pic>
    </p:spTree>
    <p:extLst>
      <p:ext uri="{BB962C8B-B14F-4D97-AF65-F5344CB8AC3E}">
        <p14:creationId xmlns:p14="http://schemas.microsoft.com/office/powerpoint/2010/main" val="3021951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626BF67-913B-4484-9829-2DB53FC6AE25}"/>
              </a:ext>
            </a:extLst>
          </p:cNvPr>
          <p:cNvSpPr/>
          <p:nvPr/>
        </p:nvSpPr>
        <p:spPr>
          <a:xfrm>
            <a:off x="5724" y="0"/>
            <a:ext cx="9163718"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dirty="0"/>
          </a:p>
        </p:txBody>
      </p:sp>
      <p:sp>
        <p:nvSpPr>
          <p:cNvPr id="2" name="Başlık 1"/>
          <p:cNvSpPr>
            <a:spLocks noGrp="1"/>
          </p:cNvSpPr>
          <p:nvPr>
            <p:ph type="title"/>
          </p:nvPr>
        </p:nvSpPr>
        <p:spPr>
          <a:xfrm>
            <a:off x="0" y="0"/>
            <a:ext cx="9144000" cy="1124743"/>
          </a:xfrm>
        </p:spPr>
        <p:txBody>
          <a:bodyPr>
            <a:noAutofit/>
          </a:bodyPr>
          <a:lstStyle/>
          <a:p>
            <a:pPr algn="l"/>
            <a:r>
              <a:rPr lang="tr-TR" sz="3600" dirty="0">
                <a:solidFill>
                  <a:prstClr val="black"/>
                </a:solidFill>
              </a:rPr>
              <a:t> Amaç ve Öğrenim Hedefleri</a:t>
            </a:r>
            <a:endParaRPr lang="tr-TR" sz="3600" dirty="0"/>
          </a:p>
        </p:txBody>
      </p:sp>
      <p:sp>
        <p:nvSpPr>
          <p:cNvPr id="3" name="İçerik Yer Tutucusu 2"/>
          <p:cNvSpPr>
            <a:spLocks noGrp="1"/>
          </p:cNvSpPr>
          <p:nvPr>
            <p:ph idx="1"/>
          </p:nvPr>
        </p:nvSpPr>
        <p:spPr>
          <a:xfrm>
            <a:off x="107504" y="1313383"/>
            <a:ext cx="9001000" cy="5283969"/>
          </a:xfrm>
        </p:spPr>
        <p:txBody>
          <a:bodyPr>
            <a:normAutofit/>
          </a:bodyPr>
          <a:lstStyle/>
          <a:p>
            <a:pPr marL="0" lvl="2" indent="0" algn="just">
              <a:buNone/>
            </a:pPr>
            <a:r>
              <a:rPr lang="tr-TR" b="1" dirty="0"/>
              <a:t>Amaç; </a:t>
            </a:r>
          </a:p>
          <a:p>
            <a:pPr marL="0" lvl="2" indent="0" algn="just">
              <a:buNone/>
            </a:pPr>
            <a:r>
              <a:rPr lang="tr-TR" dirty="0"/>
              <a:t>Katılımcılar hava yolu tıkanıklıklarında ilk yardım uygulamalarıyla ile ilgili bilgi, beceri ve tutum kazanacaklardır.</a:t>
            </a:r>
          </a:p>
          <a:p>
            <a:pPr marL="0" lvl="2" indent="0" algn="just">
              <a:buNone/>
            </a:pPr>
            <a:r>
              <a:rPr lang="tr-TR" b="1" dirty="0"/>
              <a:t>Öğrenim Hedefleri ;</a:t>
            </a:r>
          </a:p>
          <a:p>
            <a:pPr marL="342900" lvl="2" indent="-342900" algn="just"/>
            <a:r>
              <a:rPr lang="tr-TR" dirty="0"/>
              <a:t>Kısmı hava yolu tıkanıklığının tanımını söyleyebilmeli.</a:t>
            </a:r>
          </a:p>
          <a:p>
            <a:pPr marL="342900" lvl="2" indent="-342900" algn="just"/>
            <a:r>
              <a:rPr lang="tr-TR" dirty="0"/>
              <a:t>Tam hava yolu tıkanıklığının tanımını söyleyebilmeli.</a:t>
            </a:r>
          </a:p>
          <a:p>
            <a:pPr marL="342900" lvl="2" indent="-342900" algn="just"/>
            <a:r>
              <a:rPr lang="tr-TR" dirty="0"/>
              <a:t>Kısmi ve tam hava yolu tıkanıklığının belirtilerini sayabilmeli.</a:t>
            </a:r>
          </a:p>
          <a:p>
            <a:pPr marL="342900" lvl="2" indent="-342900" algn="just"/>
            <a:r>
              <a:rPr lang="tr-TR" dirty="0">
                <a:solidFill>
                  <a:prstClr val="black"/>
                </a:solidFill>
              </a:rPr>
              <a:t>Yetişkin, çocuk ve bebeklerde   kısmi hava yolu tıkanıklığında sırta vuruyu öğrenim basamaklarına göre uygulayabilmeli.</a:t>
            </a:r>
          </a:p>
          <a:p>
            <a:pPr marL="342900" lvl="2" indent="-342900" algn="just"/>
            <a:r>
              <a:rPr lang="tr-TR" dirty="0">
                <a:solidFill>
                  <a:prstClr val="black"/>
                </a:solidFill>
              </a:rPr>
              <a:t>Yetişkin, çocuk ve bebeklerde   tam hava yolu tıkanıklığında sırta vuru ve karın/göğüs basısını öğrenim rehberi basamaklarına göre uygulayabilmeli.</a:t>
            </a:r>
          </a:p>
          <a:p>
            <a:pPr marL="342900" lvl="2" indent="-342900" algn="just"/>
            <a:endParaRPr lang="tr-TR" sz="2600" dirty="0"/>
          </a:p>
          <a:p>
            <a:pPr marL="342900" lvl="2" indent="-342900" algn="just"/>
            <a:endParaRPr lang="tr-TR" dirty="0"/>
          </a:p>
          <a:p>
            <a:pPr marL="342900" lvl="2" indent="-342900" algn="just"/>
            <a:endParaRPr lang="tr-TR" dirty="0"/>
          </a:p>
          <a:p>
            <a:pPr marL="342900" lvl="2" indent="-342900" algn="just"/>
            <a:endParaRPr lang="tr-TR" b="1" dirty="0"/>
          </a:p>
          <a:p>
            <a:pPr marL="0" lvl="2" indent="0" algn="just">
              <a:buNone/>
            </a:pPr>
            <a:endParaRPr lang="tr-TR" dirty="0"/>
          </a:p>
          <a:p>
            <a:pPr marL="0" indent="0">
              <a:buNone/>
            </a:pPr>
            <a:endParaRPr lang="tr-TR" sz="2400" b="1" dirty="0"/>
          </a:p>
        </p:txBody>
      </p:sp>
      <p:pic>
        <p:nvPicPr>
          <p:cNvPr id="5" name="Resim 4">
            <a:extLst>
              <a:ext uri="{FF2B5EF4-FFF2-40B4-BE49-F238E27FC236}">
                <a16:creationId xmlns:a16="http://schemas.microsoft.com/office/drawing/2014/main" id="{FE1AFAE6-543F-4344-A488-8592B25237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3655016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B8A289C-E1E9-8B82-4438-E5FD0F7FADCE}"/>
              </a:ext>
            </a:extLst>
          </p:cNvPr>
          <p:cNvSpPr/>
          <p:nvPr/>
        </p:nvSpPr>
        <p:spPr>
          <a:xfrm>
            <a:off x="1" y="0"/>
            <a:ext cx="9135366"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mj-ea"/>
                <a:cs typeface="+mj-cs"/>
              </a:rPr>
              <a:t> Yetişkinlerde Hava Yolu Tıkanıklığı</a:t>
            </a:r>
            <a:br>
              <a:rPr lang="tr-TR" sz="2800" b="1" dirty="0">
                <a:solidFill>
                  <a:prstClr val="black"/>
                </a:solidFill>
                <a:ea typeface="+mj-ea"/>
                <a:cs typeface="+mj-cs"/>
              </a:rPr>
            </a:br>
            <a:r>
              <a:rPr lang="tr-TR" sz="2400" b="1" dirty="0">
                <a:solidFill>
                  <a:prstClr val="black"/>
                </a:solidFill>
                <a:ea typeface="+mj-ea"/>
                <a:cs typeface="+mj-cs"/>
              </a:rPr>
              <a:t>  </a:t>
            </a:r>
            <a:r>
              <a:rPr lang="tr-TR" sz="2400" dirty="0">
                <a:solidFill>
                  <a:prstClr val="black"/>
                </a:solidFill>
                <a:ea typeface="+mj-ea"/>
                <a:cs typeface="+mj-cs"/>
              </a:rPr>
              <a:t>Tam Hava Yolu Tıkanıklığında İlk Yardım</a:t>
            </a:r>
            <a:endParaRPr lang="tr-TR" sz="2400" dirty="0"/>
          </a:p>
        </p:txBody>
      </p:sp>
      <p:pic>
        <p:nvPicPr>
          <p:cNvPr id="4" name="Resim 3">
            <a:extLst>
              <a:ext uri="{FF2B5EF4-FFF2-40B4-BE49-F238E27FC236}">
                <a16:creationId xmlns:a16="http://schemas.microsoft.com/office/drawing/2014/main" id="{5A5DAB63-485B-4080-6387-3C84702272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1" y="0"/>
            <a:ext cx="9135366" cy="1124744"/>
          </a:xfrm>
        </p:spPr>
        <p:txBody>
          <a:bodyPr>
            <a:normAutofit fontScale="90000"/>
          </a:bodyPr>
          <a:lstStyle/>
          <a:p>
            <a:pPr algn="l"/>
            <a:br>
              <a:rPr lang="tr-TR" sz="2800" b="1" dirty="0">
                <a:solidFill>
                  <a:prstClr val="black"/>
                </a:solidFill>
              </a:rPr>
            </a:br>
            <a:br>
              <a:rPr lang="tr-TR" sz="3100" dirty="0"/>
            </a:br>
            <a:endParaRPr lang="tr-TR" sz="3100" i="1" dirty="0"/>
          </a:p>
        </p:txBody>
      </p:sp>
      <p:sp>
        <p:nvSpPr>
          <p:cNvPr id="3" name="İçerik Yer Tutucusu 2"/>
          <p:cNvSpPr>
            <a:spLocks noGrp="1"/>
          </p:cNvSpPr>
          <p:nvPr>
            <p:ph idx="1"/>
          </p:nvPr>
        </p:nvSpPr>
        <p:spPr>
          <a:xfrm>
            <a:off x="107504" y="1124744"/>
            <a:ext cx="6152559" cy="5938578"/>
          </a:xfrm>
        </p:spPr>
        <p:txBody>
          <a:bodyPr>
            <a:noAutofit/>
          </a:bodyPr>
          <a:lstStyle/>
          <a:p>
            <a:pPr marL="0" indent="0" algn="just">
              <a:buNone/>
            </a:pPr>
            <a:endParaRPr lang="tr-TR" sz="2400" b="1" dirty="0"/>
          </a:p>
          <a:p>
            <a:pPr marL="0" indent="0" algn="just">
              <a:buNone/>
            </a:pPr>
            <a:r>
              <a:rPr lang="tr-TR" sz="2400" b="1" dirty="0"/>
              <a:t>Hasta Bilinçsiz Hale Gelir veya Bilinçsiz Halde Bulunursa ;</a:t>
            </a:r>
          </a:p>
          <a:p>
            <a:pPr lvl="0" algn="just"/>
            <a:r>
              <a:rPr lang="tr-TR" sz="2400" dirty="0"/>
              <a:t>Yardım çağrısına karşılık veren birisi yoksa 112 acil yardım numarası aranır ve arama sırasında mümkünse telefonunun hoparlörü açılarak telefondaki sağlık görevlisinin direktifleri dinlenir.</a:t>
            </a:r>
          </a:p>
          <a:p>
            <a:pPr lvl="0" algn="just"/>
            <a:endParaRPr lang="tr-TR" sz="2400" dirty="0"/>
          </a:p>
          <a:p>
            <a:pPr lvl="0" algn="just"/>
            <a:r>
              <a:rPr lang="tr-TR" sz="2400" dirty="0"/>
              <a:t>Yardım çağırma ve ilk yardım basamakları eş zamanlı olarak yürütülmelidir.</a:t>
            </a:r>
          </a:p>
          <a:p>
            <a:pPr lvl="0" algn="just"/>
            <a:endParaRPr lang="tr-TR" sz="2400" dirty="0"/>
          </a:p>
          <a:p>
            <a:pPr lvl="0" algn="just"/>
            <a:r>
              <a:rPr lang="tr-TR" sz="2400" dirty="0"/>
              <a:t>Temel Yaşam Desteğine başlanılır.</a:t>
            </a:r>
            <a:r>
              <a:rPr lang="tr-TR" sz="2400" b="1" dirty="0">
                <a:solidFill>
                  <a:srgbClr val="1E2F55"/>
                </a:solidFill>
                <a:ea typeface="Tahoma" panose="020B0604030504040204" pitchFamily="34" charset="0"/>
              </a:rPr>
              <a:t> </a:t>
            </a:r>
          </a:p>
          <a:p>
            <a:pPr marL="0" lvl="0" indent="0" algn="ctr">
              <a:buNone/>
            </a:pPr>
            <a:endParaRPr lang="tr-TR" sz="2200" b="1" dirty="0"/>
          </a:p>
          <a:p>
            <a:pPr lvl="0" algn="just"/>
            <a:endParaRPr lang="tr-TR" sz="2400" dirty="0"/>
          </a:p>
          <a:p>
            <a:pPr lvl="0" algn="just"/>
            <a:endParaRPr lang="tr-TR" sz="2400" dirty="0"/>
          </a:p>
          <a:p>
            <a:pPr marL="0" indent="0" algn="just">
              <a:buNone/>
            </a:pPr>
            <a:endParaRPr lang="tr-TR" sz="2400" b="1" dirty="0"/>
          </a:p>
          <a:p>
            <a:pPr lvl="0" algn="just"/>
            <a:endParaRPr lang="tr-TR" sz="2400" dirty="0"/>
          </a:p>
        </p:txBody>
      </p:sp>
      <p:pic>
        <p:nvPicPr>
          <p:cNvPr id="8" name="Image 840"/>
          <p:cNvPicPr/>
          <p:nvPr/>
        </p:nvPicPr>
        <p:blipFill>
          <a:blip r:embed="rId3" cstate="print"/>
          <a:stretch>
            <a:fillRect/>
          </a:stretch>
        </p:blipFill>
        <p:spPr>
          <a:xfrm>
            <a:off x="6561850" y="2299687"/>
            <a:ext cx="2547142" cy="2258625"/>
          </a:xfrm>
          <a:prstGeom prst="rect">
            <a:avLst/>
          </a:prstGeom>
        </p:spPr>
      </p:pic>
    </p:spTree>
    <p:extLst>
      <p:ext uri="{BB962C8B-B14F-4D97-AF65-F5344CB8AC3E}">
        <p14:creationId xmlns:p14="http://schemas.microsoft.com/office/powerpoint/2010/main" val="1520164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5B0B1301-FE0F-C9F3-4FE9-92BDB9A284EA}"/>
              </a:ext>
            </a:extLst>
          </p:cNvPr>
          <p:cNvSpPr/>
          <p:nvPr/>
        </p:nvSpPr>
        <p:spPr>
          <a:xfrm>
            <a:off x="0" y="0"/>
            <a:ext cx="9164079"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E979DD79-2BF5-47F5-65EA-8799742210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20080" y="0"/>
            <a:ext cx="9144000" cy="1124744"/>
          </a:xfrm>
        </p:spPr>
        <p:txBody>
          <a:bodyPr>
            <a:normAutofit/>
          </a:bodyPr>
          <a:lstStyle/>
          <a:p>
            <a:pPr algn="l"/>
            <a:r>
              <a:rPr lang="tr-TR" sz="3600" dirty="0"/>
              <a:t> Çocuklarda Hava Yolu Tıkanıklığı</a:t>
            </a:r>
            <a:endParaRPr lang="tr-TR" sz="3600" i="1" dirty="0"/>
          </a:p>
        </p:txBody>
      </p:sp>
      <p:sp>
        <p:nvSpPr>
          <p:cNvPr id="2" name="İçerik Yer Tutucusu 1"/>
          <p:cNvSpPr>
            <a:spLocks noGrp="1"/>
          </p:cNvSpPr>
          <p:nvPr>
            <p:ph idx="1"/>
          </p:nvPr>
        </p:nvSpPr>
        <p:spPr>
          <a:xfrm>
            <a:off x="179513" y="1268760"/>
            <a:ext cx="8496944" cy="5589240"/>
          </a:xfrm>
        </p:spPr>
        <p:txBody>
          <a:bodyPr>
            <a:normAutofit/>
          </a:bodyPr>
          <a:lstStyle/>
          <a:p>
            <a:pPr marL="0" indent="0" algn="just">
              <a:buNone/>
            </a:pPr>
            <a:r>
              <a:rPr lang="tr-TR" sz="2400" b="1" dirty="0">
                <a:ea typeface="Tahoma" panose="020B0604030504040204" pitchFamily="34" charset="0"/>
              </a:rPr>
              <a:t>Çocuklarda</a:t>
            </a:r>
            <a:r>
              <a:rPr lang="tr-TR" sz="2400" b="1" spc="65" dirty="0">
                <a:ea typeface="Tahoma" panose="020B0604030504040204" pitchFamily="34" charset="0"/>
              </a:rPr>
              <a:t> H</a:t>
            </a:r>
            <a:r>
              <a:rPr lang="tr-TR" sz="2400" b="1" dirty="0">
                <a:ea typeface="Tahoma" panose="020B0604030504040204" pitchFamily="34" charset="0"/>
              </a:rPr>
              <a:t>ava</a:t>
            </a:r>
            <a:r>
              <a:rPr lang="tr-TR" sz="2400" b="1" spc="70" dirty="0">
                <a:ea typeface="Tahoma" panose="020B0604030504040204" pitchFamily="34" charset="0"/>
              </a:rPr>
              <a:t> Y</a:t>
            </a:r>
            <a:r>
              <a:rPr lang="tr-TR" sz="2400" b="1" dirty="0">
                <a:ea typeface="Tahoma" panose="020B0604030504040204" pitchFamily="34" charset="0"/>
              </a:rPr>
              <a:t>olu</a:t>
            </a:r>
            <a:r>
              <a:rPr lang="tr-TR" sz="2400" b="1" spc="70" dirty="0">
                <a:ea typeface="Tahoma" panose="020B0604030504040204" pitchFamily="34" charset="0"/>
              </a:rPr>
              <a:t> T</a:t>
            </a:r>
            <a:r>
              <a:rPr lang="tr-TR" sz="2400" b="1" dirty="0">
                <a:ea typeface="Tahoma" panose="020B0604030504040204" pitchFamily="34" charset="0"/>
              </a:rPr>
              <a:t>ıkanıklığı</a:t>
            </a:r>
            <a:r>
              <a:rPr lang="tr-TR" sz="2400" b="1" spc="70" dirty="0">
                <a:ea typeface="Tahoma" panose="020B0604030504040204" pitchFamily="34" charset="0"/>
              </a:rPr>
              <a:t> </a:t>
            </a:r>
            <a:r>
              <a:rPr lang="tr-TR" sz="2400" b="1" spc="-10" dirty="0">
                <a:ea typeface="Tahoma" panose="020B0604030504040204" pitchFamily="34" charset="0"/>
              </a:rPr>
              <a:t>Nedenleri;</a:t>
            </a:r>
          </a:p>
          <a:p>
            <a:pPr marL="0" lvl="0" indent="0" algn="just">
              <a:buNone/>
            </a:pPr>
            <a:r>
              <a:rPr lang="tr-TR" sz="2400" dirty="0"/>
              <a:t>Çocuklarda yemek yerken gıdaya bağlı veya bozuk para ve küçük oyuncaklar gibi gıda dışı maddelerle hava yolu tıkanıklığı oluşur.</a:t>
            </a:r>
          </a:p>
          <a:p>
            <a:pPr marL="0" lvl="0" indent="0" algn="just">
              <a:buNone/>
            </a:pPr>
            <a:endParaRPr lang="tr-TR" sz="2400" dirty="0"/>
          </a:p>
          <a:p>
            <a:pPr marL="0" lvl="0" indent="0" algn="just">
              <a:buNone/>
            </a:pPr>
            <a:r>
              <a:rPr lang="tr-TR" sz="2400" b="1" dirty="0">
                <a:solidFill>
                  <a:prstClr val="black"/>
                </a:solidFill>
              </a:rPr>
              <a:t>Çocuklarda Hava Yolu Tıkanıklığı Belirti ve Bulguları;</a:t>
            </a:r>
          </a:p>
          <a:p>
            <a:pPr marL="0" lvl="0" indent="0" algn="just">
              <a:buNone/>
            </a:pPr>
            <a:r>
              <a:rPr lang="tr-TR" sz="2400" b="1" dirty="0">
                <a:solidFill>
                  <a:prstClr val="black"/>
                </a:solidFill>
              </a:rPr>
              <a:t>Çocuklarda oyun oynarken ya da yemek yerken aniden başlayan;</a:t>
            </a:r>
          </a:p>
          <a:p>
            <a:pPr lvl="0" algn="just"/>
            <a:r>
              <a:rPr lang="tr-TR" sz="2400" dirty="0">
                <a:solidFill>
                  <a:prstClr val="black"/>
                </a:solidFill>
              </a:rPr>
              <a:t>Öksürük</a:t>
            </a:r>
          </a:p>
          <a:p>
            <a:pPr lvl="0" algn="just"/>
            <a:r>
              <a:rPr lang="tr-TR" sz="2400" dirty="0">
                <a:solidFill>
                  <a:prstClr val="black"/>
                </a:solidFill>
              </a:rPr>
              <a:t>Öğürme</a:t>
            </a:r>
          </a:p>
          <a:p>
            <a:pPr lvl="0" algn="just"/>
            <a:r>
              <a:rPr lang="tr-TR" sz="2400" dirty="0">
                <a:solidFill>
                  <a:prstClr val="black"/>
                </a:solidFill>
              </a:rPr>
              <a:t>Boğulma</a:t>
            </a:r>
          </a:p>
          <a:p>
            <a:pPr lvl="0" algn="just"/>
            <a:r>
              <a:rPr lang="tr-TR" sz="2400" dirty="0">
                <a:solidFill>
                  <a:prstClr val="black"/>
                </a:solidFill>
              </a:rPr>
              <a:t>Nefes alamama</a:t>
            </a:r>
          </a:p>
          <a:p>
            <a:pPr lvl="0" algn="just"/>
            <a:r>
              <a:rPr lang="tr-TR" sz="2400" dirty="0">
                <a:solidFill>
                  <a:prstClr val="black"/>
                </a:solidFill>
              </a:rPr>
              <a:t>Hırıltının ortaya çıkması hava yolu tıkanıklığını düşündürmelidir.</a:t>
            </a:r>
          </a:p>
          <a:p>
            <a:pPr marL="0" indent="0" algn="just">
              <a:buNone/>
            </a:pPr>
            <a:endParaRPr lang="tr-TR" sz="2400" b="1" dirty="0">
              <a:ea typeface="Tahoma" panose="020B0604030504040204" pitchFamily="34" charset="0"/>
            </a:endParaRPr>
          </a:p>
          <a:p>
            <a:pPr algn="just"/>
            <a:endParaRPr lang="tr-TR" sz="2400" dirty="0"/>
          </a:p>
        </p:txBody>
      </p:sp>
    </p:spTree>
    <p:extLst>
      <p:ext uri="{BB962C8B-B14F-4D97-AF65-F5344CB8AC3E}">
        <p14:creationId xmlns:p14="http://schemas.microsoft.com/office/powerpoint/2010/main" val="2794167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00F8E77-E613-849F-173E-1859B5A9E47C}"/>
              </a:ext>
            </a:extLst>
          </p:cNvPr>
          <p:cNvSpPr/>
          <p:nvPr/>
        </p:nvSpPr>
        <p:spPr>
          <a:xfrm>
            <a:off x="1" y="0"/>
            <a:ext cx="9135034" cy="12017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8C0DDB52-D589-6596-DDA6-0BF5A4948C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8965" y="0"/>
            <a:ext cx="9135035" cy="1201720"/>
          </a:xfrm>
        </p:spPr>
        <p:txBody>
          <a:bodyPr>
            <a:normAutofit/>
          </a:bodyPr>
          <a:lstStyle/>
          <a:p>
            <a:pPr algn="l"/>
            <a:r>
              <a:rPr lang="tr-TR" sz="3600" dirty="0"/>
              <a:t> Çocuklarda Hava Yolu Tıkanıklığı</a:t>
            </a:r>
            <a:br>
              <a:rPr lang="tr-TR" sz="3600" dirty="0"/>
            </a:br>
            <a:r>
              <a:rPr lang="tr-TR" sz="3600" dirty="0"/>
              <a:t> </a:t>
            </a:r>
            <a:r>
              <a:rPr lang="tr-TR" sz="2400" dirty="0">
                <a:solidFill>
                  <a:prstClr val="black"/>
                </a:solidFill>
                <a:ea typeface="+mn-ea"/>
                <a:cs typeface="+mn-cs"/>
              </a:rPr>
              <a:t>Çocuklarda Hava Yolu Tıkanıklığında İlk Yardım</a:t>
            </a:r>
            <a:endParaRPr lang="tr-TR" sz="3600" i="1" dirty="0"/>
          </a:p>
        </p:txBody>
      </p:sp>
      <p:sp>
        <p:nvSpPr>
          <p:cNvPr id="2" name="İçerik Yer Tutucusu 1"/>
          <p:cNvSpPr>
            <a:spLocks noGrp="1"/>
          </p:cNvSpPr>
          <p:nvPr>
            <p:ph idx="1"/>
          </p:nvPr>
        </p:nvSpPr>
        <p:spPr>
          <a:xfrm>
            <a:off x="179512" y="1611878"/>
            <a:ext cx="8964487" cy="2249170"/>
          </a:xfrm>
        </p:spPr>
        <p:txBody>
          <a:bodyPr>
            <a:normAutofit/>
          </a:bodyPr>
          <a:lstStyle/>
          <a:p>
            <a:pPr marL="0" indent="0">
              <a:buNone/>
            </a:pPr>
            <a:r>
              <a:rPr lang="tr-TR" sz="2400" dirty="0"/>
              <a:t>1 (bir) yaşından büyük çocuklarda hava yolu tıkanıklığında uygulanan ilk yardım uygulamaları yetişkinlerle aynıdır.</a:t>
            </a:r>
          </a:p>
          <a:p>
            <a:pPr marL="0" indent="0">
              <a:buNone/>
            </a:pPr>
            <a:r>
              <a:rPr lang="tr-TR" sz="2400" b="1" dirty="0"/>
              <a:t>Kısmi Hava Yolu Tıkanıklığında İlk Yardım;</a:t>
            </a:r>
          </a:p>
          <a:p>
            <a:pPr marL="0" indent="0">
              <a:buNone/>
            </a:pPr>
            <a:r>
              <a:rPr lang="tr-TR" sz="2400" dirty="0"/>
              <a:t>Yetişkin uygulama basamaklarına göre yapılır.</a:t>
            </a:r>
          </a:p>
          <a:p>
            <a:endParaRPr lang="tr-TR" sz="2400" b="1" dirty="0"/>
          </a:p>
          <a:p>
            <a:pPr marL="0" indent="0">
              <a:buNone/>
            </a:pPr>
            <a:endParaRPr lang="tr-TR" sz="2400" b="1" dirty="0"/>
          </a:p>
        </p:txBody>
      </p:sp>
      <p:pic>
        <p:nvPicPr>
          <p:cNvPr id="8" name="Image 842"/>
          <p:cNvPicPr/>
          <p:nvPr/>
        </p:nvPicPr>
        <p:blipFill>
          <a:blip r:embed="rId3" cstate="print"/>
          <a:stretch>
            <a:fillRect/>
          </a:stretch>
        </p:blipFill>
        <p:spPr>
          <a:xfrm>
            <a:off x="755576" y="4005064"/>
            <a:ext cx="2999105" cy="2249170"/>
          </a:xfrm>
          <a:prstGeom prst="rect">
            <a:avLst/>
          </a:prstGeom>
        </p:spPr>
      </p:pic>
      <p:pic>
        <p:nvPicPr>
          <p:cNvPr id="9" name="Image 843"/>
          <p:cNvPicPr/>
          <p:nvPr/>
        </p:nvPicPr>
        <p:blipFill>
          <a:blip r:embed="rId4" cstate="print"/>
          <a:stretch>
            <a:fillRect/>
          </a:stretch>
        </p:blipFill>
        <p:spPr>
          <a:xfrm>
            <a:off x="5220072" y="4005064"/>
            <a:ext cx="2999105" cy="2249170"/>
          </a:xfrm>
          <a:prstGeom prst="rect">
            <a:avLst/>
          </a:prstGeom>
        </p:spPr>
      </p:pic>
    </p:spTree>
    <p:extLst>
      <p:ext uri="{BB962C8B-B14F-4D97-AF65-F5344CB8AC3E}">
        <p14:creationId xmlns:p14="http://schemas.microsoft.com/office/powerpoint/2010/main" val="2592351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BC7A6AD7-AD01-EC94-54E5-E9449F53C98D}"/>
              </a:ext>
            </a:extLst>
          </p:cNvPr>
          <p:cNvSpPr/>
          <p:nvPr/>
        </p:nvSpPr>
        <p:spPr>
          <a:xfrm>
            <a:off x="13753" y="0"/>
            <a:ext cx="9121613"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21823C31-E6D7-A4EB-0F30-5ECBD31646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0"/>
            <a:ext cx="9144000" cy="1124744"/>
          </a:xfrm>
        </p:spPr>
        <p:txBody>
          <a:bodyPr>
            <a:normAutofit fontScale="90000"/>
          </a:bodyPr>
          <a:lstStyle/>
          <a:p>
            <a:pPr algn="l"/>
            <a:r>
              <a:rPr lang="tr-TR" sz="4000" dirty="0">
                <a:solidFill>
                  <a:prstClr val="black"/>
                </a:solidFill>
              </a:rPr>
              <a:t> Çocuklarda Hava Yolu Tıkanıklığı</a:t>
            </a:r>
            <a:br>
              <a:rPr lang="tr-TR" sz="3600" dirty="0">
                <a:solidFill>
                  <a:prstClr val="black"/>
                </a:solidFill>
              </a:rPr>
            </a:br>
            <a:r>
              <a:rPr lang="tr-TR" sz="3600" dirty="0">
                <a:solidFill>
                  <a:prstClr val="black"/>
                </a:solidFill>
              </a:rPr>
              <a:t>  </a:t>
            </a:r>
            <a:r>
              <a:rPr lang="tr-TR" sz="2700" dirty="0">
                <a:solidFill>
                  <a:prstClr val="black"/>
                </a:solidFill>
              </a:rPr>
              <a:t>Çocuklarda Tam Hava Yolu Tıkanıklığında İlk Yardım</a:t>
            </a:r>
            <a:endParaRPr lang="tr-TR" sz="2700" b="1" i="1" dirty="0"/>
          </a:p>
        </p:txBody>
      </p:sp>
      <p:sp>
        <p:nvSpPr>
          <p:cNvPr id="2" name="İçerik Yer Tutucusu 1"/>
          <p:cNvSpPr>
            <a:spLocks noGrp="1"/>
          </p:cNvSpPr>
          <p:nvPr>
            <p:ph idx="1"/>
          </p:nvPr>
        </p:nvSpPr>
        <p:spPr>
          <a:xfrm>
            <a:off x="179512" y="1325816"/>
            <a:ext cx="8856984" cy="1720020"/>
          </a:xfrm>
        </p:spPr>
        <p:txBody>
          <a:bodyPr>
            <a:normAutofit/>
          </a:bodyPr>
          <a:lstStyle/>
          <a:p>
            <a:pPr marL="0" indent="0">
              <a:buNone/>
            </a:pPr>
            <a:endParaRPr lang="tr-TR" sz="2400" b="1" dirty="0"/>
          </a:p>
          <a:p>
            <a:pPr marL="0" indent="0">
              <a:buNone/>
            </a:pPr>
            <a:r>
              <a:rPr lang="tr-TR" sz="2400" dirty="0"/>
              <a:t>Bilinç durumu değerlendirilir ve ona göre müdahale edilir. </a:t>
            </a:r>
          </a:p>
          <a:p>
            <a:pPr marL="0" indent="0">
              <a:buNone/>
            </a:pPr>
            <a:endParaRPr lang="tr-TR" sz="2400" b="1" dirty="0"/>
          </a:p>
          <a:p>
            <a:pPr marL="0" indent="0">
              <a:buNone/>
            </a:pPr>
            <a:endParaRPr lang="tr-TR" sz="2400" b="1" dirty="0"/>
          </a:p>
        </p:txBody>
      </p:sp>
      <p:pic>
        <p:nvPicPr>
          <p:cNvPr id="10" name="Image 844"/>
          <p:cNvPicPr/>
          <p:nvPr/>
        </p:nvPicPr>
        <p:blipFill>
          <a:blip r:embed="rId3" cstate="print"/>
          <a:stretch>
            <a:fillRect/>
          </a:stretch>
        </p:blipFill>
        <p:spPr>
          <a:xfrm>
            <a:off x="2591780" y="3284984"/>
            <a:ext cx="3960440" cy="2808312"/>
          </a:xfrm>
          <a:prstGeom prst="rect">
            <a:avLst/>
          </a:prstGeom>
        </p:spPr>
      </p:pic>
    </p:spTree>
    <p:extLst>
      <p:ext uri="{BB962C8B-B14F-4D97-AF65-F5344CB8AC3E}">
        <p14:creationId xmlns:p14="http://schemas.microsoft.com/office/powerpoint/2010/main" val="1766368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6AE4FB1-CA13-4411-0DFA-626428CE01F1}"/>
              </a:ext>
            </a:extLst>
          </p:cNvPr>
          <p:cNvSpPr/>
          <p:nvPr/>
        </p:nvSpPr>
        <p:spPr>
          <a:xfrm>
            <a:off x="13753" y="0"/>
            <a:ext cx="9121613"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a:extLst>
              <a:ext uri="{FF2B5EF4-FFF2-40B4-BE49-F238E27FC236}">
                <a16:creationId xmlns:a16="http://schemas.microsoft.com/office/drawing/2014/main" id="{4BE9F148-BAA1-1C24-8FF2-B3BCD1EBB8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17091"/>
            <a:ext cx="9144000" cy="1124743"/>
          </a:xfrm>
        </p:spPr>
        <p:txBody>
          <a:bodyPr>
            <a:normAutofit fontScale="90000"/>
          </a:bodyPr>
          <a:lstStyle/>
          <a:p>
            <a:pPr algn="l"/>
            <a:r>
              <a:rPr lang="tr-TR" sz="3600" dirty="0">
                <a:solidFill>
                  <a:prstClr val="black"/>
                </a:solidFill>
              </a:rPr>
              <a:t> Çocuklarda Hava Yolu Tıkanıklığı</a:t>
            </a:r>
            <a:br>
              <a:rPr lang="tr-TR" sz="3200" dirty="0">
                <a:solidFill>
                  <a:prstClr val="black"/>
                </a:solidFill>
              </a:rPr>
            </a:br>
            <a:r>
              <a:rPr lang="tr-TR" sz="3200" dirty="0">
                <a:solidFill>
                  <a:prstClr val="black"/>
                </a:solidFill>
              </a:rPr>
              <a:t>  </a:t>
            </a:r>
            <a:r>
              <a:rPr lang="tr-TR" sz="2400" dirty="0">
                <a:solidFill>
                  <a:prstClr val="black"/>
                </a:solidFill>
              </a:rPr>
              <a:t>Çocuklarda Tam Hava Yolu Tıkanıklığında İlk Yardım</a:t>
            </a:r>
            <a:endParaRPr lang="tr-TR" sz="2800" b="1" i="1" dirty="0"/>
          </a:p>
        </p:txBody>
      </p:sp>
      <p:sp>
        <p:nvSpPr>
          <p:cNvPr id="2" name="İçerik Yer Tutucusu 1"/>
          <p:cNvSpPr>
            <a:spLocks noGrp="1"/>
          </p:cNvSpPr>
          <p:nvPr>
            <p:ph idx="1"/>
          </p:nvPr>
        </p:nvSpPr>
        <p:spPr>
          <a:xfrm>
            <a:off x="282935" y="1531854"/>
            <a:ext cx="8861063" cy="2322700"/>
          </a:xfrm>
        </p:spPr>
        <p:txBody>
          <a:bodyPr>
            <a:normAutofit/>
          </a:bodyPr>
          <a:lstStyle/>
          <a:p>
            <a:pPr marL="0" indent="0">
              <a:buNone/>
            </a:pPr>
            <a:r>
              <a:rPr lang="tr-TR" sz="2400" b="1" dirty="0"/>
              <a:t>Çocuğun bilinci açıksa;</a:t>
            </a:r>
          </a:p>
          <a:p>
            <a:pPr lvl="0"/>
            <a:r>
              <a:rPr lang="tr-TR" sz="2400" dirty="0"/>
              <a:t>Uygulama yetişkin bölümünde anlatıldığı şekilde yapılır. </a:t>
            </a:r>
            <a:endParaRPr lang="tr-TR" sz="2400" b="1" dirty="0"/>
          </a:p>
          <a:p>
            <a:pPr marL="0" indent="0">
              <a:buNone/>
            </a:pPr>
            <a:endParaRPr lang="tr-TR" sz="2400" b="1" dirty="0"/>
          </a:p>
          <a:p>
            <a:pPr marL="0" indent="0">
              <a:buNone/>
            </a:pPr>
            <a:endParaRPr lang="tr-TR" sz="2400" b="1" dirty="0"/>
          </a:p>
        </p:txBody>
      </p:sp>
      <p:pic>
        <p:nvPicPr>
          <p:cNvPr id="11" name="Image 845"/>
          <p:cNvPicPr/>
          <p:nvPr/>
        </p:nvPicPr>
        <p:blipFill>
          <a:blip r:embed="rId3" cstate="print"/>
          <a:stretch>
            <a:fillRect/>
          </a:stretch>
        </p:blipFill>
        <p:spPr>
          <a:xfrm>
            <a:off x="282935" y="4077073"/>
            <a:ext cx="2818656" cy="2322700"/>
          </a:xfrm>
          <a:prstGeom prst="rect">
            <a:avLst/>
          </a:prstGeom>
        </p:spPr>
      </p:pic>
      <p:pic>
        <p:nvPicPr>
          <p:cNvPr id="8" name="Image 846"/>
          <p:cNvPicPr/>
          <p:nvPr/>
        </p:nvPicPr>
        <p:blipFill>
          <a:blip r:embed="rId4" cstate="print"/>
          <a:stretch>
            <a:fillRect/>
          </a:stretch>
        </p:blipFill>
        <p:spPr>
          <a:xfrm>
            <a:off x="3211710" y="4077074"/>
            <a:ext cx="2829476" cy="2322698"/>
          </a:xfrm>
          <a:prstGeom prst="rect">
            <a:avLst/>
          </a:prstGeom>
        </p:spPr>
      </p:pic>
      <p:pic>
        <p:nvPicPr>
          <p:cNvPr id="9" name="Image 847"/>
          <p:cNvPicPr/>
          <p:nvPr/>
        </p:nvPicPr>
        <p:blipFill>
          <a:blip r:embed="rId5" cstate="print"/>
          <a:stretch>
            <a:fillRect/>
          </a:stretch>
        </p:blipFill>
        <p:spPr>
          <a:xfrm>
            <a:off x="6151305" y="4077073"/>
            <a:ext cx="2730832" cy="2322699"/>
          </a:xfrm>
          <a:prstGeom prst="rect">
            <a:avLst/>
          </a:prstGeom>
        </p:spPr>
      </p:pic>
    </p:spTree>
    <p:extLst>
      <p:ext uri="{BB962C8B-B14F-4D97-AF65-F5344CB8AC3E}">
        <p14:creationId xmlns:p14="http://schemas.microsoft.com/office/powerpoint/2010/main" val="861965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5CA72939-5EBF-CA85-8929-4D92E5724C4F}"/>
              </a:ext>
            </a:extLst>
          </p:cNvPr>
          <p:cNvSpPr/>
          <p:nvPr/>
        </p:nvSpPr>
        <p:spPr>
          <a:xfrm>
            <a:off x="0"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386366DF-F2E6-F86C-BB5F-3BAD87154D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1"/>
            <a:ext cx="9144000" cy="1124744"/>
          </a:xfrm>
        </p:spPr>
        <p:txBody>
          <a:bodyPr>
            <a:normAutofit/>
          </a:bodyPr>
          <a:lstStyle/>
          <a:p>
            <a:pPr algn="l"/>
            <a:r>
              <a:rPr lang="tr-TR" sz="3600" dirty="0"/>
              <a:t>  Çocuklarda Hava Yolu Tıkanıklığı</a:t>
            </a:r>
            <a:endParaRPr lang="tr-TR" sz="3600" i="1" dirty="0"/>
          </a:p>
        </p:txBody>
      </p:sp>
      <p:sp>
        <p:nvSpPr>
          <p:cNvPr id="2" name="İçerik Yer Tutucusu 1"/>
          <p:cNvSpPr>
            <a:spLocks noGrp="1"/>
          </p:cNvSpPr>
          <p:nvPr>
            <p:ph idx="1"/>
          </p:nvPr>
        </p:nvSpPr>
        <p:spPr>
          <a:xfrm>
            <a:off x="-1" y="1124743"/>
            <a:ext cx="9036497" cy="5733255"/>
          </a:xfrm>
        </p:spPr>
        <p:txBody>
          <a:bodyPr>
            <a:normAutofit/>
          </a:bodyPr>
          <a:lstStyle/>
          <a:p>
            <a:pPr marL="0" indent="0" algn="just">
              <a:buNone/>
            </a:pPr>
            <a:endParaRPr lang="tr-TR" sz="2400" b="1" dirty="0"/>
          </a:p>
          <a:p>
            <a:pPr marL="0" indent="0" algn="just">
              <a:buNone/>
            </a:pPr>
            <a:r>
              <a:rPr lang="tr-TR" sz="2400" b="1" dirty="0"/>
              <a:t>     Çocuk Bilinçsiz Hale Gelir veya Bilinçsiz Halde Bulunursa;</a:t>
            </a:r>
          </a:p>
          <a:p>
            <a:pPr lvl="1" algn="just">
              <a:buFont typeface="Arial" panose="020B0604020202020204" pitchFamily="34" charset="0"/>
              <a:buChar char="•"/>
            </a:pPr>
            <a:r>
              <a:rPr lang="tr-TR" sz="2400" dirty="0"/>
              <a:t>Çocuk dikkatlice yere sırtüstü yatırılır.</a:t>
            </a:r>
          </a:p>
          <a:p>
            <a:pPr lvl="1" algn="just">
              <a:buFont typeface="Arial" panose="020B0604020202020204" pitchFamily="34" charset="0"/>
              <a:buChar char="•"/>
            </a:pPr>
            <a:r>
              <a:rPr lang="tr-TR" sz="2400" dirty="0"/>
              <a:t>Hemen yakındakilere seslenilir ve yardım istenir.</a:t>
            </a:r>
          </a:p>
          <a:p>
            <a:pPr lvl="1" algn="just">
              <a:buFont typeface="Arial" panose="020B0604020202020204" pitchFamily="34" charset="0"/>
              <a:buChar char="•"/>
            </a:pPr>
            <a:r>
              <a:rPr lang="tr-TR" sz="2400" dirty="0"/>
              <a:t>Yardım çağrısına karşılık veren birisi olursa 112 acil yardım numarasının aranması söylenir</a:t>
            </a:r>
          </a:p>
          <a:p>
            <a:pPr lvl="1" algn="just">
              <a:buFont typeface="Arial" panose="020B0604020202020204" pitchFamily="34" charset="0"/>
              <a:buChar char="•"/>
            </a:pPr>
            <a:r>
              <a:rPr lang="tr-TR" sz="2400" dirty="0"/>
              <a:t>Yardım çağrısına karşılık veren birisi yoksa 112 acil yardım numarası aranır ve arama sırasında mümkünse telefonunun hoparlörü açılarak telefondaki sağlık görevlisinin direktifleri dinlenir.</a:t>
            </a:r>
            <a:endParaRPr lang="tr-TR" sz="2400" dirty="0">
              <a:solidFill>
                <a:prstClr val="black"/>
              </a:solidFill>
            </a:endParaRPr>
          </a:p>
          <a:p>
            <a:pPr lvl="1">
              <a:buFont typeface="Arial" panose="020B0604020202020204" pitchFamily="34" charset="0"/>
              <a:buChar char="•"/>
            </a:pPr>
            <a:r>
              <a:rPr lang="tr-TR" sz="2400" dirty="0">
                <a:solidFill>
                  <a:prstClr val="black"/>
                </a:solidFill>
              </a:rPr>
              <a:t>Yardım çağırma ve ilk yardım basamakları eş zamanlı olarak yürütülür.</a:t>
            </a:r>
          </a:p>
          <a:p>
            <a:pPr lvl="1">
              <a:lnSpc>
                <a:spcPct val="150000"/>
              </a:lnSpc>
              <a:buFont typeface="Arial" panose="020B0604020202020204" pitchFamily="34" charset="0"/>
              <a:buChar char="•"/>
            </a:pPr>
            <a:r>
              <a:rPr lang="tr-TR" sz="2400" dirty="0">
                <a:solidFill>
                  <a:prstClr val="black"/>
                </a:solidFill>
              </a:rPr>
              <a:t>Temel Yaşam Desteğine başlanılmalıdır.</a:t>
            </a:r>
          </a:p>
          <a:p>
            <a:pPr lvl="1" algn="just">
              <a:buFont typeface="Arial" panose="020B0604020202020204" pitchFamily="34" charset="0"/>
              <a:buChar char="•"/>
            </a:pPr>
            <a:endParaRPr lang="tr-TR" sz="2400" dirty="0"/>
          </a:p>
          <a:p>
            <a:pPr lvl="1">
              <a:buFont typeface="Arial" panose="020B0604020202020204" pitchFamily="34" charset="0"/>
              <a:buChar char="•"/>
            </a:pPr>
            <a:endParaRPr lang="tr-TR" dirty="0"/>
          </a:p>
          <a:p>
            <a:pPr marL="0" lvl="0" indent="0">
              <a:buNone/>
            </a:pPr>
            <a:endParaRPr lang="tr-TR" sz="2400" dirty="0"/>
          </a:p>
          <a:p>
            <a:pPr marL="0" indent="0">
              <a:buNone/>
            </a:pPr>
            <a:endParaRPr lang="tr-TR" sz="2400" b="1" dirty="0"/>
          </a:p>
        </p:txBody>
      </p:sp>
    </p:spTree>
    <p:extLst>
      <p:ext uri="{BB962C8B-B14F-4D97-AF65-F5344CB8AC3E}">
        <p14:creationId xmlns:p14="http://schemas.microsoft.com/office/powerpoint/2010/main" val="1455221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18E29E3E-88DB-D0EE-E82E-CEEF984BE6FC}"/>
              </a:ext>
            </a:extLst>
          </p:cNvPr>
          <p:cNvSpPr/>
          <p:nvPr/>
        </p:nvSpPr>
        <p:spPr>
          <a:xfrm>
            <a:off x="0" y="0"/>
            <a:ext cx="9135366"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732F9B33-156F-F214-D0F7-CA61F1516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29161" y="116632"/>
            <a:ext cx="9135366" cy="850106"/>
          </a:xfrm>
        </p:spPr>
        <p:txBody>
          <a:bodyPr>
            <a:normAutofit/>
          </a:bodyPr>
          <a:lstStyle/>
          <a:p>
            <a:pPr algn="l"/>
            <a:r>
              <a:rPr lang="tr-TR" sz="2800" b="1" dirty="0"/>
              <a:t> </a:t>
            </a:r>
            <a:r>
              <a:rPr lang="tr-TR" sz="3600" dirty="0"/>
              <a:t>Bebeklerde Hava Yolu Tıkanıklığı</a:t>
            </a:r>
            <a:endParaRPr lang="tr-TR" sz="3600" i="1" dirty="0"/>
          </a:p>
        </p:txBody>
      </p:sp>
      <p:sp>
        <p:nvSpPr>
          <p:cNvPr id="2" name="İçerik Yer Tutucusu 1"/>
          <p:cNvSpPr>
            <a:spLocks noGrp="1"/>
          </p:cNvSpPr>
          <p:nvPr>
            <p:ph idx="1"/>
          </p:nvPr>
        </p:nvSpPr>
        <p:spPr>
          <a:xfrm>
            <a:off x="107504" y="1188497"/>
            <a:ext cx="9027862" cy="5669503"/>
          </a:xfrm>
        </p:spPr>
        <p:txBody>
          <a:bodyPr>
            <a:normAutofit/>
          </a:bodyPr>
          <a:lstStyle/>
          <a:p>
            <a:pPr marL="57150" indent="0" algn="just">
              <a:buNone/>
            </a:pPr>
            <a:endParaRPr lang="tr-TR" sz="2400" dirty="0"/>
          </a:p>
          <a:p>
            <a:pPr marL="57150" indent="0" algn="just">
              <a:buNone/>
            </a:pPr>
            <a:r>
              <a:rPr lang="tr-TR" sz="2400" dirty="0"/>
              <a:t>Bebekten kastedilen 1 (bir) yaş altındaki çocuklardır (29 gün-1 yaş).</a:t>
            </a:r>
          </a:p>
          <a:p>
            <a:pPr marL="57150" indent="0" algn="just">
              <a:buNone/>
            </a:pPr>
            <a:endParaRPr lang="tr-TR" sz="2400" b="1" dirty="0"/>
          </a:p>
          <a:p>
            <a:pPr marL="57150" indent="0" algn="just">
              <a:buNone/>
            </a:pPr>
            <a:r>
              <a:rPr lang="tr-TR" sz="2400" b="1" dirty="0"/>
              <a:t>Bebeklerde Hava Yolu Tıkanıklığı Nedenleri</a:t>
            </a:r>
            <a:r>
              <a:rPr lang="tr-TR" sz="2800" b="1" dirty="0"/>
              <a:t>;</a:t>
            </a:r>
          </a:p>
          <a:p>
            <a:pPr marL="57150" indent="0" algn="just">
              <a:buNone/>
            </a:pPr>
            <a:r>
              <a:rPr lang="tr-TR" sz="2400" dirty="0"/>
              <a:t>Bebekler gıda başta olmak üzere küçük oyuncak ve cisimleri solunum yoluna kaçırabilirler. Bebeklerde keşfetme merakı ile ellerine geçirdikleri cisimleri ağızlarına sokmaları ile hava yolu tıkanıklıkları görülebilir.</a:t>
            </a:r>
          </a:p>
          <a:p>
            <a:pPr marL="457200" lvl="1" indent="0">
              <a:buNone/>
            </a:pPr>
            <a:endParaRPr lang="tr-TR" sz="2400" dirty="0"/>
          </a:p>
          <a:p>
            <a:pPr marL="0" lvl="0" indent="0">
              <a:buNone/>
            </a:pPr>
            <a:endParaRPr lang="tr-TR" sz="2400" dirty="0"/>
          </a:p>
          <a:p>
            <a:pPr marL="0" indent="0">
              <a:buNone/>
            </a:pPr>
            <a:endParaRPr lang="tr-TR" sz="2400" b="1" dirty="0"/>
          </a:p>
        </p:txBody>
      </p:sp>
    </p:spTree>
    <p:extLst>
      <p:ext uri="{BB962C8B-B14F-4D97-AF65-F5344CB8AC3E}">
        <p14:creationId xmlns:p14="http://schemas.microsoft.com/office/powerpoint/2010/main" val="683211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FE8640ED-C59F-FA1E-96A2-F62FD50A3425}"/>
              </a:ext>
            </a:extLst>
          </p:cNvPr>
          <p:cNvSpPr/>
          <p:nvPr/>
        </p:nvSpPr>
        <p:spPr>
          <a:xfrm>
            <a:off x="0" y="0"/>
            <a:ext cx="9144000" cy="11107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0E95FC3E-65DF-649E-60C0-54D8F44EF0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0"/>
            <a:ext cx="9144000" cy="1110754"/>
          </a:xfrm>
        </p:spPr>
        <p:txBody>
          <a:bodyPr>
            <a:normAutofit fontScale="90000"/>
          </a:bodyPr>
          <a:lstStyle/>
          <a:p>
            <a:pPr marL="57150" lvl="0" algn="l">
              <a:spcBef>
                <a:spcPct val="20000"/>
              </a:spcBef>
            </a:pPr>
            <a:br>
              <a:rPr lang="tr-TR" sz="3600" dirty="0"/>
            </a:br>
            <a:r>
              <a:rPr lang="tr-TR" sz="3600" dirty="0"/>
              <a:t> </a:t>
            </a:r>
            <a:r>
              <a:rPr lang="tr-TR" sz="4000" dirty="0"/>
              <a:t>Bebeklerde Hava Yolu Tıkanıklığı</a:t>
            </a:r>
            <a:br>
              <a:rPr lang="tr-TR" sz="3600" dirty="0"/>
            </a:br>
            <a:r>
              <a:rPr lang="tr-TR" sz="3600" dirty="0"/>
              <a:t> </a:t>
            </a:r>
            <a:r>
              <a:rPr lang="tr-TR" sz="2700" dirty="0">
                <a:solidFill>
                  <a:prstClr val="black"/>
                </a:solidFill>
                <a:ea typeface="+mn-ea"/>
                <a:cs typeface="+mn-cs"/>
              </a:rPr>
              <a:t>Bebeklerde Hava Yolu Tıkanıklığı Belirti Ve Bulguları</a:t>
            </a:r>
            <a:br>
              <a:rPr lang="tr-TR" sz="2400" b="1" dirty="0">
                <a:solidFill>
                  <a:prstClr val="black"/>
                </a:solidFill>
                <a:ea typeface="+mn-ea"/>
                <a:cs typeface="+mn-cs"/>
              </a:rPr>
            </a:br>
            <a:endParaRPr lang="tr-TR" sz="3600" i="1" dirty="0"/>
          </a:p>
        </p:txBody>
      </p:sp>
      <p:sp>
        <p:nvSpPr>
          <p:cNvPr id="2" name="İçerik Yer Tutucusu 1"/>
          <p:cNvSpPr>
            <a:spLocks noGrp="1"/>
          </p:cNvSpPr>
          <p:nvPr>
            <p:ph idx="1"/>
          </p:nvPr>
        </p:nvSpPr>
        <p:spPr>
          <a:xfrm>
            <a:off x="179512" y="1311826"/>
            <a:ext cx="8689905" cy="5546174"/>
          </a:xfrm>
        </p:spPr>
        <p:txBody>
          <a:bodyPr>
            <a:normAutofit/>
          </a:bodyPr>
          <a:lstStyle/>
          <a:p>
            <a:pPr marL="57150" indent="0" algn="just">
              <a:buNone/>
            </a:pPr>
            <a:endParaRPr lang="tr-TR" sz="2400" dirty="0"/>
          </a:p>
          <a:p>
            <a:pPr marL="57150" indent="0" algn="just">
              <a:buNone/>
            </a:pPr>
            <a:r>
              <a:rPr lang="tr-TR" sz="2400" dirty="0"/>
              <a:t>Bebek yemek yerken, oyuncaklarla oynarken veya evin içinde emeklerken aniden nefes almakta zorlanırsa büyük ihtimalle yabancı cisim yutmuştur. </a:t>
            </a:r>
          </a:p>
          <a:p>
            <a:pPr marL="400050" algn="just"/>
            <a:r>
              <a:rPr lang="tr-TR" sz="2400" dirty="0"/>
              <a:t>Bebeklerde hava yolu tıkanıklığını anlamak yetişkine göre daha zordur. Konuşma yetisi ve tıkanma sonrası yetişkinler tarafından ortaya konan beden hareketlerini bebeklerde görmek mümkün değildir. </a:t>
            </a:r>
          </a:p>
          <a:p>
            <a:pPr marL="400050" algn="just"/>
            <a:r>
              <a:rPr lang="tr-TR" sz="2400" dirty="0"/>
              <a:t>Bu nedenle, meydana gelen tıkanıklığı anlayabilmek için bebeğin göğüs ve karın hareketlerini izlemek, ağız ve burundan nefes alıp verme ile oluşan hava akımını dinlemek ve hissetmeye çalışmak gerekmektedir.</a:t>
            </a:r>
          </a:p>
          <a:p>
            <a:pPr marL="57150" indent="0" algn="just">
              <a:buNone/>
            </a:pPr>
            <a:r>
              <a:rPr lang="tr-TR" sz="2400" dirty="0"/>
              <a:t>	</a:t>
            </a:r>
          </a:p>
          <a:p>
            <a:pPr marL="0" lvl="0" indent="0">
              <a:buNone/>
            </a:pPr>
            <a:endParaRPr lang="tr-TR" sz="2400" dirty="0"/>
          </a:p>
          <a:p>
            <a:pPr marL="0" indent="0">
              <a:buNone/>
            </a:pPr>
            <a:endParaRPr lang="tr-TR" sz="2400" b="1" dirty="0"/>
          </a:p>
        </p:txBody>
      </p:sp>
    </p:spTree>
    <p:extLst>
      <p:ext uri="{BB962C8B-B14F-4D97-AF65-F5344CB8AC3E}">
        <p14:creationId xmlns:p14="http://schemas.microsoft.com/office/powerpoint/2010/main" val="2193839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234B21E-F485-8031-DB5C-049F902C441F}"/>
              </a:ext>
            </a:extLst>
          </p:cNvPr>
          <p:cNvSpPr/>
          <p:nvPr/>
        </p:nvSpPr>
        <p:spPr>
          <a:xfrm>
            <a:off x="13753" y="0"/>
            <a:ext cx="9121613"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CBC97A94-4973-DB2B-610D-992FE72AB7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274638"/>
            <a:ext cx="9144000" cy="780549"/>
          </a:xfrm>
        </p:spPr>
        <p:txBody>
          <a:bodyPr>
            <a:normAutofit/>
          </a:bodyPr>
          <a:lstStyle/>
          <a:p>
            <a:pPr algn="l"/>
            <a:r>
              <a:rPr lang="tr-TR" sz="2800" b="1" dirty="0"/>
              <a:t>Bebeklerde Hava Yolu Tıkanıklığı</a:t>
            </a:r>
            <a:endParaRPr lang="tr-TR" sz="2800" b="1" i="1" dirty="0"/>
          </a:p>
        </p:txBody>
      </p:sp>
      <p:sp>
        <p:nvSpPr>
          <p:cNvPr id="2" name="İçerik Yer Tutucusu 1"/>
          <p:cNvSpPr>
            <a:spLocks noGrp="1"/>
          </p:cNvSpPr>
          <p:nvPr>
            <p:ph idx="1"/>
          </p:nvPr>
        </p:nvSpPr>
        <p:spPr>
          <a:xfrm>
            <a:off x="13753" y="1531856"/>
            <a:ext cx="9130247" cy="5326143"/>
          </a:xfrm>
        </p:spPr>
        <p:txBody>
          <a:bodyPr numCol="1">
            <a:normAutofit/>
          </a:bodyPr>
          <a:lstStyle/>
          <a:p>
            <a:pPr marL="0" lvl="0" indent="0">
              <a:buNone/>
            </a:pPr>
            <a:endParaRPr lang="tr-TR" sz="2400" dirty="0"/>
          </a:p>
          <a:p>
            <a:pPr marL="0" indent="0">
              <a:buNone/>
            </a:pPr>
            <a:endParaRPr lang="tr-TR" sz="2400" b="1" dirty="0"/>
          </a:p>
        </p:txBody>
      </p:sp>
      <p:graphicFrame>
        <p:nvGraphicFramePr>
          <p:cNvPr id="4" name="Tablo 3"/>
          <p:cNvGraphicFramePr>
            <a:graphicFrameLocks noGrp="1"/>
          </p:cNvGraphicFramePr>
          <p:nvPr>
            <p:extLst>
              <p:ext uri="{D42A27DB-BD31-4B8C-83A1-F6EECF244321}">
                <p14:modId xmlns:p14="http://schemas.microsoft.com/office/powerpoint/2010/main" val="166547855"/>
              </p:ext>
            </p:extLst>
          </p:nvPr>
        </p:nvGraphicFramePr>
        <p:xfrm>
          <a:off x="179512" y="1399382"/>
          <a:ext cx="8784976" cy="5326142"/>
        </p:xfrm>
        <a:graphic>
          <a:graphicData uri="http://schemas.openxmlformats.org/drawingml/2006/table">
            <a:tbl>
              <a:tblPr firstRow="1" bandRow="1">
                <a:tableStyleId>{5C22544A-7EE6-4342-B048-85BDC9FD1C3A}</a:tableStyleId>
              </a:tblPr>
              <a:tblGrid>
                <a:gridCol w="4394952">
                  <a:extLst>
                    <a:ext uri="{9D8B030D-6E8A-4147-A177-3AD203B41FA5}">
                      <a16:colId xmlns:a16="http://schemas.microsoft.com/office/drawing/2014/main" val="466892953"/>
                    </a:ext>
                  </a:extLst>
                </a:gridCol>
                <a:gridCol w="4390024">
                  <a:extLst>
                    <a:ext uri="{9D8B030D-6E8A-4147-A177-3AD203B41FA5}">
                      <a16:colId xmlns:a16="http://schemas.microsoft.com/office/drawing/2014/main" val="2747612519"/>
                    </a:ext>
                  </a:extLst>
                </a:gridCol>
              </a:tblGrid>
              <a:tr h="630160">
                <a:tc>
                  <a:txBody>
                    <a:bodyPr/>
                    <a:lstStyle/>
                    <a:p>
                      <a:r>
                        <a:rPr lang="tr-TR" dirty="0"/>
                        <a:t>Kısmi</a:t>
                      </a:r>
                      <a:r>
                        <a:rPr lang="tr-TR" baseline="0" dirty="0"/>
                        <a:t> Tıkanıklık Durumunda</a:t>
                      </a:r>
                      <a:endParaRPr lang="tr-TR" dirty="0"/>
                    </a:p>
                  </a:txBody>
                  <a:tcPr/>
                </a:tc>
                <a:tc>
                  <a:txBody>
                    <a:bodyPr/>
                    <a:lstStyle/>
                    <a:p>
                      <a:r>
                        <a:rPr lang="tr-TR" dirty="0"/>
                        <a:t>Tam Tıkanıklık Durumunda</a:t>
                      </a:r>
                    </a:p>
                  </a:txBody>
                  <a:tcPr/>
                </a:tc>
                <a:extLst>
                  <a:ext uri="{0D108BD9-81ED-4DB2-BD59-A6C34878D82A}">
                    <a16:rowId xmlns:a16="http://schemas.microsoft.com/office/drawing/2014/main" val="3987824699"/>
                  </a:ext>
                </a:extLst>
              </a:tr>
              <a:tr h="630160">
                <a:tc>
                  <a:txBody>
                    <a:bodyPr/>
                    <a:lstStyle/>
                    <a:p>
                      <a:r>
                        <a:rPr lang="tr-TR" sz="1800" kern="1200" dirty="0">
                          <a:solidFill>
                            <a:schemeClr val="dk1"/>
                          </a:solidFill>
                          <a:effectLst/>
                          <a:latin typeface="+mn-lt"/>
                          <a:ea typeface="+mn-ea"/>
                          <a:cs typeface="+mn-cs"/>
                        </a:rPr>
                        <a:t>Zorlanarak nefes alma</a:t>
                      </a:r>
                      <a:endParaRPr lang="tr-TR" dirty="0"/>
                    </a:p>
                  </a:txBody>
                  <a:tcPr/>
                </a:tc>
                <a:tc>
                  <a:txBody>
                    <a:bodyPr/>
                    <a:lstStyle/>
                    <a:p>
                      <a:r>
                        <a:rPr lang="tr-TR" sz="1800" kern="1200" dirty="0">
                          <a:solidFill>
                            <a:schemeClr val="dk1"/>
                          </a:solidFill>
                          <a:effectLst/>
                          <a:latin typeface="+mn-lt"/>
                          <a:ea typeface="+mn-ea"/>
                          <a:cs typeface="+mn-cs"/>
                        </a:rPr>
                        <a:t>Öğürme</a:t>
                      </a:r>
                      <a:endParaRPr lang="tr-TR" dirty="0"/>
                    </a:p>
                  </a:txBody>
                  <a:tcPr/>
                </a:tc>
                <a:extLst>
                  <a:ext uri="{0D108BD9-81ED-4DB2-BD59-A6C34878D82A}">
                    <a16:rowId xmlns:a16="http://schemas.microsoft.com/office/drawing/2014/main" val="543380296"/>
                  </a:ext>
                </a:extLst>
              </a:tr>
              <a:tr h="1087671">
                <a:tc>
                  <a:txBody>
                    <a:bodyPr/>
                    <a:lstStyle/>
                    <a:p>
                      <a:r>
                        <a:rPr lang="tr-TR" sz="1800" kern="1200" dirty="0">
                          <a:solidFill>
                            <a:schemeClr val="dk1"/>
                          </a:solidFill>
                          <a:effectLst/>
                          <a:latin typeface="+mn-lt"/>
                          <a:ea typeface="+mn-ea"/>
                          <a:cs typeface="+mn-cs"/>
                        </a:rPr>
                        <a:t>Öksürme (boğuluyormuşçasına devam eden)</a:t>
                      </a:r>
                      <a:endParaRPr lang="tr-TR" dirty="0"/>
                    </a:p>
                  </a:txBody>
                  <a:tcPr/>
                </a:tc>
                <a:tc>
                  <a:txBody>
                    <a:bodyPr/>
                    <a:lstStyle/>
                    <a:p>
                      <a:r>
                        <a:rPr lang="tr-TR" sz="1800" kern="1200" dirty="0">
                          <a:solidFill>
                            <a:schemeClr val="dk1"/>
                          </a:solidFill>
                          <a:effectLst/>
                          <a:latin typeface="+mn-lt"/>
                          <a:ea typeface="+mn-ea"/>
                          <a:cs typeface="+mn-cs"/>
                        </a:rPr>
                        <a:t>Öksüremez</a:t>
                      </a:r>
                      <a:endParaRPr lang="tr-TR" dirty="0"/>
                    </a:p>
                  </a:txBody>
                  <a:tcPr/>
                </a:tc>
                <a:extLst>
                  <a:ext uri="{0D108BD9-81ED-4DB2-BD59-A6C34878D82A}">
                    <a16:rowId xmlns:a16="http://schemas.microsoft.com/office/drawing/2014/main" val="864549954"/>
                  </a:ext>
                </a:extLst>
              </a:tr>
              <a:tr h="630160">
                <a:tc>
                  <a:txBody>
                    <a:bodyPr/>
                    <a:lstStyle/>
                    <a:p>
                      <a:r>
                        <a:rPr lang="tr-TR" sz="1800" kern="1200" dirty="0">
                          <a:solidFill>
                            <a:schemeClr val="dk1"/>
                          </a:solidFill>
                          <a:effectLst/>
                          <a:latin typeface="+mn-lt"/>
                          <a:ea typeface="+mn-ea"/>
                          <a:cs typeface="+mn-cs"/>
                        </a:rPr>
                        <a:t>Ağlama</a:t>
                      </a:r>
                      <a:endParaRPr lang="tr-TR" dirty="0"/>
                    </a:p>
                  </a:txBody>
                  <a:tcPr/>
                </a:tc>
                <a:tc>
                  <a:txBody>
                    <a:bodyPr/>
                    <a:lstStyle/>
                    <a:p>
                      <a:r>
                        <a:rPr lang="tr-TR" sz="1800" kern="1200" dirty="0">
                          <a:solidFill>
                            <a:schemeClr val="dk1"/>
                          </a:solidFill>
                          <a:effectLst/>
                          <a:latin typeface="+mn-lt"/>
                          <a:ea typeface="+mn-ea"/>
                          <a:cs typeface="+mn-cs"/>
                        </a:rPr>
                        <a:t>Ağlayamaz</a:t>
                      </a:r>
                      <a:endParaRPr lang="tr-TR" dirty="0"/>
                    </a:p>
                  </a:txBody>
                  <a:tcPr/>
                </a:tc>
                <a:extLst>
                  <a:ext uri="{0D108BD9-81ED-4DB2-BD59-A6C34878D82A}">
                    <a16:rowId xmlns:a16="http://schemas.microsoft.com/office/drawing/2014/main" val="3478709676"/>
                  </a:ext>
                </a:extLst>
              </a:tr>
              <a:tr h="630160">
                <a:tc>
                  <a:txBody>
                    <a:bodyPr/>
                    <a:lstStyle/>
                    <a:p>
                      <a:r>
                        <a:rPr lang="tr-TR" sz="1800" kern="1200" dirty="0">
                          <a:solidFill>
                            <a:schemeClr val="dk1"/>
                          </a:solidFill>
                          <a:effectLst/>
                          <a:latin typeface="+mn-lt"/>
                          <a:ea typeface="+mn-ea"/>
                          <a:cs typeface="+mn-cs"/>
                        </a:rPr>
                        <a:t>Yaşıyla uyumlu sesler çıkarma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effectLst/>
                          <a:latin typeface="+mn-lt"/>
                          <a:ea typeface="+mn-ea"/>
                          <a:cs typeface="+mn-cs"/>
                        </a:rPr>
                        <a:t>Ses çıkaramaz</a:t>
                      </a:r>
                      <a:endParaRPr lang="tr-TR" dirty="0"/>
                    </a:p>
                  </a:txBody>
                  <a:tcPr/>
                </a:tc>
                <a:extLst>
                  <a:ext uri="{0D108BD9-81ED-4DB2-BD59-A6C34878D82A}">
                    <a16:rowId xmlns:a16="http://schemas.microsoft.com/office/drawing/2014/main" val="3640842358"/>
                  </a:ext>
                </a:extLst>
              </a:tr>
              <a:tr h="1087671">
                <a:tc>
                  <a:txBody>
                    <a:bodyPr/>
                    <a:lstStyle/>
                    <a:p>
                      <a:r>
                        <a:rPr lang="tr-TR" sz="1800" kern="1200" dirty="0">
                          <a:solidFill>
                            <a:schemeClr val="dk1"/>
                          </a:solidFill>
                          <a:effectLst/>
                          <a:latin typeface="+mn-lt"/>
                          <a:ea typeface="+mn-ea"/>
                          <a:cs typeface="+mn-cs"/>
                        </a:rPr>
                        <a:t>Korku, heyecan ve panikle el kol hareketleri yapma, çırpınma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effectLst/>
                          <a:latin typeface="+mn-lt"/>
                          <a:ea typeface="+mn-ea"/>
                          <a:cs typeface="+mn-cs"/>
                        </a:rPr>
                        <a:t>Yanıt vermez/veremez</a:t>
                      </a:r>
                      <a:endParaRPr lang="tr-TR" dirty="0"/>
                    </a:p>
                    <a:p>
                      <a:endParaRPr lang="tr-TR" dirty="0"/>
                    </a:p>
                  </a:txBody>
                  <a:tcPr/>
                </a:tc>
                <a:extLst>
                  <a:ext uri="{0D108BD9-81ED-4DB2-BD59-A6C34878D82A}">
                    <a16:rowId xmlns:a16="http://schemas.microsoft.com/office/drawing/2014/main" val="2258754158"/>
                  </a:ext>
                </a:extLst>
              </a:tr>
              <a:tr h="630160">
                <a:tc>
                  <a:txBody>
                    <a:bodyPr/>
                    <a:lstStyle/>
                    <a:p>
                      <a:r>
                        <a:rPr lang="tr-TR" sz="1800" kern="1200" dirty="0">
                          <a:solidFill>
                            <a:schemeClr val="dk1"/>
                          </a:solidFill>
                          <a:effectLst/>
                          <a:latin typeface="+mn-lt"/>
                          <a:ea typeface="+mn-ea"/>
                          <a:cs typeface="+mn-cs"/>
                        </a:rPr>
                        <a:t>Öğürme</a:t>
                      </a:r>
                      <a:endParaRPr lang="tr-TR" dirty="0"/>
                    </a:p>
                  </a:txBody>
                  <a:tcPr/>
                </a:tc>
                <a:tc>
                  <a:txBody>
                    <a:bodyPr/>
                    <a:lstStyle/>
                    <a:p>
                      <a:r>
                        <a:rPr lang="tr-TR" sz="1800" kern="1200" dirty="0">
                          <a:solidFill>
                            <a:schemeClr val="dk1"/>
                          </a:solidFill>
                          <a:effectLst/>
                          <a:latin typeface="+mn-lt"/>
                          <a:ea typeface="+mn-ea"/>
                          <a:cs typeface="+mn-cs"/>
                        </a:rPr>
                        <a:t>Rengi morarmaya başlar</a:t>
                      </a:r>
                      <a:endParaRPr lang="tr-TR" dirty="0"/>
                    </a:p>
                  </a:txBody>
                  <a:tcPr/>
                </a:tc>
                <a:extLst>
                  <a:ext uri="{0D108BD9-81ED-4DB2-BD59-A6C34878D82A}">
                    <a16:rowId xmlns:a16="http://schemas.microsoft.com/office/drawing/2014/main" val="1300376181"/>
                  </a:ext>
                </a:extLst>
              </a:tr>
            </a:tbl>
          </a:graphicData>
        </a:graphic>
      </p:graphicFrame>
    </p:spTree>
    <p:extLst>
      <p:ext uri="{BB962C8B-B14F-4D97-AF65-F5344CB8AC3E}">
        <p14:creationId xmlns:p14="http://schemas.microsoft.com/office/powerpoint/2010/main" val="1200718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DB11259-972A-871C-D266-1CC2DA5D3D22}"/>
              </a:ext>
            </a:extLst>
          </p:cNvPr>
          <p:cNvSpPr/>
          <p:nvPr/>
        </p:nvSpPr>
        <p:spPr>
          <a:xfrm>
            <a:off x="1" y="-1"/>
            <a:ext cx="9144000" cy="11295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348B42C4-0943-D03F-6282-BBC6D5064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0"/>
            <a:ext cx="9136167" cy="1124743"/>
          </a:xfrm>
        </p:spPr>
        <p:txBody>
          <a:bodyPr>
            <a:normAutofit/>
          </a:bodyPr>
          <a:lstStyle/>
          <a:p>
            <a:pPr lvl="0" algn="l"/>
            <a:r>
              <a:rPr lang="tr-TR" sz="3600" dirty="0"/>
              <a:t>  Bebeklerde Hava Yolu Tıkanıklığı</a:t>
            </a:r>
          </a:p>
        </p:txBody>
      </p:sp>
      <p:sp>
        <p:nvSpPr>
          <p:cNvPr id="2" name="İçerik Yer Tutucusu 1"/>
          <p:cNvSpPr>
            <a:spLocks noGrp="1"/>
          </p:cNvSpPr>
          <p:nvPr>
            <p:ph idx="1"/>
          </p:nvPr>
        </p:nvSpPr>
        <p:spPr>
          <a:xfrm>
            <a:off x="144168" y="1124744"/>
            <a:ext cx="8855663" cy="5631743"/>
          </a:xfrm>
        </p:spPr>
        <p:txBody>
          <a:bodyPr>
            <a:normAutofit lnSpcReduction="10000"/>
          </a:bodyPr>
          <a:lstStyle/>
          <a:p>
            <a:pPr marL="57150" lvl="0" indent="0" algn="just">
              <a:buNone/>
            </a:pPr>
            <a:endParaRPr lang="tr-TR" sz="2400" b="1" dirty="0">
              <a:solidFill>
                <a:prstClr val="black"/>
              </a:solidFill>
            </a:endParaRPr>
          </a:p>
          <a:p>
            <a:pPr marL="57150" lvl="0" indent="0" algn="just">
              <a:buNone/>
            </a:pPr>
            <a:r>
              <a:rPr lang="tr-TR" sz="2400" b="1" dirty="0">
                <a:solidFill>
                  <a:prstClr val="black"/>
                </a:solidFill>
              </a:rPr>
              <a:t>Bebeklerde Tam Tıkanıklık Durumunda;</a:t>
            </a:r>
          </a:p>
          <a:p>
            <a:pPr marL="57150" lvl="0" indent="0" algn="just">
              <a:buNone/>
            </a:pPr>
            <a:r>
              <a:rPr lang="tr-TR" sz="2400" b="1" dirty="0">
                <a:solidFill>
                  <a:prstClr val="black"/>
                </a:solidFill>
              </a:rPr>
              <a:t>Bebeklerde hava yolu tıkanıklığında ilk yardım;</a:t>
            </a:r>
            <a:endParaRPr lang="tr-TR" sz="2400" dirty="0">
              <a:solidFill>
                <a:prstClr val="black"/>
              </a:solidFill>
            </a:endParaRPr>
          </a:p>
          <a:p>
            <a:pPr marL="0" lvl="0" indent="0" algn="just">
              <a:buNone/>
            </a:pPr>
            <a:r>
              <a:rPr lang="tr-TR" sz="2400" dirty="0">
                <a:solidFill>
                  <a:prstClr val="black"/>
                </a:solidFill>
              </a:rPr>
              <a:t>İlk yardım uygulamaları bilincin açık olup olmadığına ve tıkanıklığın kısmi veya tam olup olmadığına göre değişir.</a:t>
            </a:r>
          </a:p>
          <a:p>
            <a:pPr marL="0" indent="0">
              <a:buNone/>
            </a:pPr>
            <a:endParaRPr lang="tr-TR" sz="2400" b="1" dirty="0"/>
          </a:p>
          <a:p>
            <a:pPr marL="0" indent="0">
              <a:buNone/>
            </a:pPr>
            <a:r>
              <a:rPr lang="tr-TR" sz="2400" b="1" dirty="0"/>
              <a:t>Kısmi hava yolu tıkanıklığında ilk yardım;</a:t>
            </a:r>
          </a:p>
          <a:p>
            <a:pPr lvl="0" algn="just"/>
            <a:r>
              <a:rPr lang="tr-TR" sz="2400" dirty="0"/>
              <a:t>Bebeğin kendi kendine solumasına ve öksürmesine izin verilerek takip edilir.</a:t>
            </a:r>
          </a:p>
          <a:p>
            <a:pPr lvl="0" algn="just"/>
            <a:r>
              <a:rPr lang="tr-TR" sz="2400" dirty="0"/>
              <a:t>Bebek kucağa alınarak başı yükseltilip ya da gazını çıkarıyormuş gibi omuza yaslanır  ve kendi çabası ile yabancı cismi çıkarması beklenir.</a:t>
            </a:r>
          </a:p>
          <a:p>
            <a:pPr lvl="0" algn="just"/>
            <a:r>
              <a:rPr lang="tr-TR" sz="2400" dirty="0"/>
              <a:t>Kısmi hava yolu tıkanıklığında sırt vuruları ve göğüs basıları gibi aşırıya kaçan yaklaşımlar, istenmeyen ciddi sonuçlara neden olabilir ve hava yolu tıkanıklığını kötüleştirebilir.</a:t>
            </a:r>
          </a:p>
          <a:p>
            <a:pPr marL="0" indent="0" algn="just">
              <a:buNone/>
            </a:pPr>
            <a:endParaRPr lang="tr-TR" sz="2400" b="1" dirty="0"/>
          </a:p>
        </p:txBody>
      </p:sp>
    </p:spTree>
    <p:extLst>
      <p:ext uri="{BB962C8B-B14F-4D97-AF65-F5344CB8AC3E}">
        <p14:creationId xmlns:p14="http://schemas.microsoft.com/office/powerpoint/2010/main" val="152004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0AF68224-2038-3967-552C-82C771D90F6F}"/>
              </a:ext>
            </a:extLst>
          </p:cNvPr>
          <p:cNvSpPr/>
          <p:nvPr/>
        </p:nvSpPr>
        <p:spPr>
          <a:xfrm>
            <a:off x="5724" y="0"/>
            <a:ext cx="9163718"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dirty="0"/>
          </a:p>
        </p:txBody>
      </p:sp>
      <p:pic>
        <p:nvPicPr>
          <p:cNvPr id="7" name="Resim 6">
            <a:extLst>
              <a:ext uri="{FF2B5EF4-FFF2-40B4-BE49-F238E27FC236}">
                <a16:creationId xmlns:a16="http://schemas.microsoft.com/office/drawing/2014/main" id="{21574E15-E07C-33BE-E0B9-1FE0D86A00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2" name="Başlık 1"/>
          <p:cNvSpPr>
            <a:spLocks noGrp="1"/>
          </p:cNvSpPr>
          <p:nvPr>
            <p:ph type="title"/>
          </p:nvPr>
        </p:nvSpPr>
        <p:spPr>
          <a:xfrm>
            <a:off x="0" y="0"/>
            <a:ext cx="9144000" cy="1124744"/>
          </a:xfrm>
        </p:spPr>
        <p:txBody>
          <a:bodyPr>
            <a:noAutofit/>
          </a:bodyPr>
          <a:lstStyle/>
          <a:p>
            <a:pPr algn="l"/>
            <a:br>
              <a:rPr lang="tr-TR" sz="3600" dirty="0"/>
            </a:br>
            <a:r>
              <a:rPr lang="tr-TR" sz="3600" dirty="0"/>
              <a:t> Hava Yolu Tıkanıklığında İlk Yardım</a:t>
            </a:r>
            <a:br>
              <a:rPr lang="tr-TR" sz="3600" dirty="0"/>
            </a:br>
            <a:r>
              <a:rPr lang="tr-TR" sz="3600" dirty="0"/>
              <a:t> </a:t>
            </a:r>
            <a:r>
              <a:rPr lang="tr-TR" sz="2800" dirty="0"/>
              <a:t>Genel Bilgiler</a:t>
            </a:r>
            <a:br>
              <a:rPr lang="tr-TR" sz="3600" dirty="0"/>
            </a:br>
            <a:endParaRPr lang="tr-TR" sz="3600" dirty="0"/>
          </a:p>
        </p:txBody>
      </p:sp>
      <p:sp>
        <p:nvSpPr>
          <p:cNvPr id="3" name="İçerik Yer Tutucusu 2"/>
          <p:cNvSpPr>
            <a:spLocks noGrp="1"/>
          </p:cNvSpPr>
          <p:nvPr>
            <p:ph idx="1"/>
          </p:nvPr>
        </p:nvSpPr>
        <p:spPr>
          <a:xfrm>
            <a:off x="179512" y="1313384"/>
            <a:ext cx="8964487" cy="5544616"/>
          </a:xfrm>
        </p:spPr>
        <p:txBody>
          <a:bodyPr>
            <a:normAutofit/>
          </a:bodyPr>
          <a:lstStyle/>
          <a:p>
            <a:pPr marL="0" lvl="2" indent="0" algn="just">
              <a:buNone/>
            </a:pPr>
            <a:endParaRPr lang="tr-TR" dirty="0"/>
          </a:p>
          <a:p>
            <a:pPr marL="0" lvl="2" indent="0" algn="just">
              <a:buNone/>
            </a:pPr>
            <a:r>
              <a:rPr lang="tr-TR" dirty="0"/>
              <a:t>Yabancı cisme bağlı hava yolu tıkanıklığı en yaygın görülen hayatı tehdit eden acil durumlar arasında yer alır. </a:t>
            </a:r>
          </a:p>
          <a:p>
            <a:pPr marL="342900" lvl="2" indent="-342900" algn="just"/>
            <a:r>
              <a:rPr lang="tr-TR" dirty="0"/>
              <a:t>Hava yolu tıkanıklığı, hızlı ve etkili bir şekilde müdahale edilmezse solunum ve kalp durmasına  neden olabilir. </a:t>
            </a:r>
          </a:p>
          <a:p>
            <a:pPr marL="342900" lvl="2" indent="-342900" algn="just"/>
            <a:r>
              <a:rPr lang="tr-TR" dirty="0"/>
              <a:t>Bu yüzden aniden nefes alamadığını veya boğulduğunu belirten bir kişide, yabancı cisme bağlı hava yolu tıkanıklığı akla gelmelidir.</a:t>
            </a:r>
          </a:p>
          <a:p>
            <a:pPr marL="342900" lvl="2" indent="-342900" algn="just"/>
            <a:r>
              <a:rPr lang="tr-TR" dirty="0"/>
              <a:t>Tıkanıklık gelişmiş kişi, cevap verebiliyorsa bu erken müdahale için bir fırsat var anlamına gelir.</a:t>
            </a:r>
          </a:p>
          <a:p>
            <a:pPr marL="0" lvl="2" indent="0" algn="just">
              <a:buNone/>
            </a:pPr>
            <a:endParaRPr lang="tr-TR" dirty="0"/>
          </a:p>
          <a:p>
            <a:pPr marL="0" lvl="2" indent="0" algn="just">
              <a:buNone/>
            </a:pPr>
            <a:endParaRPr lang="tr-TR" sz="2600" b="1" dirty="0"/>
          </a:p>
          <a:p>
            <a:pPr marL="342900" lvl="2" indent="-342900" algn="just"/>
            <a:endParaRPr lang="tr-TR" dirty="0"/>
          </a:p>
          <a:p>
            <a:pPr marL="342900" lvl="2" indent="-342900" algn="just"/>
            <a:endParaRPr lang="tr-TR" dirty="0"/>
          </a:p>
          <a:p>
            <a:pPr marL="342900" lvl="2" indent="-342900" algn="just"/>
            <a:endParaRPr lang="tr-TR" b="1" dirty="0"/>
          </a:p>
          <a:p>
            <a:pPr marL="0" lvl="2" indent="0" algn="just">
              <a:buNone/>
            </a:pPr>
            <a:endParaRPr lang="tr-TR" dirty="0"/>
          </a:p>
          <a:p>
            <a:pPr marL="0" indent="0">
              <a:buNone/>
            </a:pPr>
            <a:endParaRPr lang="tr-TR" sz="2400" b="1" dirty="0"/>
          </a:p>
        </p:txBody>
      </p:sp>
    </p:spTree>
    <p:extLst>
      <p:ext uri="{BB962C8B-B14F-4D97-AF65-F5344CB8AC3E}">
        <p14:creationId xmlns:p14="http://schemas.microsoft.com/office/powerpoint/2010/main" val="282658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45E8834-EF7D-314A-6F9E-BE110A02A55C}"/>
              </a:ext>
            </a:extLst>
          </p:cNvPr>
          <p:cNvSpPr/>
          <p:nvPr/>
        </p:nvSpPr>
        <p:spPr>
          <a:xfrm>
            <a:off x="13753" y="0"/>
            <a:ext cx="9121613"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4786E1A0-468C-CB75-1E26-70F7A570E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8965" y="274638"/>
            <a:ext cx="9112647" cy="733311"/>
          </a:xfrm>
        </p:spPr>
        <p:txBody>
          <a:bodyPr>
            <a:normAutofit/>
          </a:bodyPr>
          <a:lstStyle/>
          <a:p>
            <a:pPr lvl="0" algn="l"/>
            <a:r>
              <a:rPr lang="tr-TR" sz="2800" b="1" dirty="0"/>
              <a:t>  </a:t>
            </a:r>
            <a:r>
              <a:rPr lang="tr-TR" sz="3600" dirty="0"/>
              <a:t>Bebeklerde Hava Yolu Tıkanıklığı</a:t>
            </a:r>
          </a:p>
        </p:txBody>
      </p:sp>
      <p:sp>
        <p:nvSpPr>
          <p:cNvPr id="2" name="İçerik Yer Tutucusu 1"/>
          <p:cNvSpPr>
            <a:spLocks noGrp="1"/>
          </p:cNvSpPr>
          <p:nvPr>
            <p:ph idx="1"/>
          </p:nvPr>
        </p:nvSpPr>
        <p:spPr>
          <a:xfrm>
            <a:off x="251520" y="1160234"/>
            <a:ext cx="8870092" cy="5697766"/>
          </a:xfrm>
        </p:spPr>
        <p:txBody>
          <a:bodyPr>
            <a:normAutofit/>
          </a:bodyPr>
          <a:lstStyle/>
          <a:p>
            <a:pPr marL="0" indent="0" algn="just">
              <a:buNone/>
            </a:pPr>
            <a:endParaRPr lang="tr-TR" sz="2400" b="1" dirty="0"/>
          </a:p>
          <a:p>
            <a:pPr marL="0" indent="0" algn="just">
              <a:buNone/>
            </a:pPr>
            <a:r>
              <a:rPr lang="tr-TR" sz="2400" b="1" dirty="0"/>
              <a:t>Tam Hava Yolu Tıkanıklığında İlk Yardım;</a:t>
            </a:r>
          </a:p>
          <a:p>
            <a:pPr marL="0" indent="0" algn="just">
              <a:buNone/>
            </a:pPr>
            <a:r>
              <a:rPr lang="tr-TR" sz="2400" dirty="0"/>
              <a:t>Bilinç durumu değerlendirilir ve ona göre müdahale edilir. </a:t>
            </a:r>
          </a:p>
          <a:p>
            <a:pPr marL="0" indent="0" algn="just">
              <a:buNone/>
            </a:pPr>
            <a:r>
              <a:rPr lang="tr-TR" sz="2400" b="1" dirty="0"/>
              <a:t>Bebeğin bilinci açıksa;</a:t>
            </a:r>
          </a:p>
          <a:p>
            <a:pPr lvl="0" algn="just"/>
            <a:r>
              <a:rPr lang="tr-TR" sz="2400" dirty="0"/>
              <a:t>Hemen yakındakilere seslenilir ve yardım istenir.</a:t>
            </a:r>
          </a:p>
          <a:p>
            <a:pPr lvl="0" algn="just"/>
            <a:r>
              <a:rPr lang="tr-TR" sz="2400" dirty="0"/>
              <a:t>Yardım çağrısına karşılık veren birisi olursa 112 acil yardım numarasının aranması söylenir.</a:t>
            </a:r>
          </a:p>
          <a:p>
            <a:pPr lvl="0" algn="just"/>
            <a:r>
              <a:rPr lang="tr-TR" sz="2400" dirty="0"/>
              <a:t>Yardım çağrısına karşılık veren birisi yoksa ilk yardımcı 112 acil yardım numarası aranır.</a:t>
            </a:r>
            <a:r>
              <a:rPr lang="tr-TR" sz="2400" dirty="0">
                <a:solidFill>
                  <a:prstClr val="black"/>
                </a:solidFill>
              </a:rPr>
              <a:t> </a:t>
            </a:r>
          </a:p>
          <a:p>
            <a:pPr lvl="0" algn="just"/>
            <a:r>
              <a:rPr lang="tr-TR" sz="2400" dirty="0">
                <a:solidFill>
                  <a:prstClr val="black"/>
                </a:solidFill>
              </a:rPr>
              <a:t>Arama sırasında mümkünse telefonunun hoparlörü açılarak telefondaki sağlık görevlisinin direktiflerini dinlenir</a:t>
            </a:r>
            <a:r>
              <a:rPr lang="tr-TR" sz="3100" dirty="0">
                <a:solidFill>
                  <a:prstClr val="black"/>
                </a:solidFill>
              </a:rPr>
              <a:t>.</a:t>
            </a:r>
            <a:endParaRPr lang="tr-TR" dirty="0"/>
          </a:p>
          <a:p>
            <a:pPr marL="0" indent="0" algn="just">
              <a:buNone/>
            </a:pPr>
            <a:endParaRPr lang="tr-TR" sz="2400" b="1" dirty="0"/>
          </a:p>
        </p:txBody>
      </p:sp>
    </p:spTree>
    <p:extLst>
      <p:ext uri="{BB962C8B-B14F-4D97-AF65-F5344CB8AC3E}">
        <p14:creationId xmlns:p14="http://schemas.microsoft.com/office/powerpoint/2010/main" val="127442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A1F54C8-1213-24D0-2327-6A4BA28E333B}"/>
              </a:ext>
            </a:extLst>
          </p:cNvPr>
          <p:cNvSpPr/>
          <p:nvPr/>
        </p:nvSpPr>
        <p:spPr>
          <a:xfrm>
            <a:off x="1" y="0"/>
            <a:ext cx="9135366"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Resim 7">
            <a:extLst>
              <a:ext uri="{FF2B5EF4-FFF2-40B4-BE49-F238E27FC236}">
                <a16:creationId xmlns:a16="http://schemas.microsoft.com/office/drawing/2014/main" id="{A9B5D3B2-1218-71B6-AE3C-26FCE987C6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8634" y="0"/>
            <a:ext cx="9135366" cy="1124744"/>
          </a:xfrm>
        </p:spPr>
        <p:txBody>
          <a:bodyPr>
            <a:normAutofit fontScale="90000"/>
          </a:bodyPr>
          <a:lstStyle/>
          <a:p>
            <a:pPr algn="l"/>
            <a:br>
              <a:rPr lang="tr-TR" sz="2800" b="1" dirty="0"/>
            </a:br>
            <a:r>
              <a:rPr lang="tr-TR" sz="2800" b="1" dirty="0"/>
              <a:t>  </a:t>
            </a:r>
            <a:r>
              <a:rPr lang="tr-TR" sz="4000" dirty="0"/>
              <a:t>Bebeklerde Hava Yolu Tıkanıklığı</a:t>
            </a:r>
            <a:br>
              <a:rPr lang="tr-TR" sz="2800" b="1" dirty="0"/>
            </a:br>
            <a:r>
              <a:rPr lang="tr-TR" sz="2800" b="1" dirty="0"/>
              <a:t>  </a:t>
            </a:r>
            <a:r>
              <a:rPr lang="tr-TR" sz="2700" dirty="0"/>
              <a:t>Tam Hava Yolu Tıkanıklığında İlk Yardım</a:t>
            </a:r>
            <a:br>
              <a:rPr lang="tr-TR" sz="2800" b="1" dirty="0"/>
            </a:br>
            <a:endParaRPr lang="tr-TR" sz="2800" dirty="0"/>
          </a:p>
        </p:txBody>
      </p:sp>
      <p:sp>
        <p:nvSpPr>
          <p:cNvPr id="2" name="İçerik Yer Tutucusu 1"/>
          <p:cNvSpPr>
            <a:spLocks noGrp="1"/>
          </p:cNvSpPr>
          <p:nvPr>
            <p:ph idx="1"/>
          </p:nvPr>
        </p:nvSpPr>
        <p:spPr>
          <a:xfrm>
            <a:off x="107504" y="1340768"/>
            <a:ext cx="6364337" cy="5517232"/>
          </a:xfrm>
        </p:spPr>
        <p:txBody>
          <a:bodyPr>
            <a:normAutofit/>
          </a:bodyPr>
          <a:lstStyle/>
          <a:p>
            <a:pPr lvl="0" algn="just"/>
            <a:r>
              <a:rPr lang="tr-TR" sz="2400" dirty="0"/>
              <a:t>Yardım çağırma ve ilk yardım basamakları </a:t>
            </a:r>
          </a:p>
          <a:p>
            <a:pPr marL="0" lvl="0" indent="0" algn="just">
              <a:buNone/>
            </a:pPr>
            <a:r>
              <a:rPr lang="tr-TR" sz="2400" dirty="0"/>
              <a:t>      eş zamanlı olarak yürütülür.</a:t>
            </a:r>
          </a:p>
          <a:p>
            <a:pPr algn="just"/>
            <a:r>
              <a:rPr lang="tr-TR" sz="2400" dirty="0"/>
              <a:t>Sırt vurusuna başlanılır.</a:t>
            </a:r>
            <a:endParaRPr lang="tr-TR" sz="2400" b="1" i="1" dirty="0"/>
          </a:p>
          <a:p>
            <a:pPr algn="just"/>
            <a:r>
              <a:rPr lang="tr-TR" sz="2400" dirty="0">
                <a:solidFill>
                  <a:prstClr val="black"/>
                </a:solidFill>
              </a:rPr>
              <a:t>İlk yardımcı bebeğin düşmesini önlemek için ve yabancı cismin çıkarılmasına yardımcı olmak için oturur veya diz çökmüş pozisyonda iken uyluklarından destek alır.</a:t>
            </a:r>
          </a:p>
          <a:p>
            <a:pPr lvl="0" algn="just"/>
            <a:r>
              <a:rPr lang="tr-TR" sz="2400" dirty="0">
                <a:solidFill>
                  <a:prstClr val="black"/>
                </a:solidFill>
              </a:rPr>
              <a:t>Bebeğin yüzü yere bakacak ve başı  gövdesinden daha aşağıda olacak </a:t>
            </a:r>
          </a:p>
          <a:p>
            <a:pPr marL="0" lvl="0" indent="0" algn="just">
              <a:buNone/>
            </a:pPr>
            <a:r>
              <a:rPr lang="tr-TR" sz="2400" dirty="0">
                <a:solidFill>
                  <a:prstClr val="black"/>
                </a:solidFill>
              </a:rPr>
              <a:t>      şekilde ön kol boyunca yatırılır. </a:t>
            </a:r>
          </a:p>
          <a:p>
            <a:pPr lvl="0" algn="just"/>
            <a:r>
              <a:rPr lang="tr-TR" sz="2400" dirty="0">
                <a:solidFill>
                  <a:prstClr val="black"/>
                </a:solidFill>
              </a:rPr>
              <a:t>Bu esnada bebeğin başı aşağı ve yüz üstü pozisyonda olmalıdır.</a:t>
            </a:r>
          </a:p>
          <a:p>
            <a:pPr marL="0" indent="0" algn="just">
              <a:buNone/>
            </a:pPr>
            <a:endParaRPr lang="tr-TR" sz="2400" b="1" dirty="0"/>
          </a:p>
        </p:txBody>
      </p:sp>
      <p:pic>
        <p:nvPicPr>
          <p:cNvPr id="3" name="Resim 2">
            <a:extLst>
              <a:ext uri="{FF2B5EF4-FFF2-40B4-BE49-F238E27FC236}">
                <a16:creationId xmlns:a16="http://schemas.microsoft.com/office/drawing/2014/main" id="{2AA1132A-FDDC-4EEA-8B5F-2EC6BF4747C7}"/>
              </a:ext>
            </a:extLst>
          </p:cNvPr>
          <p:cNvPicPr>
            <a:picLocks noChangeAspect="1"/>
          </p:cNvPicPr>
          <p:nvPr/>
        </p:nvPicPr>
        <p:blipFill>
          <a:blip r:embed="rId3"/>
          <a:stretch>
            <a:fillRect/>
          </a:stretch>
        </p:blipFill>
        <p:spPr>
          <a:xfrm>
            <a:off x="6588224" y="2420888"/>
            <a:ext cx="2542022" cy="2119229"/>
          </a:xfrm>
          <a:prstGeom prst="rect">
            <a:avLst/>
          </a:prstGeom>
        </p:spPr>
      </p:pic>
    </p:spTree>
    <p:extLst>
      <p:ext uri="{BB962C8B-B14F-4D97-AF65-F5344CB8AC3E}">
        <p14:creationId xmlns:p14="http://schemas.microsoft.com/office/powerpoint/2010/main" val="2005971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29D6649E-72F0-F217-65C1-875450F4A889}"/>
              </a:ext>
            </a:extLst>
          </p:cNvPr>
          <p:cNvSpPr/>
          <p:nvPr/>
        </p:nvSpPr>
        <p:spPr>
          <a:xfrm>
            <a:off x="0" y="0"/>
            <a:ext cx="9143999"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4466E455-257F-C667-0202-8482E37593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0"/>
            <a:ext cx="9143999" cy="1196752"/>
          </a:xfrm>
        </p:spPr>
        <p:txBody>
          <a:bodyPr>
            <a:normAutofit fontScale="90000"/>
          </a:bodyPr>
          <a:lstStyle/>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br>
              <a:rPr lang="tr-TR" sz="3600" kern="1200" dirty="0">
                <a:solidFill>
                  <a:prstClr val="black"/>
                </a:solidFill>
                <a:latin typeface="Calibri"/>
                <a:ea typeface="+mj-ea"/>
                <a:cs typeface="+mj-cs"/>
              </a:rPr>
            </a:br>
            <a:r>
              <a:rPr lang="tr-TR" sz="4000" kern="1200" dirty="0">
                <a:solidFill>
                  <a:prstClr val="black"/>
                </a:solidFill>
                <a:latin typeface="Calibri"/>
                <a:ea typeface="+mj-ea"/>
                <a:cs typeface="+mj-cs"/>
              </a:rPr>
              <a:t>Bebeklerde Hava Yolu Tıkanıklığı</a:t>
            </a:r>
            <a:br>
              <a:rPr lang="tr-TR" sz="2500" b="1" kern="1200" dirty="0">
                <a:solidFill>
                  <a:prstClr val="black"/>
                </a:solidFill>
                <a:latin typeface="Calibri"/>
                <a:ea typeface="+mj-ea"/>
                <a:cs typeface="+mj-cs"/>
              </a:rPr>
            </a:br>
            <a:r>
              <a:rPr lang="tr-TR" sz="2500" b="1" kern="1200" dirty="0">
                <a:solidFill>
                  <a:prstClr val="black"/>
                </a:solidFill>
                <a:latin typeface="Calibri"/>
                <a:ea typeface="+mj-ea"/>
                <a:cs typeface="+mj-cs"/>
              </a:rPr>
              <a:t> </a:t>
            </a:r>
            <a:r>
              <a:rPr lang="tr-TR" sz="2700" kern="1200" dirty="0">
                <a:solidFill>
                  <a:prstClr val="black"/>
                </a:solidFill>
                <a:latin typeface="Calibri"/>
                <a:ea typeface="+mj-ea"/>
                <a:cs typeface="+mj-cs"/>
              </a:rPr>
              <a:t>Tam Hava Yolu Tıkanıklığında İlk Yardım</a:t>
            </a:r>
            <a:br>
              <a:rPr lang="tr-TR" sz="2700" b="1" kern="1200" dirty="0">
                <a:solidFill>
                  <a:prstClr val="black"/>
                </a:solidFill>
                <a:latin typeface="Calibri"/>
                <a:ea typeface="+mn-ea"/>
                <a:cs typeface="+mn-cs"/>
              </a:rPr>
            </a:br>
            <a:endParaRPr lang="tr-TR" sz="2700" dirty="0"/>
          </a:p>
        </p:txBody>
      </p:sp>
      <p:sp>
        <p:nvSpPr>
          <p:cNvPr id="2" name="İçerik Yer Tutucusu 1"/>
          <p:cNvSpPr>
            <a:spLocks noGrp="1"/>
          </p:cNvSpPr>
          <p:nvPr>
            <p:ph idx="1"/>
          </p:nvPr>
        </p:nvSpPr>
        <p:spPr>
          <a:xfrm>
            <a:off x="0" y="1412776"/>
            <a:ext cx="8748464" cy="5445224"/>
          </a:xfrm>
        </p:spPr>
        <p:txBody>
          <a:bodyPr numCol="1">
            <a:normAutofit/>
          </a:bodyPr>
          <a:lstStyle/>
          <a:p>
            <a:pPr lvl="1" algn="just">
              <a:buFont typeface="Arial" panose="020B0604020202020204" pitchFamily="34" charset="0"/>
              <a:buChar char="•"/>
            </a:pPr>
            <a:endParaRPr lang="tr-TR" sz="2400" dirty="0"/>
          </a:p>
          <a:p>
            <a:pPr lvl="1" algn="just">
              <a:buFont typeface="Arial" panose="020B0604020202020204" pitchFamily="34" charset="0"/>
              <a:buChar char="•"/>
            </a:pPr>
            <a:r>
              <a:rPr lang="tr-TR" sz="2400" dirty="0"/>
              <a:t>Bir elin başparmağını alt çenenin bir yanına ve aynı elden bir veya iki parmağını çenenin diğer tarafındaki aynı noktaya yerleştirerek bebeğin başını destekler.</a:t>
            </a:r>
          </a:p>
          <a:p>
            <a:pPr lvl="1" algn="just">
              <a:buFont typeface="Arial" panose="020B0604020202020204" pitchFamily="34" charset="0"/>
              <a:buChar char="•"/>
            </a:pPr>
            <a:r>
              <a:rPr lang="tr-TR" sz="2400" dirty="0"/>
              <a:t>Baş desteği yaparken çenenin altındaki yumuşak dokular sıkıştırılmamalı, boğazına baskı yapılmamalı ve bebeğin ağzı kapatılmamalıdır.</a:t>
            </a:r>
          </a:p>
          <a:p>
            <a:pPr lvl="1" algn="just">
              <a:buFont typeface="Arial" panose="020B0604020202020204" pitchFamily="34" charset="0"/>
              <a:buChar char="•"/>
            </a:pPr>
            <a:r>
              <a:rPr lang="tr-TR" sz="2400" dirty="0"/>
              <a:t>Boşta bulunan avucun tabanı ile bebeğin kürek kemikleri arasına aşağı ileri yöne doğru 5 (beş) defa sert sırt vurusu yapılır.</a:t>
            </a:r>
          </a:p>
          <a:p>
            <a:pPr algn="just"/>
            <a:endParaRPr lang="tr-TR" sz="2400" b="1" dirty="0"/>
          </a:p>
        </p:txBody>
      </p:sp>
    </p:spTree>
    <p:extLst>
      <p:ext uri="{BB962C8B-B14F-4D97-AF65-F5344CB8AC3E}">
        <p14:creationId xmlns:p14="http://schemas.microsoft.com/office/powerpoint/2010/main" val="664347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921B6FC-6FAF-61EC-A13D-4A91CE4D6021}"/>
              </a:ext>
            </a:extLst>
          </p:cNvPr>
          <p:cNvSpPr/>
          <p:nvPr/>
        </p:nvSpPr>
        <p:spPr>
          <a:xfrm>
            <a:off x="-8965" y="0"/>
            <a:ext cx="9166719"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B1F8402F-F72D-63C4-0B2B-413A8F421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3162" y="188640"/>
            <a:ext cx="1076255" cy="696956"/>
          </a:xfrm>
          <a:prstGeom prst="rect">
            <a:avLst/>
          </a:prstGeom>
        </p:spPr>
      </p:pic>
      <p:sp>
        <p:nvSpPr>
          <p:cNvPr id="5" name="Başlık 1"/>
          <p:cNvSpPr>
            <a:spLocks noGrp="1"/>
          </p:cNvSpPr>
          <p:nvPr>
            <p:ph type="title"/>
          </p:nvPr>
        </p:nvSpPr>
        <p:spPr>
          <a:xfrm>
            <a:off x="13754" y="0"/>
            <a:ext cx="9130246" cy="1124744"/>
          </a:xfrm>
        </p:spPr>
        <p:txBody>
          <a:bodyPr>
            <a:normAutofit/>
          </a:bodyPr>
          <a:lstStyle/>
          <a:p>
            <a:pPr lvl="0" algn="l"/>
            <a:r>
              <a:rPr lang="tr-TR" sz="3600" dirty="0"/>
              <a:t>   Bebeklerde Hava Yolu Tıkanıklığı</a:t>
            </a:r>
          </a:p>
        </p:txBody>
      </p:sp>
      <p:sp>
        <p:nvSpPr>
          <p:cNvPr id="3" name="Metin kutusu 2"/>
          <p:cNvSpPr txBox="1"/>
          <p:nvPr/>
        </p:nvSpPr>
        <p:spPr>
          <a:xfrm>
            <a:off x="1763688" y="1630564"/>
            <a:ext cx="5976664" cy="738664"/>
          </a:xfrm>
          <a:prstGeom prst="rect">
            <a:avLst/>
          </a:prstGeom>
          <a:noFill/>
        </p:spPr>
        <p:txBody>
          <a:bodyPr wrap="square" rtlCol="0">
            <a:spAutoFit/>
          </a:bodyPr>
          <a:lstStyle/>
          <a:p>
            <a:r>
              <a:rPr lang="tr-TR" sz="2400" b="1" dirty="0"/>
              <a:t>Tam Hava Yolu Tıkanıklığında İlk Yardım </a:t>
            </a:r>
          </a:p>
          <a:p>
            <a:endParaRPr lang="tr-TR" dirty="0"/>
          </a:p>
        </p:txBody>
      </p:sp>
      <p:pic>
        <p:nvPicPr>
          <p:cNvPr id="8" name="Image 850"/>
          <p:cNvPicPr>
            <a:picLocks noGrp="1"/>
          </p:cNvPicPr>
          <p:nvPr>
            <p:ph idx="1"/>
          </p:nvPr>
        </p:nvPicPr>
        <p:blipFill>
          <a:blip r:embed="rId3" cstate="print"/>
          <a:stretch>
            <a:fillRect/>
          </a:stretch>
        </p:blipFill>
        <p:spPr>
          <a:xfrm>
            <a:off x="461500" y="2370553"/>
            <a:ext cx="3678452" cy="3167633"/>
          </a:xfrm>
          <a:prstGeom prst="rect">
            <a:avLst/>
          </a:prstGeom>
        </p:spPr>
      </p:pic>
      <p:pic>
        <p:nvPicPr>
          <p:cNvPr id="9" name="Image 851"/>
          <p:cNvPicPr/>
          <p:nvPr/>
        </p:nvPicPr>
        <p:blipFill>
          <a:blip r:embed="rId4" cstate="print"/>
          <a:stretch>
            <a:fillRect/>
          </a:stretch>
        </p:blipFill>
        <p:spPr>
          <a:xfrm>
            <a:off x="4860032" y="2389313"/>
            <a:ext cx="3744416" cy="3148874"/>
          </a:xfrm>
          <a:prstGeom prst="rect">
            <a:avLst/>
          </a:prstGeom>
        </p:spPr>
      </p:pic>
    </p:spTree>
    <p:extLst>
      <p:ext uri="{BB962C8B-B14F-4D97-AF65-F5344CB8AC3E}">
        <p14:creationId xmlns:p14="http://schemas.microsoft.com/office/powerpoint/2010/main" val="2128459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94D6E69-8EA2-AE24-3F1D-F64525E9C943}"/>
              </a:ext>
            </a:extLst>
          </p:cNvPr>
          <p:cNvSpPr/>
          <p:nvPr/>
        </p:nvSpPr>
        <p:spPr>
          <a:xfrm>
            <a:off x="1" y="0"/>
            <a:ext cx="9170894"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9F46C3F0-DE78-1995-BACB-F8A8500078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1" y="0"/>
            <a:ext cx="9144000" cy="1124744"/>
          </a:xfrm>
        </p:spPr>
        <p:txBody>
          <a:bodyPr>
            <a:normAutofit fontScale="90000"/>
          </a:bodyPr>
          <a:lstStyle/>
          <a:p>
            <a:pPr algn="l"/>
            <a:r>
              <a:rPr lang="tr-TR" sz="3600" dirty="0"/>
              <a:t>  </a:t>
            </a:r>
            <a:br>
              <a:rPr lang="tr-TR" sz="3600" dirty="0"/>
            </a:br>
            <a:r>
              <a:rPr lang="tr-TR" sz="3600" dirty="0"/>
              <a:t>   Bebeklerde Hava Yolu Tıkanıklığı</a:t>
            </a:r>
            <a:br>
              <a:rPr lang="tr-TR" sz="3600" dirty="0"/>
            </a:br>
            <a:r>
              <a:rPr lang="tr-TR" sz="3600" dirty="0"/>
              <a:t>   </a:t>
            </a:r>
            <a:r>
              <a:rPr lang="tr-TR" sz="2700" dirty="0"/>
              <a:t>Tam Hava Yolu Tıkanıklığında İlk Yardım </a:t>
            </a:r>
            <a:br>
              <a:rPr lang="tr-TR" sz="3600" b="1" dirty="0"/>
            </a:br>
            <a:endParaRPr lang="tr-TR" sz="3600" dirty="0"/>
          </a:p>
        </p:txBody>
      </p:sp>
      <p:sp>
        <p:nvSpPr>
          <p:cNvPr id="2" name="İçerik Yer Tutucusu 1"/>
          <p:cNvSpPr>
            <a:spLocks noGrp="1"/>
          </p:cNvSpPr>
          <p:nvPr>
            <p:ph idx="1"/>
          </p:nvPr>
        </p:nvSpPr>
        <p:spPr>
          <a:xfrm>
            <a:off x="179512" y="1844824"/>
            <a:ext cx="5760640" cy="4320480"/>
          </a:xfrm>
        </p:spPr>
        <p:txBody>
          <a:bodyPr>
            <a:normAutofit/>
          </a:bodyPr>
          <a:lstStyle/>
          <a:p>
            <a:r>
              <a:rPr lang="tr-TR" sz="2400" dirty="0"/>
              <a:t>Cisim hala çıkmadıysa ilk yardımcı bebeği diğer kolu üzerine sırt üstü ve başı hafif aşağıda olacak şekilde tek hamlede çevirir.</a:t>
            </a:r>
          </a:p>
          <a:p>
            <a:pPr lvl="0" algn="just"/>
            <a:r>
              <a:rPr lang="tr-TR" sz="2400" dirty="0"/>
              <a:t>Çevirme işlemi sırasında sırt vurusu yapılan el bebeğin başının arkasına yerleştirerek başı desteklenir.</a:t>
            </a:r>
            <a:r>
              <a:rPr lang="tr-TR" sz="2400" dirty="0">
                <a:solidFill>
                  <a:prstClr val="black"/>
                </a:solidFill>
              </a:rPr>
              <a:t> </a:t>
            </a:r>
          </a:p>
          <a:p>
            <a:pPr lvl="0" algn="just"/>
            <a:r>
              <a:rPr lang="tr-TR" sz="2400" dirty="0">
                <a:solidFill>
                  <a:prstClr val="black"/>
                </a:solidFill>
              </a:rPr>
              <a:t>Cismin çıkıp çıkmadığını ve bebeğin rahatça nefes alıp alamadığını kontrol edilir.</a:t>
            </a:r>
          </a:p>
          <a:p>
            <a:endParaRPr lang="tr-TR" sz="2400" dirty="0"/>
          </a:p>
          <a:p>
            <a:pPr marL="0" indent="0" algn="just">
              <a:buNone/>
            </a:pPr>
            <a:endParaRPr lang="tr-TR" dirty="0"/>
          </a:p>
          <a:p>
            <a:pPr marL="0" indent="0" algn="just">
              <a:buNone/>
            </a:pPr>
            <a:endParaRPr lang="tr-TR" sz="2400" b="1" dirty="0"/>
          </a:p>
        </p:txBody>
      </p:sp>
      <p:pic>
        <p:nvPicPr>
          <p:cNvPr id="8" name="Image 852"/>
          <p:cNvPicPr/>
          <p:nvPr/>
        </p:nvPicPr>
        <p:blipFill>
          <a:blip r:embed="rId3" cstate="print"/>
          <a:stretch>
            <a:fillRect/>
          </a:stretch>
        </p:blipFill>
        <p:spPr>
          <a:xfrm>
            <a:off x="6300192" y="2204864"/>
            <a:ext cx="2569225" cy="2304256"/>
          </a:xfrm>
          <a:prstGeom prst="rect">
            <a:avLst/>
          </a:prstGeom>
        </p:spPr>
      </p:pic>
    </p:spTree>
    <p:extLst>
      <p:ext uri="{BB962C8B-B14F-4D97-AF65-F5344CB8AC3E}">
        <p14:creationId xmlns:p14="http://schemas.microsoft.com/office/powerpoint/2010/main" val="254557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34612B53-2F93-A31C-1331-7C22B99AFDD4}"/>
              </a:ext>
            </a:extLst>
          </p:cNvPr>
          <p:cNvSpPr/>
          <p:nvPr/>
        </p:nvSpPr>
        <p:spPr>
          <a:xfrm>
            <a:off x="0" y="0"/>
            <a:ext cx="9152633"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92192850-A819-CA0C-A19B-EB724E12FA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8634" y="1"/>
            <a:ext cx="9135366" cy="1110586"/>
          </a:xfrm>
        </p:spPr>
        <p:txBody>
          <a:bodyPr>
            <a:normAutofit fontScale="90000"/>
          </a:bodyPr>
          <a:lstStyle/>
          <a:p>
            <a:pPr lvl="0" algn="l"/>
            <a:r>
              <a:rPr lang="tr-TR" sz="3200" dirty="0">
                <a:solidFill>
                  <a:prstClr val="black"/>
                </a:solidFill>
              </a:rPr>
              <a:t>  </a:t>
            </a:r>
            <a:r>
              <a:rPr lang="tr-TR" sz="3600" dirty="0">
                <a:solidFill>
                  <a:prstClr val="black"/>
                </a:solidFill>
              </a:rPr>
              <a:t>Bebeklerde Hava Yolu Tıkanıklığı</a:t>
            </a:r>
            <a:br>
              <a:rPr lang="tr-TR" sz="3200" dirty="0">
                <a:solidFill>
                  <a:prstClr val="black"/>
                </a:solidFill>
              </a:rPr>
            </a:br>
            <a:r>
              <a:rPr lang="tr-TR" sz="3200" dirty="0">
                <a:solidFill>
                  <a:prstClr val="black"/>
                </a:solidFill>
              </a:rPr>
              <a:t>  </a:t>
            </a:r>
            <a:r>
              <a:rPr lang="tr-TR" sz="2700" dirty="0">
                <a:solidFill>
                  <a:prstClr val="black"/>
                </a:solidFill>
              </a:rPr>
              <a:t>Tam Hava Yolu Tıkanıklığında İlk Yardım</a:t>
            </a:r>
            <a:endParaRPr lang="tr-TR" sz="2700" dirty="0"/>
          </a:p>
        </p:txBody>
      </p:sp>
      <p:sp>
        <p:nvSpPr>
          <p:cNvPr id="2" name="İçerik Yer Tutucusu 1"/>
          <p:cNvSpPr>
            <a:spLocks noGrp="1"/>
          </p:cNvSpPr>
          <p:nvPr>
            <p:ph idx="1"/>
          </p:nvPr>
        </p:nvSpPr>
        <p:spPr>
          <a:xfrm>
            <a:off x="179511" y="1196752"/>
            <a:ext cx="6264697" cy="5400600"/>
          </a:xfrm>
        </p:spPr>
        <p:txBody>
          <a:bodyPr>
            <a:normAutofit/>
          </a:bodyPr>
          <a:lstStyle/>
          <a:p>
            <a:pPr marL="0" indent="0" algn="just">
              <a:buNone/>
            </a:pPr>
            <a:endParaRPr lang="tr-TR" sz="2400" b="1" dirty="0"/>
          </a:p>
          <a:p>
            <a:pPr algn="just"/>
            <a:r>
              <a:rPr lang="tr-TR" sz="2400" dirty="0"/>
              <a:t>Cisim görünüyorsa, katı bir cisimse ve çıkarılabileceğinden emin  olunur ise parmak süpürme hareketi ile tek hamlede almaya çalışılır. Ancak emin olunamıyorsa dokunulmamalı ve kesinlikle arkaya doğru itmemelidir. Rastgele parmak süpürme hareketini kullanmaktan kaçınılmalıdır. </a:t>
            </a:r>
          </a:p>
          <a:p>
            <a:pPr algn="just"/>
            <a:r>
              <a:rPr lang="tr-TR" sz="2400" dirty="0"/>
              <a:t>Hava yolu tıkanıklığını gidermek için 5 (beş) defa uygulanan sırt vurusu başarısız olursa, 5 (beş) defa olacak şekilde </a:t>
            </a:r>
            <a:r>
              <a:rPr lang="tr-TR" sz="2400" b="1" dirty="0"/>
              <a:t>göğüs basısı </a:t>
            </a:r>
            <a:r>
              <a:rPr lang="tr-TR" sz="2400" dirty="0"/>
              <a:t>yapılır. </a:t>
            </a:r>
          </a:p>
          <a:p>
            <a:pPr marL="0" indent="0" algn="just">
              <a:buNone/>
            </a:pPr>
            <a:endParaRPr lang="tr-TR" dirty="0"/>
          </a:p>
          <a:p>
            <a:pPr marL="0" indent="0" algn="just">
              <a:buNone/>
            </a:pPr>
            <a:endParaRPr lang="tr-TR" sz="2400" b="1" dirty="0"/>
          </a:p>
        </p:txBody>
      </p:sp>
      <p:pic>
        <p:nvPicPr>
          <p:cNvPr id="9" name="Image 853"/>
          <p:cNvPicPr/>
          <p:nvPr/>
        </p:nvPicPr>
        <p:blipFill>
          <a:blip r:embed="rId3" cstate="print"/>
          <a:stretch>
            <a:fillRect/>
          </a:stretch>
        </p:blipFill>
        <p:spPr>
          <a:xfrm>
            <a:off x="6614497" y="1988840"/>
            <a:ext cx="2395725" cy="2304256"/>
          </a:xfrm>
          <a:prstGeom prst="rect">
            <a:avLst/>
          </a:prstGeom>
        </p:spPr>
      </p:pic>
    </p:spTree>
    <p:extLst>
      <p:ext uri="{BB962C8B-B14F-4D97-AF65-F5344CB8AC3E}">
        <p14:creationId xmlns:p14="http://schemas.microsoft.com/office/powerpoint/2010/main" val="816779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25A3B06C-8A80-B6E0-EB7C-C224B2A51980}"/>
              </a:ext>
            </a:extLst>
          </p:cNvPr>
          <p:cNvSpPr/>
          <p:nvPr/>
        </p:nvSpPr>
        <p:spPr>
          <a:xfrm>
            <a:off x="0" y="0"/>
            <a:ext cx="9157753"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3F38E461-E459-0290-F925-04F81FE2CA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269" y="253889"/>
            <a:ext cx="985049" cy="637893"/>
          </a:xfrm>
          <a:prstGeom prst="rect">
            <a:avLst/>
          </a:prstGeom>
        </p:spPr>
      </p:pic>
      <p:sp>
        <p:nvSpPr>
          <p:cNvPr id="5" name="Başlık 1"/>
          <p:cNvSpPr>
            <a:spLocks noGrp="1"/>
          </p:cNvSpPr>
          <p:nvPr>
            <p:ph type="title"/>
          </p:nvPr>
        </p:nvSpPr>
        <p:spPr>
          <a:xfrm>
            <a:off x="0" y="-27384"/>
            <a:ext cx="9144000" cy="1143000"/>
          </a:xfrm>
        </p:spPr>
        <p:txBody>
          <a:bodyPr>
            <a:normAutofit/>
          </a:bodyPr>
          <a:lstStyle/>
          <a:p>
            <a:pPr lvl="0" algn="l"/>
            <a:r>
              <a:rPr lang="tr-TR" sz="3200" dirty="0">
                <a:solidFill>
                  <a:prstClr val="black"/>
                </a:solidFill>
              </a:rPr>
              <a:t>  </a:t>
            </a:r>
            <a:r>
              <a:rPr lang="tr-TR" sz="3600" dirty="0">
                <a:solidFill>
                  <a:prstClr val="black"/>
                </a:solidFill>
              </a:rPr>
              <a:t>Bebeklerde Hava Yolu Tıkanıklığı</a:t>
            </a:r>
            <a:br>
              <a:rPr lang="tr-TR" sz="2900" dirty="0">
                <a:solidFill>
                  <a:prstClr val="black"/>
                </a:solidFill>
              </a:rPr>
            </a:br>
            <a:r>
              <a:rPr lang="tr-TR" sz="2900" dirty="0">
                <a:solidFill>
                  <a:prstClr val="black"/>
                </a:solidFill>
              </a:rPr>
              <a:t>  </a:t>
            </a:r>
            <a:r>
              <a:rPr lang="tr-TR" sz="2400" dirty="0">
                <a:solidFill>
                  <a:prstClr val="black"/>
                </a:solidFill>
              </a:rPr>
              <a:t>Tam Hava Yolu Tıkanıklığında İlk Yardım</a:t>
            </a:r>
            <a:endParaRPr lang="tr-TR" sz="3200" dirty="0"/>
          </a:p>
        </p:txBody>
      </p:sp>
      <p:sp>
        <p:nvSpPr>
          <p:cNvPr id="2" name="İçerik Yer Tutucusu 1"/>
          <p:cNvSpPr>
            <a:spLocks noGrp="1"/>
          </p:cNvSpPr>
          <p:nvPr>
            <p:ph idx="1"/>
          </p:nvPr>
        </p:nvSpPr>
        <p:spPr>
          <a:xfrm>
            <a:off x="160928" y="1115616"/>
            <a:ext cx="6355287" cy="5742383"/>
          </a:xfrm>
        </p:spPr>
        <p:txBody>
          <a:bodyPr>
            <a:normAutofit/>
          </a:bodyPr>
          <a:lstStyle/>
          <a:p>
            <a:pPr marL="0" indent="0" algn="just">
              <a:buNone/>
            </a:pPr>
            <a:endParaRPr lang="tr-TR" sz="2400" b="1" dirty="0"/>
          </a:p>
          <a:p>
            <a:pPr lvl="0" algn="just"/>
            <a:r>
              <a:rPr lang="tr-TR" sz="2400" dirty="0"/>
              <a:t>Bebek baş aşağı ve sırtüstü pozisyonda olmalıdır.</a:t>
            </a:r>
          </a:p>
          <a:p>
            <a:pPr lvl="0" algn="just"/>
            <a:r>
              <a:rPr lang="tr-TR" sz="2400" dirty="0"/>
              <a:t>Meme çizgisinin yaklaşık bir parmak altında bebeğin göğüs kemiğinin (iman tahtası) ortasına iki parmak (işaret ve orta parmak) yerleştirilir.</a:t>
            </a:r>
            <a:endParaRPr lang="tr-TR" sz="2400" dirty="0">
              <a:solidFill>
                <a:prstClr val="black"/>
              </a:solidFill>
            </a:endParaRPr>
          </a:p>
          <a:p>
            <a:pPr lvl="0" algn="just"/>
            <a:r>
              <a:rPr lang="tr-TR" sz="2400" dirty="0">
                <a:solidFill>
                  <a:prstClr val="black"/>
                </a:solidFill>
              </a:rPr>
              <a:t>Göğüs ön arka çapının yaklaşık üçte biri kadar çökmeye neden olacak şekilde göğüs basısı yapılır.</a:t>
            </a:r>
          </a:p>
          <a:p>
            <a:pPr lvl="0" algn="just"/>
            <a:endParaRPr lang="tr-TR" sz="2400" dirty="0">
              <a:solidFill>
                <a:prstClr val="black"/>
              </a:solidFill>
            </a:endParaRPr>
          </a:p>
          <a:p>
            <a:pPr marL="342900" lvl="1" indent="-342900" algn="just">
              <a:buFont typeface="Arial" panose="020B0604020202020204" pitchFamily="34" charset="0"/>
              <a:buChar char="•"/>
            </a:pPr>
            <a:endParaRPr lang="tr-TR" sz="2400" dirty="0"/>
          </a:p>
          <a:p>
            <a:pPr marL="0" indent="0">
              <a:buNone/>
            </a:pPr>
            <a:endParaRPr lang="tr-TR" dirty="0"/>
          </a:p>
          <a:p>
            <a:pPr marL="0" indent="0" algn="just">
              <a:buNone/>
            </a:pPr>
            <a:endParaRPr lang="tr-TR" dirty="0"/>
          </a:p>
          <a:p>
            <a:pPr marL="0" indent="0" algn="just">
              <a:buNone/>
            </a:pPr>
            <a:endParaRPr lang="tr-TR" sz="2400" b="1" dirty="0"/>
          </a:p>
        </p:txBody>
      </p:sp>
      <p:pic>
        <p:nvPicPr>
          <p:cNvPr id="10" name="Image 854"/>
          <p:cNvPicPr/>
          <p:nvPr/>
        </p:nvPicPr>
        <p:blipFill>
          <a:blip r:embed="rId3" cstate="print"/>
          <a:stretch>
            <a:fillRect/>
          </a:stretch>
        </p:blipFill>
        <p:spPr>
          <a:xfrm>
            <a:off x="6739116" y="1695278"/>
            <a:ext cx="2237077" cy="2048279"/>
          </a:xfrm>
          <a:prstGeom prst="rect">
            <a:avLst/>
          </a:prstGeom>
        </p:spPr>
      </p:pic>
      <p:pic>
        <p:nvPicPr>
          <p:cNvPr id="8" name="Image 854">
            <a:extLst>
              <a:ext uri="{FF2B5EF4-FFF2-40B4-BE49-F238E27FC236}">
                <a16:creationId xmlns:a16="http://schemas.microsoft.com/office/drawing/2014/main" id="{4FBE6C5F-7CA1-4A25-A222-E89BDB4A2FB9}"/>
              </a:ext>
            </a:extLst>
          </p:cNvPr>
          <p:cNvPicPr/>
          <p:nvPr/>
        </p:nvPicPr>
        <p:blipFill>
          <a:blip r:embed="rId3" cstate="print"/>
          <a:stretch>
            <a:fillRect/>
          </a:stretch>
        </p:blipFill>
        <p:spPr>
          <a:xfrm>
            <a:off x="6732240" y="4236885"/>
            <a:ext cx="2250831" cy="2048279"/>
          </a:xfrm>
          <a:prstGeom prst="rect">
            <a:avLst/>
          </a:prstGeom>
        </p:spPr>
      </p:pic>
    </p:spTree>
    <p:extLst>
      <p:ext uri="{BB962C8B-B14F-4D97-AF65-F5344CB8AC3E}">
        <p14:creationId xmlns:p14="http://schemas.microsoft.com/office/powerpoint/2010/main" val="3125181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CEA4FC30-DA33-D9A5-4672-AFCA02A15C53}"/>
              </a:ext>
            </a:extLst>
          </p:cNvPr>
          <p:cNvSpPr/>
          <p:nvPr/>
        </p:nvSpPr>
        <p:spPr>
          <a:xfrm>
            <a:off x="0"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43EE7D54-5A02-F6D5-FD46-412673914E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0"/>
            <a:ext cx="9130247" cy="1124744"/>
          </a:xfrm>
        </p:spPr>
        <p:txBody>
          <a:bodyPr>
            <a:normAutofit fontScale="90000"/>
          </a:bodyPr>
          <a:lstStyle/>
          <a:p>
            <a:pPr algn="l"/>
            <a:br>
              <a:rPr lang="tr-TR" sz="2800" b="1" dirty="0"/>
            </a:br>
            <a:r>
              <a:rPr lang="tr-TR" sz="2800" b="1" dirty="0"/>
              <a:t>  </a:t>
            </a:r>
            <a:r>
              <a:rPr lang="tr-TR" sz="4000" dirty="0"/>
              <a:t>Bebeklerde Hava Yolu Tıkanıklığı</a:t>
            </a:r>
            <a:br>
              <a:rPr lang="tr-TR" sz="2000" b="1" dirty="0"/>
            </a:br>
            <a:r>
              <a:rPr lang="tr-TR" sz="2000" b="1" dirty="0"/>
              <a:t>   </a:t>
            </a:r>
            <a:r>
              <a:rPr lang="tr-TR" sz="2700" dirty="0"/>
              <a:t>Tam Hava Yolu Tıkanıklığında İlk Yardım</a:t>
            </a:r>
            <a:br>
              <a:rPr lang="tr-TR" sz="2800" b="1" dirty="0"/>
            </a:br>
            <a:endParaRPr lang="tr-TR" sz="2800" dirty="0"/>
          </a:p>
        </p:txBody>
      </p:sp>
      <p:sp>
        <p:nvSpPr>
          <p:cNvPr id="2" name="İçerik Yer Tutucusu 1"/>
          <p:cNvSpPr>
            <a:spLocks noGrp="1"/>
          </p:cNvSpPr>
          <p:nvPr>
            <p:ph idx="1"/>
          </p:nvPr>
        </p:nvSpPr>
        <p:spPr>
          <a:xfrm>
            <a:off x="323528" y="1556792"/>
            <a:ext cx="8712968" cy="4680520"/>
          </a:xfrm>
        </p:spPr>
        <p:txBody>
          <a:bodyPr numCol="1">
            <a:normAutofit fontScale="92500" lnSpcReduction="20000"/>
          </a:bodyPr>
          <a:lstStyle/>
          <a:p>
            <a:pPr marL="0" lvl="0" indent="0" algn="just">
              <a:buNone/>
            </a:pPr>
            <a:endParaRPr lang="tr-TR" sz="2600" dirty="0">
              <a:solidFill>
                <a:prstClr val="black"/>
              </a:solidFill>
            </a:endParaRPr>
          </a:p>
          <a:p>
            <a:pPr lvl="0" algn="just"/>
            <a:r>
              <a:rPr lang="tr-TR" sz="2800" dirty="0"/>
              <a:t>Göğüs basıları Temel Yaşam Desteğindeki basılara benzer ancak daha keskin ve daha yavaş bir hızda, içeri ve yukarı doğru itilerek yapılmalıdır.</a:t>
            </a:r>
          </a:p>
          <a:p>
            <a:pPr lvl="0" algn="just"/>
            <a:endParaRPr lang="tr-TR" sz="2800" dirty="0"/>
          </a:p>
          <a:p>
            <a:pPr lvl="0" algn="just"/>
            <a:r>
              <a:rPr lang="tr-TR" sz="2800" dirty="0"/>
              <a:t>Göğüs basısı peş peşe 5 (beş) defa tekrarlanmalıdır.</a:t>
            </a:r>
          </a:p>
          <a:p>
            <a:pPr marL="0" lvl="0" indent="0" algn="just">
              <a:buNone/>
            </a:pPr>
            <a:endParaRPr lang="tr-TR" sz="2800" dirty="0"/>
          </a:p>
          <a:p>
            <a:pPr lvl="0" algn="just"/>
            <a:r>
              <a:rPr lang="tr-TR" sz="2800" dirty="0"/>
              <a:t>Yabancı cismin çıkıp çıkmadığını kontrol edilmelidir.</a:t>
            </a:r>
          </a:p>
          <a:p>
            <a:pPr lvl="0" algn="just"/>
            <a:endParaRPr lang="tr-TR" sz="2800" dirty="0"/>
          </a:p>
          <a:p>
            <a:pPr lvl="0"/>
            <a:r>
              <a:rPr lang="tr-TR" sz="2800" dirty="0"/>
              <a:t>Yabancı cisim çıkana kadar ya da bebek bilincini kaybedene kadar 5 (beş) göğüs basısı ve 5 (beş) sırt vurusu dönüşümlü olarak yapılmaya devam edilmelidir. </a:t>
            </a:r>
          </a:p>
          <a:p>
            <a:pPr marL="0" indent="0" algn="just">
              <a:buNone/>
            </a:pPr>
            <a:endParaRPr lang="tr-TR" sz="2800" dirty="0"/>
          </a:p>
          <a:p>
            <a:pPr marL="0" indent="0" algn="just">
              <a:buNone/>
            </a:pPr>
            <a:endParaRPr lang="tr-TR" sz="2400" b="1" dirty="0"/>
          </a:p>
        </p:txBody>
      </p:sp>
    </p:spTree>
    <p:extLst>
      <p:ext uri="{BB962C8B-B14F-4D97-AF65-F5344CB8AC3E}">
        <p14:creationId xmlns:p14="http://schemas.microsoft.com/office/powerpoint/2010/main" val="2176529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CEA4FC30-DA33-D9A5-4672-AFCA02A15C53}"/>
              </a:ext>
            </a:extLst>
          </p:cNvPr>
          <p:cNvSpPr/>
          <p:nvPr/>
        </p:nvSpPr>
        <p:spPr>
          <a:xfrm>
            <a:off x="0"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43EE7D54-5A02-F6D5-FD46-412673914E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0"/>
            <a:ext cx="9130247" cy="1124744"/>
          </a:xfrm>
        </p:spPr>
        <p:txBody>
          <a:bodyPr>
            <a:normAutofit fontScale="90000"/>
          </a:bodyPr>
          <a:lstStyle/>
          <a:p>
            <a:pPr algn="l"/>
            <a:br>
              <a:rPr lang="tr-TR" sz="2800" b="1" dirty="0"/>
            </a:br>
            <a:r>
              <a:rPr lang="tr-TR" sz="2800" b="1" dirty="0"/>
              <a:t>  </a:t>
            </a:r>
            <a:r>
              <a:rPr lang="tr-TR" sz="4000" dirty="0"/>
              <a:t>Bebeklerde Hava Yolu Tıkanıklığı</a:t>
            </a:r>
            <a:br>
              <a:rPr lang="tr-TR" sz="2000" b="1" dirty="0"/>
            </a:br>
            <a:r>
              <a:rPr lang="tr-TR" sz="2000" b="1" dirty="0"/>
              <a:t>   </a:t>
            </a:r>
            <a:r>
              <a:rPr lang="tr-TR" sz="2700" dirty="0"/>
              <a:t>Tam Hava Yolu Tıkanıklığında İlk Yardım</a:t>
            </a:r>
            <a:br>
              <a:rPr lang="tr-TR" sz="2800" b="1" dirty="0"/>
            </a:br>
            <a:endParaRPr lang="tr-TR" sz="2800" dirty="0"/>
          </a:p>
        </p:txBody>
      </p:sp>
      <p:sp>
        <p:nvSpPr>
          <p:cNvPr id="2" name="İçerik Yer Tutucusu 1"/>
          <p:cNvSpPr>
            <a:spLocks noGrp="1"/>
          </p:cNvSpPr>
          <p:nvPr>
            <p:ph idx="1"/>
          </p:nvPr>
        </p:nvSpPr>
        <p:spPr>
          <a:xfrm>
            <a:off x="179512" y="1268760"/>
            <a:ext cx="8964488" cy="5589240"/>
          </a:xfrm>
        </p:spPr>
        <p:txBody>
          <a:bodyPr numCol="1">
            <a:normAutofit fontScale="25000" lnSpcReduction="20000"/>
          </a:bodyPr>
          <a:lstStyle/>
          <a:p>
            <a:pPr lvl="0"/>
            <a:endParaRPr lang="tr-TR" sz="9600" b="1" dirty="0">
              <a:solidFill>
                <a:prstClr val="black"/>
              </a:solidFill>
            </a:endParaRPr>
          </a:p>
          <a:p>
            <a:pPr lvl="0"/>
            <a:endParaRPr lang="tr-TR" sz="9600" b="1" dirty="0">
              <a:solidFill>
                <a:prstClr val="black"/>
              </a:solidFill>
            </a:endParaRPr>
          </a:p>
          <a:p>
            <a:pPr marL="0" lvl="0" indent="0">
              <a:buNone/>
            </a:pPr>
            <a:r>
              <a:rPr lang="tr-TR" sz="9600" b="1" dirty="0">
                <a:solidFill>
                  <a:prstClr val="black"/>
                </a:solidFill>
              </a:rPr>
              <a:t>Bebeğin Bilinci Kapanırsa veya Bilinci Kapalı Halde Bulunursa;</a:t>
            </a:r>
          </a:p>
          <a:p>
            <a:pPr lvl="0" algn="just"/>
            <a:r>
              <a:rPr lang="tr-TR" sz="9600" dirty="0">
                <a:solidFill>
                  <a:prstClr val="black"/>
                </a:solidFill>
              </a:rPr>
              <a:t>Bebek yere veya sert ve güvenli bir yüzeye yatırılır.</a:t>
            </a:r>
          </a:p>
          <a:p>
            <a:pPr lvl="0" algn="just"/>
            <a:r>
              <a:rPr lang="tr-TR" sz="9600" dirty="0">
                <a:solidFill>
                  <a:prstClr val="black"/>
                </a:solidFill>
              </a:rPr>
              <a:t>112 acil yardım ekibi hala gelmediyse veya aranmamışsa hemen aranır veya aratılır. </a:t>
            </a:r>
          </a:p>
          <a:p>
            <a:pPr lvl="0" algn="just"/>
            <a:r>
              <a:rPr lang="tr-TR" sz="9600" dirty="0">
                <a:solidFill>
                  <a:prstClr val="black"/>
                </a:solidFill>
              </a:rPr>
              <a:t>112 acil yardım numarası aranır ve arama sırasında mümkünse telefonunun hoparlörü açılarak telefondaki sağlık görevlisinin direktifleri dinlenir.</a:t>
            </a:r>
          </a:p>
          <a:p>
            <a:pPr lvl="0"/>
            <a:r>
              <a:rPr lang="tr-TR" sz="9600" dirty="0">
                <a:solidFill>
                  <a:prstClr val="black"/>
                </a:solidFill>
              </a:rPr>
              <a:t>Yardım çağırma ve ilk yardım basamakları eş zamanlı olarak yürütülür.</a:t>
            </a:r>
          </a:p>
          <a:p>
            <a:pPr lvl="0"/>
            <a:r>
              <a:rPr lang="tr-TR" sz="9600" dirty="0">
                <a:solidFill>
                  <a:prstClr val="black"/>
                </a:solidFill>
              </a:rPr>
              <a:t>Temel Yaşam Desteğine başlanılır.</a:t>
            </a:r>
          </a:p>
          <a:p>
            <a:pPr lvl="0" algn="just"/>
            <a:endParaRPr lang="tr-TR" sz="2400" dirty="0">
              <a:solidFill>
                <a:prstClr val="black"/>
              </a:solidFill>
            </a:endParaRPr>
          </a:p>
          <a:p>
            <a:pPr lvl="0" algn="just"/>
            <a:endParaRPr lang="tr-TR" sz="2400" dirty="0"/>
          </a:p>
          <a:p>
            <a:pPr marL="0" indent="0">
              <a:buNone/>
            </a:pPr>
            <a:br>
              <a:rPr lang="tr-TR" dirty="0"/>
            </a:br>
            <a:endParaRPr lang="tr-TR" dirty="0"/>
          </a:p>
          <a:p>
            <a:pPr marL="0" indent="0" algn="just">
              <a:buNone/>
            </a:pPr>
            <a:endParaRPr lang="tr-TR" dirty="0"/>
          </a:p>
          <a:p>
            <a:pPr marL="0" indent="0" algn="just">
              <a:buNone/>
            </a:pPr>
            <a:endParaRPr lang="tr-TR" sz="2400" b="1" dirty="0"/>
          </a:p>
        </p:txBody>
      </p:sp>
    </p:spTree>
    <p:extLst>
      <p:ext uri="{BB962C8B-B14F-4D97-AF65-F5344CB8AC3E}">
        <p14:creationId xmlns:p14="http://schemas.microsoft.com/office/powerpoint/2010/main" val="1419888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F3B6B990-6138-0B15-D47D-550156885A48}"/>
              </a:ext>
            </a:extLst>
          </p:cNvPr>
          <p:cNvSpPr/>
          <p:nvPr/>
        </p:nvSpPr>
        <p:spPr>
          <a:xfrm>
            <a:off x="1" y="0"/>
            <a:ext cx="9135366" cy="10387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C01A99A3-90FE-EC12-2DD0-96DD5586D4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0"/>
            <a:ext cx="9135366" cy="1038746"/>
          </a:xfrm>
        </p:spPr>
        <p:txBody>
          <a:bodyPr>
            <a:normAutofit/>
          </a:bodyPr>
          <a:lstStyle/>
          <a:p>
            <a:pPr lvl="0" algn="l"/>
            <a:r>
              <a:rPr lang="tr-TR" sz="3600" dirty="0"/>
              <a:t>  Bebeklerde Hava Yolu Tıkanıklığı</a:t>
            </a:r>
          </a:p>
        </p:txBody>
      </p:sp>
      <p:sp>
        <p:nvSpPr>
          <p:cNvPr id="2" name="İçerik Yer Tutucusu 1"/>
          <p:cNvSpPr>
            <a:spLocks noGrp="1"/>
          </p:cNvSpPr>
          <p:nvPr>
            <p:ph idx="1"/>
          </p:nvPr>
        </p:nvSpPr>
        <p:spPr>
          <a:xfrm>
            <a:off x="323528" y="1340768"/>
            <a:ext cx="8712968" cy="4680520"/>
          </a:xfrm>
        </p:spPr>
        <p:txBody>
          <a:bodyPr numCol="1">
            <a:noAutofit/>
          </a:bodyPr>
          <a:lstStyle/>
          <a:p>
            <a:endParaRPr lang="tr-TR" sz="2400" dirty="0"/>
          </a:p>
          <a:p>
            <a:pPr marL="0" indent="0" algn="ctr">
              <a:buNone/>
            </a:pPr>
            <a:endParaRPr lang="tr-TR" sz="2400" b="1" dirty="0">
              <a:solidFill>
                <a:srgbClr val="FF0000"/>
              </a:solidFill>
            </a:endParaRPr>
          </a:p>
          <a:p>
            <a:pPr marL="0" indent="0" algn="ctr">
              <a:buNone/>
            </a:pPr>
            <a:r>
              <a:rPr lang="tr-TR" sz="4000" b="1" dirty="0">
                <a:solidFill>
                  <a:srgbClr val="FF0000"/>
                </a:solidFill>
              </a:rPr>
              <a:t>DİKKAT!!!</a:t>
            </a:r>
          </a:p>
          <a:p>
            <a:pPr marL="0" lvl="0" indent="0" algn="just">
              <a:buNone/>
            </a:pPr>
            <a:r>
              <a:rPr lang="tr-TR" sz="2400" b="1" dirty="0"/>
              <a:t>Yetişkin çocuk ve bebek tekrar normal nefes alsa bile en yakın sağlık kuruluşuna acilen ulaşması sağlanmalıdır. Çünkü yabancı cisim üst ya da alt solunum yollarında kalabilir ve istenmeyen sonuçların ortaya çıkmasına yol açabilir.</a:t>
            </a:r>
          </a:p>
          <a:p>
            <a:pPr lvl="0"/>
            <a:endParaRPr lang="tr-TR" sz="2400" dirty="0"/>
          </a:p>
          <a:p>
            <a:pPr marL="0" indent="0">
              <a:buNone/>
            </a:pPr>
            <a:endParaRPr lang="tr-TR" b="1" dirty="0"/>
          </a:p>
          <a:p>
            <a:pPr lvl="0"/>
            <a:endParaRPr lang="tr-TR" sz="2400" dirty="0"/>
          </a:p>
          <a:p>
            <a:pPr marL="0" indent="0">
              <a:buNone/>
            </a:pPr>
            <a:endParaRPr lang="tr-TR" sz="2400" b="1" dirty="0"/>
          </a:p>
          <a:p>
            <a:pPr marL="0" indent="0">
              <a:buNone/>
            </a:pPr>
            <a:endParaRPr lang="tr-TR" sz="2400" b="1" dirty="0"/>
          </a:p>
          <a:p>
            <a:pPr marL="0" indent="0">
              <a:buNone/>
            </a:pPr>
            <a:br>
              <a:rPr lang="tr-TR" sz="2400" dirty="0"/>
            </a:br>
            <a:endParaRPr lang="tr-TR" sz="2400" dirty="0"/>
          </a:p>
          <a:p>
            <a:pPr marL="0" indent="0" algn="just">
              <a:buNone/>
            </a:pPr>
            <a:endParaRPr lang="tr-TR" sz="2400" dirty="0"/>
          </a:p>
          <a:p>
            <a:pPr marL="0" indent="0" algn="just">
              <a:buNone/>
            </a:pPr>
            <a:endParaRPr lang="tr-TR" sz="2400" b="1" dirty="0"/>
          </a:p>
        </p:txBody>
      </p:sp>
    </p:spTree>
    <p:extLst>
      <p:ext uri="{BB962C8B-B14F-4D97-AF65-F5344CB8AC3E}">
        <p14:creationId xmlns:p14="http://schemas.microsoft.com/office/powerpoint/2010/main" val="119907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C26D0DC-E3E2-908B-3834-4DC2C2E91D3A}"/>
              </a:ext>
            </a:extLst>
          </p:cNvPr>
          <p:cNvSpPr/>
          <p:nvPr/>
        </p:nvSpPr>
        <p:spPr>
          <a:xfrm>
            <a:off x="5724" y="0"/>
            <a:ext cx="9163718"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dirty="0"/>
          </a:p>
        </p:txBody>
      </p:sp>
      <p:pic>
        <p:nvPicPr>
          <p:cNvPr id="7" name="Resim 6">
            <a:extLst>
              <a:ext uri="{FF2B5EF4-FFF2-40B4-BE49-F238E27FC236}">
                <a16:creationId xmlns:a16="http://schemas.microsoft.com/office/drawing/2014/main" id="{6DCE13DB-689B-BEA0-4C52-9FF5A712A2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2" name="Başlık 1"/>
          <p:cNvSpPr>
            <a:spLocks noGrp="1"/>
          </p:cNvSpPr>
          <p:nvPr>
            <p:ph type="title"/>
          </p:nvPr>
        </p:nvSpPr>
        <p:spPr>
          <a:xfrm>
            <a:off x="0" y="130622"/>
            <a:ext cx="9121613" cy="922114"/>
          </a:xfrm>
        </p:spPr>
        <p:txBody>
          <a:bodyPr>
            <a:noAutofit/>
          </a:bodyPr>
          <a:lstStyle/>
          <a:p>
            <a:pPr algn="l"/>
            <a:r>
              <a:rPr lang="tr-TR" sz="3600" dirty="0">
                <a:solidFill>
                  <a:prstClr val="black"/>
                </a:solidFill>
              </a:rPr>
              <a:t> Hava Yolu Tıkanıklığında İlk Yardım</a:t>
            </a:r>
            <a:endParaRPr lang="tr-TR" sz="3600" dirty="0"/>
          </a:p>
        </p:txBody>
      </p:sp>
      <p:sp>
        <p:nvSpPr>
          <p:cNvPr id="3" name="İçerik Yer Tutucusu 2"/>
          <p:cNvSpPr>
            <a:spLocks noGrp="1"/>
          </p:cNvSpPr>
          <p:nvPr>
            <p:ph idx="1"/>
          </p:nvPr>
        </p:nvSpPr>
        <p:spPr>
          <a:xfrm>
            <a:off x="179512" y="1340768"/>
            <a:ext cx="8424936" cy="5472609"/>
          </a:xfrm>
        </p:spPr>
        <p:txBody>
          <a:bodyPr>
            <a:normAutofit/>
          </a:bodyPr>
          <a:lstStyle/>
          <a:p>
            <a:pPr marL="0" lvl="2" indent="0" algn="just">
              <a:buNone/>
            </a:pPr>
            <a:r>
              <a:rPr lang="tr-TR" dirty="0"/>
              <a:t>Hava yolu tıkanıklığı karşımıza iki şekilde çıkabilir;</a:t>
            </a:r>
          </a:p>
          <a:p>
            <a:pPr marL="0" lvl="2" indent="0" algn="just">
              <a:buNone/>
            </a:pPr>
            <a:r>
              <a:rPr lang="tr-TR" b="1" dirty="0"/>
              <a:t>Kısmi Tıkanma; </a:t>
            </a:r>
            <a:r>
              <a:rPr lang="tr-TR" dirty="0"/>
              <a:t>Yutulan veya hava yoluna kaçan yabancı cismin, hava geçişinde azalmaya neden olması sonucu ortaya çıkan tabloya verilen isimdir, az da olsa hava geçişi vardır. </a:t>
            </a:r>
          </a:p>
          <a:p>
            <a:pPr marL="0" lvl="2" indent="0" algn="just">
              <a:buNone/>
            </a:pPr>
            <a:r>
              <a:rPr lang="tr-TR" b="1" dirty="0"/>
              <a:t>Tam Tıkanma; </a:t>
            </a:r>
            <a:r>
              <a:rPr lang="tr-TR" dirty="0"/>
              <a:t>Yutulan veya hava yoluna kaçırılan yabancı cismin hava geçişini tamamen engellemesi sonucu ortaya çıkan tablodur, hiç hava geçişi yoktur.</a:t>
            </a:r>
          </a:p>
          <a:p>
            <a:pPr marL="0" lvl="2" indent="0" algn="just">
              <a:buNone/>
            </a:pPr>
            <a:endParaRPr lang="tr-TR" dirty="0"/>
          </a:p>
          <a:p>
            <a:pPr marL="0" lvl="2" indent="0" algn="just">
              <a:buNone/>
            </a:pPr>
            <a:endParaRPr lang="tr-TR" sz="2600" b="1" dirty="0"/>
          </a:p>
          <a:p>
            <a:pPr marL="342900" lvl="2" indent="-342900" algn="just"/>
            <a:endParaRPr lang="tr-TR" dirty="0"/>
          </a:p>
          <a:p>
            <a:pPr marL="342900" lvl="2" indent="-342900" algn="just"/>
            <a:endParaRPr lang="tr-TR" dirty="0"/>
          </a:p>
          <a:p>
            <a:pPr marL="342900" lvl="2" indent="-342900" algn="just"/>
            <a:endParaRPr lang="tr-TR" b="1" dirty="0"/>
          </a:p>
          <a:p>
            <a:pPr marL="0" lvl="2" indent="0" algn="just">
              <a:buNone/>
            </a:pPr>
            <a:endParaRPr lang="tr-TR" dirty="0"/>
          </a:p>
          <a:p>
            <a:pPr marL="0" indent="0">
              <a:buNone/>
            </a:pPr>
            <a:endParaRPr lang="tr-TR" sz="2400" b="1" dirty="0"/>
          </a:p>
        </p:txBody>
      </p:sp>
      <p:pic>
        <p:nvPicPr>
          <p:cNvPr id="10" name="Image 824"/>
          <p:cNvPicPr/>
          <p:nvPr/>
        </p:nvPicPr>
        <p:blipFill>
          <a:blip r:embed="rId3" cstate="print"/>
          <a:stretch>
            <a:fillRect/>
          </a:stretch>
        </p:blipFill>
        <p:spPr>
          <a:xfrm>
            <a:off x="827584" y="4437112"/>
            <a:ext cx="2999105" cy="2249170"/>
          </a:xfrm>
          <a:prstGeom prst="rect">
            <a:avLst/>
          </a:prstGeom>
        </p:spPr>
      </p:pic>
      <p:pic>
        <p:nvPicPr>
          <p:cNvPr id="11" name="Image 825"/>
          <p:cNvPicPr/>
          <p:nvPr/>
        </p:nvPicPr>
        <p:blipFill>
          <a:blip r:embed="rId4" cstate="print"/>
          <a:stretch>
            <a:fillRect/>
          </a:stretch>
        </p:blipFill>
        <p:spPr>
          <a:xfrm>
            <a:off x="5220073" y="4437112"/>
            <a:ext cx="2952327" cy="2229132"/>
          </a:xfrm>
          <a:prstGeom prst="rect">
            <a:avLst/>
          </a:prstGeom>
        </p:spPr>
      </p:pic>
    </p:spTree>
    <p:extLst>
      <p:ext uri="{BB962C8B-B14F-4D97-AF65-F5344CB8AC3E}">
        <p14:creationId xmlns:p14="http://schemas.microsoft.com/office/powerpoint/2010/main" val="2113000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70E1E68-8FD8-46D6-82F5-6A6F8FD3B3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268760"/>
            <a:ext cx="5652120" cy="3976121"/>
          </a:xfrm>
          <a:prstGeom prst="rect">
            <a:avLst/>
          </a:prstGeom>
        </p:spPr>
      </p:pic>
    </p:spTree>
    <p:extLst>
      <p:ext uri="{BB962C8B-B14F-4D97-AF65-F5344CB8AC3E}">
        <p14:creationId xmlns:p14="http://schemas.microsoft.com/office/powerpoint/2010/main" val="1304784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8F0264A-21AA-4A22-A818-31AC45E3573F}"/>
              </a:ext>
            </a:extLst>
          </p:cNvPr>
          <p:cNvSpPr/>
          <p:nvPr/>
        </p:nvSpPr>
        <p:spPr>
          <a:xfrm>
            <a:off x="1" y="-17092"/>
            <a:ext cx="9144000" cy="12687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Başlık 1"/>
          <p:cNvSpPr>
            <a:spLocks noGrp="1"/>
          </p:cNvSpPr>
          <p:nvPr>
            <p:ph type="title"/>
          </p:nvPr>
        </p:nvSpPr>
        <p:spPr>
          <a:xfrm>
            <a:off x="8634" y="0"/>
            <a:ext cx="9135366" cy="1268760"/>
          </a:xfrm>
        </p:spPr>
        <p:txBody>
          <a:bodyPr>
            <a:normAutofit/>
          </a:bodyPr>
          <a:lstStyle/>
          <a:p>
            <a:pPr algn="l"/>
            <a:r>
              <a:rPr lang="tr-TR" sz="3600" dirty="0"/>
              <a:t> Yetişkinlerde Hava Yolu Tıkanıklığı</a:t>
            </a:r>
          </a:p>
        </p:txBody>
      </p:sp>
      <p:sp>
        <p:nvSpPr>
          <p:cNvPr id="3" name="İçerik Yer Tutucusu 2"/>
          <p:cNvSpPr>
            <a:spLocks noGrp="1"/>
          </p:cNvSpPr>
          <p:nvPr>
            <p:ph idx="1"/>
          </p:nvPr>
        </p:nvSpPr>
        <p:spPr>
          <a:xfrm>
            <a:off x="107503" y="1285851"/>
            <a:ext cx="8928993" cy="5455517"/>
          </a:xfrm>
        </p:spPr>
        <p:txBody>
          <a:bodyPr>
            <a:noAutofit/>
          </a:bodyPr>
          <a:lstStyle/>
          <a:p>
            <a:pPr marL="0" indent="0" algn="just">
              <a:buNone/>
            </a:pPr>
            <a:endParaRPr lang="tr-TR" sz="2400" b="1" dirty="0">
              <a:solidFill>
                <a:prstClr val="black"/>
              </a:solidFill>
            </a:endParaRPr>
          </a:p>
          <a:p>
            <a:pPr marL="0" indent="0" algn="just">
              <a:buNone/>
            </a:pPr>
            <a:r>
              <a:rPr lang="tr-TR" sz="2400" b="1" dirty="0">
                <a:solidFill>
                  <a:prstClr val="black"/>
                </a:solidFill>
              </a:rPr>
              <a:t>Yetişkinlerde Hava Yolu Tıkanıklığı Nedenleri;</a:t>
            </a:r>
            <a:endParaRPr lang="tr-TR" sz="2400" dirty="0"/>
          </a:p>
          <a:p>
            <a:pPr marL="0" indent="0" algn="just">
              <a:buNone/>
            </a:pPr>
            <a:r>
              <a:rPr lang="tr-TR" sz="2400" dirty="0"/>
              <a:t>Yetişkinlerde hava yolu tıkanıklığının en sık nedeni yabancı cisme bağlı hava yolu tıkanıklığıdır ve genellikle kişi yemek yerken veya içerken ortaya çıkar. </a:t>
            </a:r>
          </a:p>
          <a:p>
            <a:pPr marL="0" indent="0" algn="just">
              <a:buNone/>
            </a:pPr>
            <a:r>
              <a:rPr lang="tr-TR" sz="2400" b="1" dirty="0"/>
              <a:t>Yetişkinlerde Hava Yolu Tıkanıklığı için Risk Oluşturan Durumlar;</a:t>
            </a:r>
          </a:p>
          <a:p>
            <a:pPr lvl="0"/>
            <a:r>
              <a:rPr lang="tr-TR" sz="2400" dirty="0"/>
              <a:t>Bilinç düzeyindeki azalma</a:t>
            </a:r>
          </a:p>
          <a:p>
            <a:pPr lvl="0"/>
            <a:r>
              <a:rPr lang="tr-TR" sz="2400" dirty="0"/>
              <a:t>İlaç ve/veya alkol kullanımı</a:t>
            </a:r>
          </a:p>
          <a:p>
            <a:pPr lvl="0"/>
            <a:r>
              <a:rPr lang="tr-TR" sz="2400" dirty="0"/>
              <a:t>Yutma ve öksürük reflekslerini etkileyen nörolojik bozukluklar (felç, bunama, kas hastalıkları gibi)</a:t>
            </a:r>
          </a:p>
          <a:p>
            <a:pPr lvl="0"/>
            <a:r>
              <a:rPr lang="tr-TR" sz="2400" dirty="0"/>
              <a:t>Solunum sistemini etkileyen hastalıklar</a:t>
            </a:r>
          </a:p>
          <a:p>
            <a:pPr lvl="0"/>
            <a:r>
              <a:rPr lang="tr-TR" sz="2400" dirty="0"/>
              <a:t>Yaşlılık</a:t>
            </a:r>
          </a:p>
          <a:p>
            <a:pPr marL="0" indent="0" algn="just">
              <a:buNone/>
            </a:pPr>
            <a:endParaRPr lang="tr-TR" dirty="0"/>
          </a:p>
          <a:p>
            <a:pPr marL="0" indent="0" algn="just">
              <a:buNone/>
            </a:pPr>
            <a:endParaRPr lang="tr-TR" sz="2400" dirty="0"/>
          </a:p>
          <a:p>
            <a:pPr algn="just"/>
            <a:endParaRPr lang="tr-TR" sz="2400" dirty="0"/>
          </a:p>
          <a:p>
            <a:pPr algn="just"/>
            <a:endParaRPr lang="tr-TR" sz="2400" dirty="0"/>
          </a:p>
          <a:p>
            <a:pPr algn="just"/>
            <a:endParaRPr lang="tr-TR" sz="2400" dirty="0"/>
          </a:p>
          <a:p>
            <a:pPr algn="just"/>
            <a:endParaRPr lang="tr-TR" sz="2400" dirty="0"/>
          </a:p>
          <a:p>
            <a:pPr algn="just"/>
            <a:endParaRPr lang="tr-TR" sz="2400" dirty="0"/>
          </a:p>
          <a:p>
            <a:pPr algn="just"/>
            <a:endParaRPr lang="tr-TR" sz="2400" dirty="0"/>
          </a:p>
          <a:p>
            <a:pPr algn="just"/>
            <a:endParaRPr lang="tr-TR" sz="2400" dirty="0"/>
          </a:p>
          <a:p>
            <a:pPr algn="just"/>
            <a:endParaRPr lang="tr-TR" sz="2400" dirty="0"/>
          </a:p>
          <a:p>
            <a:pPr algn="just"/>
            <a:endParaRPr lang="tr-TR" sz="2400" dirty="0"/>
          </a:p>
        </p:txBody>
      </p:sp>
      <p:pic>
        <p:nvPicPr>
          <p:cNvPr id="6" name="Resim 5">
            <a:extLst>
              <a:ext uri="{FF2B5EF4-FFF2-40B4-BE49-F238E27FC236}">
                <a16:creationId xmlns:a16="http://schemas.microsoft.com/office/drawing/2014/main" id="{F519CEE5-2E6E-4FAB-AA73-CF65628C1C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81438"/>
            <a:ext cx="1106004" cy="742847"/>
          </a:xfrm>
          <a:prstGeom prst="rect">
            <a:avLst/>
          </a:prstGeom>
        </p:spPr>
      </p:pic>
    </p:spTree>
    <p:extLst>
      <p:ext uri="{BB962C8B-B14F-4D97-AF65-F5344CB8AC3E}">
        <p14:creationId xmlns:p14="http://schemas.microsoft.com/office/powerpoint/2010/main" val="111839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7EAE71F-4A57-989A-031C-287261C586C3}"/>
              </a:ext>
            </a:extLst>
          </p:cNvPr>
          <p:cNvSpPr/>
          <p:nvPr/>
        </p:nvSpPr>
        <p:spPr>
          <a:xfrm>
            <a:off x="5724" y="0"/>
            <a:ext cx="9163718"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dirty="0"/>
          </a:p>
        </p:txBody>
      </p:sp>
      <p:pic>
        <p:nvPicPr>
          <p:cNvPr id="3" name="Resim 2">
            <a:extLst>
              <a:ext uri="{FF2B5EF4-FFF2-40B4-BE49-F238E27FC236}">
                <a16:creationId xmlns:a16="http://schemas.microsoft.com/office/drawing/2014/main" id="{0ECEA4F4-70BE-E8AA-D2A2-3A0A7106AB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5" name="Başlık 1"/>
          <p:cNvSpPr>
            <a:spLocks noGrp="1"/>
          </p:cNvSpPr>
          <p:nvPr>
            <p:ph type="title"/>
          </p:nvPr>
        </p:nvSpPr>
        <p:spPr>
          <a:xfrm>
            <a:off x="0" y="0"/>
            <a:ext cx="9130246" cy="1124744"/>
          </a:xfrm>
        </p:spPr>
        <p:txBody>
          <a:bodyPr>
            <a:noAutofit/>
          </a:bodyPr>
          <a:lstStyle/>
          <a:p>
            <a:pPr algn="l"/>
            <a:r>
              <a:rPr lang="tr-TR" sz="2800" b="1" dirty="0"/>
              <a:t> </a:t>
            </a:r>
            <a:r>
              <a:rPr lang="tr-TR" sz="3600" dirty="0"/>
              <a:t>Yetişkinlerde Hava Yolu Tıkanıklığı</a:t>
            </a:r>
            <a:endParaRPr lang="tr-TR" sz="3600" i="1" dirty="0"/>
          </a:p>
        </p:txBody>
      </p:sp>
      <p:sp>
        <p:nvSpPr>
          <p:cNvPr id="4" name="Rectangle 1">
            <a:extLst>
              <a:ext uri="{FF2B5EF4-FFF2-40B4-BE49-F238E27FC236}">
                <a16:creationId xmlns:a16="http://schemas.microsoft.com/office/drawing/2014/main" id="{9E3616F2-BFC7-4E78-854F-F15A828DCC8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graphicFrame>
        <p:nvGraphicFramePr>
          <p:cNvPr id="11" name="İçerik Yer Tutucusu 10">
            <a:extLst>
              <a:ext uri="{FF2B5EF4-FFF2-40B4-BE49-F238E27FC236}">
                <a16:creationId xmlns:a16="http://schemas.microsoft.com/office/drawing/2014/main" id="{1843348E-CEDD-49C2-A213-6BFF38C8868D}"/>
              </a:ext>
            </a:extLst>
          </p:cNvPr>
          <p:cNvGraphicFramePr>
            <a:graphicFrameLocks noGrp="1"/>
          </p:cNvGraphicFramePr>
          <p:nvPr>
            <p:ph idx="1"/>
            <p:extLst>
              <p:ext uri="{D42A27DB-BD31-4B8C-83A1-F6EECF244321}">
                <p14:modId xmlns:p14="http://schemas.microsoft.com/office/powerpoint/2010/main" val="1910591056"/>
              </p:ext>
            </p:extLst>
          </p:nvPr>
        </p:nvGraphicFramePr>
        <p:xfrm>
          <a:off x="179512" y="2100735"/>
          <a:ext cx="8496945" cy="4372244"/>
        </p:xfrm>
        <a:graphic>
          <a:graphicData uri="http://schemas.openxmlformats.org/drawingml/2006/table">
            <a:tbl>
              <a:tblPr firstRow="1" firstCol="1" lastRow="1" lastCol="1" bandRow="1" bandCol="1"/>
              <a:tblGrid>
                <a:gridCol w="2698242">
                  <a:extLst>
                    <a:ext uri="{9D8B030D-6E8A-4147-A177-3AD203B41FA5}">
                      <a16:colId xmlns:a16="http://schemas.microsoft.com/office/drawing/2014/main" val="3572525658"/>
                    </a:ext>
                  </a:extLst>
                </a:gridCol>
                <a:gridCol w="5798703">
                  <a:extLst>
                    <a:ext uri="{9D8B030D-6E8A-4147-A177-3AD203B41FA5}">
                      <a16:colId xmlns:a16="http://schemas.microsoft.com/office/drawing/2014/main" val="536309932"/>
                    </a:ext>
                  </a:extLst>
                </a:gridCol>
              </a:tblGrid>
              <a:tr h="424109">
                <a:tc>
                  <a:txBody>
                    <a:bodyPr/>
                    <a:lstStyle/>
                    <a:p>
                      <a:pPr marL="71755">
                        <a:spcBef>
                          <a:spcPts val="250"/>
                        </a:spcBef>
                        <a:spcAft>
                          <a:spcPts val="0"/>
                        </a:spcAft>
                      </a:pPr>
                      <a:r>
                        <a:rPr lang="en-US" sz="1200" spc="-10" dirty="0" err="1">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Kısmi</a:t>
                      </a:r>
                      <a:r>
                        <a:rPr lang="en-US" sz="1200" spc="-105"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 </a:t>
                      </a:r>
                      <a:r>
                        <a:rPr lang="tr-TR" sz="1200" spc="-10"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T</a:t>
                      </a:r>
                      <a:r>
                        <a:rPr lang="en-US" sz="1200" spc="-10" dirty="0" err="1">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ıkanıklık</a:t>
                      </a:r>
                      <a:r>
                        <a:rPr lang="en-US" sz="1200" spc="-100"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 </a:t>
                      </a:r>
                      <a:r>
                        <a:rPr lang="tr-TR" sz="1200" spc="-100"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D</a:t>
                      </a:r>
                      <a:r>
                        <a:rPr lang="en-US" sz="1200" spc="-10" dirty="0" err="1">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urumunda</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F55"/>
                    </a:solidFill>
                  </a:tcPr>
                </a:tc>
                <a:tc>
                  <a:txBody>
                    <a:bodyPr/>
                    <a:lstStyle/>
                    <a:p>
                      <a:pPr marL="71755">
                        <a:spcBef>
                          <a:spcPts val="250"/>
                        </a:spcBef>
                        <a:spcAft>
                          <a:spcPts val="0"/>
                        </a:spcAft>
                      </a:pPr>
                      <a:r>
                        <a:rPr lang="en-US" sz="1200" spc="-30"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Tam</a:t>
                      </a:r>
                      <a:r>
                        <a:rPr lang="en-US" sz="1200" spc="-105"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 </a:t>
                      </a:r>
                      <a:r>
                        <a:rPr lang="tr-TR" sz="1200" spc="-30"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T</a:t>
                      </a:r>
                      <a:r>
                        <a:rPr lang="en-US" sz="1200" spc="-30" dirty="0" err="1">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ıkanıklık</a:t>
                      </a:r>
                      <a:r>
                        <a:rPr lang="en-US" sz="1200" spc="-100"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 </a:t>
                      </a:r>
                      <a:r>
                        <a:rPr lang="tr-TR" sz="1200" spc="-30"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D</a:t>
                      </a:r>
                      <a:r>
                        <a:rPr lang="en-US" sz="1200" spc="-30" dirty="0" err="1">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urumunda</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F55"/>
                    </a:solidFill>
                  </a:tcPr>
                </a:tc>
                <a:extLst>
                  <a:ext uri="{0D108BD9-81ED-4DB2-BD59-A6C34878D82A}">
                    <a16:rowId xmlns:a16="http://schemas.microsoft.com/office/drawing/2014/main" val="3401420163"/>
                  </a:ext>
                </a:extLst>
              </a:tr>
              <a:tr h="728708">
                <a:tc>
                  <a:txBody>
                    <a:bodyPr/>
                    <a:lstStyle/>
                    <a:p>
                      <a:pPr marL="71755">
                        <a:spcBef>
                          <a:spcPts val="1045"/>
                        </a:spcBef>
                        <a:spcAft>
                          <a:spcPts val="0"/>
                        </a:spcAft>
                      </a:pPr>
                      <a:r>
                        <a:rPr lang="en-US" sz="1200">
                          <a:effectLst/>
                          <a:latin typeface="Trebuchet MS" panose="020B0603020202020204" pitchFamily="34" charset="0"/>
                          <a:ea typeface="Trebuchet MS" panose="020B0603020202020204" pitchFamily="34" charset="0"/>
                          <a:cs typeface="Trebuchet MS" panose="020B0603020202020204" pitchFamily="34" charset="0"/>
                        </a:rPr>
                        <a:t>Kişi</a:t>
                      </a:r>
                      <a:r>
                        <a:rPr lang="en-US" sz="1200" spc="-2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konuşabilir.</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574675">
                        <a:lnSpc>
                          <a:spcPct val="102000"/>
                        </a:lnSpc>
                        <a:spcBef>
                          <a:spcPts val="325"/>
                        </a:spcBef>
                        <a:spcAft>
                          <a:spcPts val="0"/>
                        </a:spcAft>
                      </a:pPr>
                      <a:r>
                        <a:rPr lang="en-US" sz="1200" dirty="0">
                          <a:effectLst/>
                          <a:latin typeface="Trebuchet MS" panose="020B0603020202020204" pitchFamily="34" charset="0"/>
                          <a:ea typeface="Trebuchet MS" panose="020B0603020202020204" pitchFamily="34" charset="0"/>
                          <a:cs typeface="Trebuchet MS" panose="020B0603020202020204" pitchFamily="34" charset="0"/>
                        </a:rPr>
                        <a:t>Ki</a:t>
                      </a:r>
                      <a:r>
                        <a:rPr lang="tr-TR" sz="1200" dirty="0" err="1">
                          <a:effectLst/>
                          <a:latin typeface="Trebuchet MS" panose="020B0603020202020204" pitchFamily="34" charset="0"/>
                          <a:ea typeface="Trebuchet MS" panose="020B0603020202020204" pitchFamily="34" charset="0"/>
                          <a:cs typeface="Trebuchet MS" panose="020B0603020202020204" pitchFamily="34" charset="0"/>
                        </a:rPr>
                        <a:t>şi</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konu</a:t>
                      </a:r>
                      <a:r>
                        <a:rPr lang="tr-TR" sz="1200" dirty="0">
                          <a:effectLst/>
                          <a:latin typeface="Trebuchet MS" panose="020B0603020202020204" pitchFamily="34" charset="0"/>
                          <a:ea typeface="Trebuchet MS" panose="020B0603020202020204" pitchFamily="34" charset="0"/>
                          <a:cs typeface="Trebuchet MS" panose="020B0603020202020204" pitchFamily="34" charset="0"/>
                        </a:rPr>
                        <a:t>ş</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ma </a:t>
                      </a:r>
                      <a:r>
                        <a:rPr lang="tr-TR" sz="1200" dirty="0">
                          <a:effectLst/>
                          <a:latin typeface="Trebuchet MS" panose="020B0603020202020204" pitchFamily="34" charset="0"/>
                          <a:ea typeface="Trebuchet MS" panose="020B0603020202020204" pitchFamily="34" charset="0"/>
                          <a:cs typeface="Trebuchet MS" panose="020B0603020202020204" pitchFamily="34" charset="0"/>
                        </a:rPr>
                        <a:t>ç</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abası</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i</a:t>
                      </a:r>
                      <a:r>
                        <a:rPr lang="tr-TR" sz="1200" dirty="0">
                          <a:effectLst/>
                          <a:latin typeface="Trebuchet MS" panose="020B0603020202020204" pitchFamily="34" charset="0"/>
                          <a:ea typeface="Trebuchet MS" panose="020B0603020202020204" pitchFamily="34" charset="0"/>
                          <a:cs typeface="Trebuchet MS" panose="020B0603020202020204" pitchFamily="34" charset="0"/>
                        </a:rPr>
                        <a:t>ç</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indedir</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ancak</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konu</a:t>
                      </a:r>
                      <a:r>
                        <a:rPr lang="tr-TR" sz="1200" dirty="0">
                          <a:effectLst/>
                          <a:latin typeface="Trebuchet MS" panose="020B0603020202020204" pitchFamily="34" charset="0"/>
                          <a:ea typeface="Trebuchet MS" panose="020B0603020202020204" pitchFamily="34" charset="0"/>
                          <a:cs typeface="Trebuchet MS" panose="020B0603020202020204" pitchFamily="34" charset="0"/>
                        </a:rPr>
                        <a:t>ş</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amaz</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Sorulara</a:t>
                      </a:r>
                      <a:r>
                        <a:rPr lang="en-US" sz="12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ba</a:t>
                      </a:r>
                      <a:r>
                        <a:rPr lang="tr-TR" sz="1200" spc="-30" dirty="0">
                          <a:effectLst/>
                          <a:latin typeface="Trebuchet MS" panose="020B0603020202020204" pitchFamily="34" charset="0"/>
                          <a:ea typeface="Trebuchet MS" panose="020B0603020202020204" pitchFamily="34" charset="0"/>
                          <a:cs typeface="Trebuchet MS" panose="020B0603020202020204" pitchFamily="34" charset="0"/>
                        </a:rPr>
                        <a:t>ş</a:t>
                      </a:r>
                      <a:r>
                        <a:rPr lang="en-US" sz="12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hareketleriyle</a:t>
                      </a:r>
                      <a:r>
                        <a:rPr lang="en-US" sz="12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cevap</a:t>
                      </a:r>
                      <a:r>
                        <a:rPr lang="tr-TR" sz="12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verir</a:t>
                      </a:r>
                      <a:r>
                        <a:rPr lang="en-US" sz="1200" spc="-30" dirty="0">
                          <a:effectLst/>
                          <a:latin typeface="Trebuchet MS" panose="020B0603020202020204" pitchFamily="34" charset="0"/>
                          <a:ea typeface="Trebuchet MS" panose="020B0603020202020204" pitchFamily="34" charset="0"/>
                          <a:cs typeface="Trebuchet MS" panose="020B0603020202020204" pitchFamily="34" charset="0"/>
                        </a:rPr>
                        <a:t>.</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34447"/>
                  </a:ext>
                </a:extLst>
              </a:tr>
              <a:tr h="424109">
                <a:tc>
                  <a:txBody>
                    <a:bodyPr/>
                    <a:lstStyle/>
                    <a:p>
                      <a:pPr marL="71755">
                        <a:spcBef>
                          <a:spcPts val="325"/>
                        </a:spcBef>
                        <a:spcAft>
                          <a:spcPts val="0"/>
                        </a:spcAft>
                      </a:pPr>
                      <a:r>
                        <a:rPr lang="en-US" sz="1200">
                          <a:effectLst/>
                          <a:latin typeface="Trebuchet MS" panose="020B0603020202020204" pitchFamily="34" charset="0"/>
                          <a:ea typeface="Trebuchet MS" panose="020B0603020202020204" pitchFamily="34" charset="0"/>
                          <a:cs typeface="Trebuchet MS" panose="020B0603020202020204" pitchFamily="34" charset="0"/>
                        </a:rPr>
                        <a:t>Kişi</a:t>
                      </a:r>
                      <a:r>
                        <a:rPr lang="en-US" sz="1200"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kuvvetli</a:t>
                      </a:r>
                      <a:r>
                        <a:rPr lang="en-US" sz="1200"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öksürebilir.</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325"/>
                        </a:spcBef>
                        <a:spcAft>
                          <a:spcPts val="0"/>
                        </a:spcAft>
                      </a:pPr>
                      <a:r>
                        <a:rPr lang="en-US" sz="1200" dirty="0">
                          <a:effectLst/>
                          <a:latin typeface="Trebuchet MS" panose="020B0603020202020204" pitchFamily="34" charset="0"/>
                          <a:ea typeface="Trebuchet MS" panose="020B0603020202020204" pitchFamily="34" charset="0"/>
                          <a:cs typeface="Trebuchet MS" panose="020B0603020202020204" pitchFamily="34" charset="0"/>
                        </a:rPr>
                        <a:t>Ki</a:t>
                      </a:r>
                      <a:r>
                        <a:rPr lang="tr-TR" sz="1200" dirty="0" err="1">
                          <a:effectLst/>
                          <a:latin typeface="Trebuchet MS" panose="020B0603020202020204" pitchFamily="34" charset="0"/>
                          <a:ea typeface="Trebuchet MS" panose="020B0603020202020204" pitchFamily="34" charset="0"/>
                          <a:cs typeface="Trebuchet MS" panose="020B0603020202020204" pitchFamily="34" charset="0"/>
                        </a:rPr>
                        <a:t>şi</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öksüremez</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veya</a:t>
                      </a:r>
                      <a:r>
                        <a:rPr lang="en-US" sz="12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ç</a:t>
                      </a:r>
                      <a:r>
                        <a:rPr lang="tr-TR" sz="1200" dirty="0">
                          <a:effectLst/>
                          <a:latin typeface="Trebuchet MS" panose="020B0603020202020204" pitchFamily="34" charset="0"/>
                          <a:ea typeface="Trebuchet MS" panose="020B0603020202020204" pitchFamily="34" charset="0"/>
                          <a:cs typeface="Trebuchet MS" panose="020B0603020202020204" pitchFamily="34" charset="0"/>
                        </a:rPr>
                        <a:t>ok</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zayıf</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öksürmeye</a:t>
                      </a:r>
                      <a:r>
                        <a:rPr lang="en-US" sz="12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tr-TR" sz="1200" spc="-10" dirty="0">
                          <a:effectLst/>
                          <a:latin typeface="Trebuchet MS" panose="020B0603020202020204" pitchFamily="34" charset="0"/>
                          <a:ea typeface="Trebuchet MS" panose="020B0603020202020204" pitchFamily="34" charset="0"/>
                          <a:cs typeface="Trebuchet MS" panose="020B0603020202020204" pitchFamily="34" charset="0"/>
                        </a:rPr>
                        <a:t>ç</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alışır</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697311"/>
                  </a:ext>
                </a:extLst>
              </a:tr>
              <a:tr h="1033305">
                <a:tc>
                  <a:txBody>
                    <a:bodyPr/>
                    <a:lstStyle/>
                    <a:p>
                      <a:pPr marL="71755">
                        <a:spcBef>
                          <a:spcPts val="315"/>
                        </a:spcBef>
                        <a:spcAft>
                          <a:spcPts val="0"/>
                        </a:spcAft>
                      </a:pPr>
                      <a:r>
                        <a:rPr lang="en-US" sz="1200" b="1">
                          <a:effectLst/>
                          <a:latin typeface="Tahoma" panose="020B0604030504040204" pitchFamily="34" charset="0"/>
                          <a:ea typeface="Trebuchet MS" panose="020B0603020202020204" pitchFamily="34" charset="0"/>
                          <a:cs typeface="Trebuchet MS" panose="020B0603020202020204" pitchFamily="34" charset="0"/>
                        </a:rPr>
                        <a:t> </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p>
                      <a:pPr marL="71755">
                        <a:spcBef>
                          <a:spcPts val="5"/>
                        </a:spcBef>
                        <a:spcAft>
                          <a:spcPts val="0"/>
                        </a:spcAft>
                      </a:pPr>
                      <a:r>
                        <a:rPr lang="en-US" sz="1200">
                          <a:effectLst/>
                          <a:latin typeface="Trebuchet MS" panose="020B0603020202020204" pitchFamily="34" charset="0"/>
                          <a:ea typeface="Trebuchet MS" panose="020B0603020202020204" pitchFamily="34" charset="0"/>
                          <a:cs typeface="Trebuchet MS" panose="020B0603020202020204" pitchFamily="34" charset="0"/>
                        </a:rPr>
                        <a:t>Az</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da</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olsa</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nefes</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alabilir.</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325"/>
                        </a:spcBef>
                        <a:spcAft>
                          <a:spcPts val="0"/>
                        </a:spcAft>
                      </a:pP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Nefes</a:t>
                      </a:r>
                      <a:r>
                        <a:rPr lang="en-US" sz="12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alamaz</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71755" marR="574675">
                        <a:lnSpc>
                          <a:spcPct val="102000"/>
                        </a:lnSpc>
                        <a:spcBef>
                          <a:spcPts val="50"/>
                        </a:spcBef>
                        <a:spcAft>
                          <a:spcPts val="0"/>
                        </a:spcAft>
                      </a:pP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Panik</a:t>
                      </a:r>
                      <a:r>
                        <a:rPr lang="en-US" sz="12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hâlindedir</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2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acı</a:t>
                      </a:r>
                      <a:r>
                        <a:rPr lang="en-US" sz="12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çeker</a:t>
                      </a:r>
                      <a:r>
                        <a:rPr lang="en-US" sz="12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ve</a:t>
                      </a:r>
                      <a:r>
                        <a:rPr lang="en-US" sz="1200" spc="-5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ellerini</a:t>
                      </a:r>
                      <a:r>
                        <a:rPr lang="en-US" sz="12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boynuna</a:t>
                      </a:r>
                      <a:r>
                        <a:rPr lang="en-US" sz="12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götürür</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Evrensel</a:t>
                      </a:r>
                      <a:r>
                        <a:rPr lang="en-US" sz="12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boğulma</a:t>
                      </a:r>
                      <a:r>
                        <a:rPr lang="en-US" sz="12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işareti</a:t>
                      </a:r>
                      <a:r>
                        <a:rPr lang="en-US" sz="12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yapar</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868640"/>
                  </a:ext>
                </a:extLst>
              </a:tr>
              <a:tr h="728708">
                <a:tc>
                  <a:txBody>
                    <a:bodyPr/>
                    <a:lstStyle/>
                    <a:p>
                      <a:pPr marL="71755">
                        <a:lnSpc>
                          <a:spcPct val="102000"/>
                        </a:lnSpc>
                        <a:spcBef>
                          <a:spcPts val="325"/>
                        </a:spcBef>
                        <a:spcAft>
                          <a:spcPts val="0"/>
                        </a:spcAft>
                      </a:pPr>
                      <a:r>
                        <a:rPr lang="en-US" sz="1200">
                          <a:effectLst/>
                          <a:latin typeface="Trebuchet MS" panose="020B0603020202020204" pitchFamily="34" charset="0"/>
                          <a:ea typeface="Trebuchet MS" panose="020B0603020202020204" pitchFamily="34" charset="0"/>
                          <a:cs typeface="Trebuchet MS" panose="020B0603020202020204" pitchFamily="34" charset="0"/>
                        </a:rPr>
                        <a:t>Nefes alırken ıslık sesi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duyulabilir.</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nSpc>
                          <a:spcPct val="102000"/>
                        </a:lnSpc>
                        <a:spcBef>
                          <a:spcPts val="325"/>
                        </a:spcBef>
                        <a:spcAft>
                          <a:spcPts val="0"/>
                        </a:spcAft>
                      </a:pPr>
                      <a:r>
                        <a:rPr lang="en-US" sz="1200">
                          <a:effectLst/>
                          <a:latin typeface="Trebuchet MS" panose="020B0603020202020204" pitchFamily="34" charset="0"/>
                          <a:ea typeface="Trebuchet MS" panose="020B0603020202020204" pitchFamily="34" charset="0"/>
                          <a:cs typeface="Trebuchet MS" panose="020B0603020202020204" pitchFamily="34" charset="0"/>
                        </a:rPr>
                        <a:t>Yeterli hava alamadığını gösteren yüksek perdeli sesler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çıkarabilir.</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19391"/>
                  </a:ext>
                </a:extLst>
              </a:tr>
              <a:tr h="1033305">
                <a:tc>
                  <a:txBody>
                    <a:bodyPr/>
                    <a:lstStyle/>
                    <a:p>
                      <a:pPr marL="71755">
                        <a:lnSpc>
                          <a:spcPct val="102000"/>
                        </a:lnSpc>
                        <a:spcBef>
                          <a:spcPts val="325"/>
                        </a:spcBef>
                        <a:spcAft>
                          <a:spcPts val="0"/>
                        </a:spcAft>
                      </a:pP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Tıkanıklığın</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devam</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etmesi</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halinde</a:t>
                      </a:r>
                      <a:r>
                        <a:rPr lang="en-US" sz="12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cilt</a:t>
                      </a:r>
                      <a:r>
                        <a:rPr lang="en-US" sz="12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mavimsi</a:t>
                      </a:r>
                      <a:r>
                        <a:rPr lang="en-US" sz="12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veya</a:t>
                      </a:r>
                      <a:r>
                        <a:rPr lang="en-US" sz="12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grimsi</a:t>
                      </a:r>
                      <a:r>
                        <a:rPr lang="en-US" sz="12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renge</a:t>
                      </a:r>
                      <a:r>
                        <a:rPr lang="en-US" sz="12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dönebilir</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315"/>
                        </a:spcBef>
                        <a:spcAft>
                          <a:spcPts val="0"/>
                        </a:spcAft>
                      </a:pPr>
                      <a:r>
                        <a:rPr lang="en-US" sz="1200" b="1" dirty="0">
                          <a:effectLst/>
                          <a:latin typeface="Tahoma" panose="020B0604030504040204" pitchFamily="34" charset="0"/>
                          <a:ea typeface="Trebuchet MS" panose="020B0603020202020204" pitchFamily="34" charset="0"/>
                          <a:cs typeface="Trebuchet MS" panose="020B0603020202020204" pitchFamily="34" charset="0"/>
                        </a:rPr>
                        <a:t> </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71755">
                        <a:spcBef>
                          <a:spcPts val="5"/>
                        </a:spcBef>
                        <a:spcAft>
                          <a:spcPts val="0"/>
                        </a:spcAft>
                      </a:pP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Ciltte</a:t>
                      </a:r>
                      <a:r>
                        <a:rPr lang="en-US" sz="12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mavi</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veya</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grimsi</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görünüm</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vardır</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077319"/>
                  </a:ext>
                </a:extLst>
              </a:tr>
            </a:tbl>
          </a:graphicData>
        </a:graphic>
      </p:graphicFrame>
      <p:sp>
        <p:nvSpPr>
          <p:cNvPr id="13" name="Dikdörtgen 12">
            <a:extLst>
              <a:ext uri="{FF2B5EF4-FFF2-40B4-BE49-F238E27FC236}">
                <a16:creationId xmlns:a16="http://schemas.microsoft.com/office/drawing/2014/main" id="{95554B9A-DCFD-4699-BAB0-CC96BF213D98}"/>
              </a:ext>
            </a:extLst>
          </p:cNvPr>
          <p:cNvSpPr/>
          <p:nvPr/>
        </p:nvSpPr>
        <p:spPr>
          <a:xfrm>
            <a:off x="611559" y="1454404"/>
            <a:ext cx="8064897" cy="646331"/>
          </a:xfrm>
          <a:prstGeom prst="rect">
            <a:avLst/>
          </a:prstGeom>
        </p:spPr>
        <p:txBody>
          <a:bodyPr wrap="square">
            <a:spAutoFit/>
          </a:bodyPr>
          <a:lstStyle/>
          <a:p>
            <a:r>
              <a:rPr lang="tr-TR" b="1" dirty="0"/>
              <a:t>                 Yetişkinlerde Hava Yolu Tıkanıklığı Belirti ve Bulguları</a:t>
            </a:r>
          </a:p>
          <a:p>
            <a:endParaRPr lang="tr-TR" dirty="0"/>
          </a:p>
        </p:txBody>
      </p:sp>
    </p:spTree>
    <p:extLst>
      <p:ext uri="{BB962C8B-B14F-4D97-AF65-F5344CB8AC3E}">
        <p14:creationId xmlns:p14="http://schemas.microsoft.com/office/powerpoint/2010/main" val="171788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E870F5C-CDF2-6B1A-D534-07523F9FAA2D}"/>
              </a:ext>
            </a:extLst>
          </p:cNvPr>
          <p:cNvSpPr/>
          <p:nvPr/>
        </p:nvSpPr>
        <p:spPr>
          <a:xfrm>
            <a:off x="0" y="0"/>
            <a:ext cx="9160477" cy="11425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dirty="0"/>
          </a:p>
        </p:txBody>
      </p:sp>
      <p:pic>
        <p:nvPicPr>
          <p:cNvPr id="4" name="Resim 3">
            <a:extLst>
              <a:ext uri="{FF2B5EF4-FFF2-40B4-BE49-F238E27FC236}">
                <a16:creationId xmlns:a16="http://schemas.microsoft.com/office/drawing/2014/main" id="{0713015B-795B-CA1A-32F1-C51BFC4DD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16477" y="0"/>
            <a:ext cx="9160477" cy="1142544"/>
          </a:xfrm>
        </p:spPr>
        <p:txBody>
          <a:bodyPr>
            <a:normAutofit fontScale="90000"/>
          </a:bodyPr>
          <a:lstStyle/>
          <a:p>
            <a:pPr lvl="0" algn="l">
              <a:spcBef>
                <a:spcPct val="20000"/>
              </a:spcBef>
            </a:pPr>
            <a:br>
              <a:rPr lang="tr-TR" sz="3600" dirty="0">
                <a:solidFill>
                  <a:prstClr val="black"/>
                </a:solidFill>
              </a:rPr>
            </a:br>
            <a:br>
              <a:rPr lang="tr-TR" sz="3600" dirty="0">
                <a:solidFill>
                  <a:prstClr val="black"/>
                </a:solidFill>
              </a:rPr>
            </a:br>
            <a:r>
              <a:rPr lang="tr-TR" sz="3600" dirty="0">
                <a:solidFill>
                  <a:prstClr val="black"/>
                </a:solidFill>
              </a:rPr>
              <a:t> </a:t>
            </a:r>
            <a:r>
              <a:rPr lang="tr-TR" sz="4000" dirty="0">
                <a:solidFill>
                  <a:prstClr val="black"/>
                </a:solidFill>
              </a:rPr>
              <a:t>Yetişkinlerde Hava Yolu Tıkanıklığı</a:t>
            </a:r>
            <a:br>
              <a:rPr lang="tr-TR" sz="3600" dirty="0">
                <a:solidFill>
                  <a:prstClr val="black"/>
                </a:solidFill>
              </a:rPr>
            </a:br>
            <a:r>
              <a:rPr lang="tr-TR" sz="2700" dirty="0">
                <a:solidFill>
                  <a:prstClr val="black"/>
                </a:solidFill>
              </a:rPr>
              <a:t> </a:t>
            </a:r>
            <a:r>
              <a:rPr lang="tr-TR" sz="2700" dirty="0">
                <a:solidFill>
                  <a:prstClr val="black"/>
                </a:solidFill>
                <a:ea typeface="+mn-ea"/>
                <a:cs typeface="+mn-cs"/>
              </a:rPr>
              <a:t>Yetişkinlerde  Hava Yolu Tıkanıklığında İlk Yardım</a:t>
            </a:r>
            <a:br>
              <a:rPr lang="tr-TR" sz="2400" b="1" dirty="0">
                <a:solidFill>
                  <a:prstClr val="black"/>
                </a:solidFill>
                <a:ea typeface="+mn-ea"/>
                <a:cs typeface="+mn-cs"/>
              </a:rPr>
            </a:br>
            <a:br>
              <a:rPr lang="tr-TR" sz="2400" b="1" dirty="0">
                <a:solidFill>
                  <a:prstClr val="black"/>
                </a:solidFill>
                <a:ea typeface="+mn-ea"/>
                <a:cs typeface="+mn-cs"/>
              </a:rPr>
            </a:br>
            <a:endParaRPr lang="tr-TR" sz="3600" i="1" dirty="0"/>
          </a:p>
        </p:txBody>
      </p:sp>
      <p:sp>
        <p:nvSpPr>
          <p:cNvPr id="3" name="İçerik Yer Tutucusu 2"/>
          <p:cNvSpPr>
            <a:spLocks noGrp="1"/>
          </p:cNvSpPr>
          <p:nvPr>
            <p:ph idx="1"/>
          </p:nvPr>
        </p:nvSpPr>
        <p:spPr>
          <a:xfrm>
            <a:off x="107504" y="1331184"/>
            <a:ext cx="8928992" cy="5410184"/>
          </a:xfrm>
        </p:spPr>
        <p:txBody>
          <a:bodyPr>
            <a:noAutofit/>
          </a:bodyPr>
          <a:lstStyle/>
          <a:p>
            <a:pPr marL="0" indent="0" algn="just">
              <a:buNone/>
            </a:pPr>
            <a:r>
              <a:rPr lang="tr-TR" sz="2400" dirty="0"/>
              <a:t>İlk yardım uygulamaları bilincin açık olup olmadığını ve tıkanıklığın kısmi veya tam olup olmadığına göre değişir.</a:t>
            </a:r>
          </a:p>
          <a:p>
            <a:pPr lvl="0" algn="just"/>
            <a:r>
              <a:rPr lang="tr-TR" sz="2400" dirty="0"/>
              <a:t>Bilinci açık olan ve öksürebilen bir kişi (öksürme; yüksek ve sürekli hava yolu basıncı oluşturduğundan ve yabancı cisim dışarı atılabileceğinden)öncelikle öksürmeye teşvik edilmelidir. </a:t>
            </a:r>
          </a:p>
          <a:p>
            <a:pPr lvl="0" algn="just"/>
            <a:r>
              <a:rPr lang="tr-TR" sz="2400" dirty="0"/>
              <a:t>Ancak tam hava yolu tıkanıklığının yaklaşık yüzde %50’si tek bir teknikle rahatlamaz. Bu yüzden sırt vuruları, karın basısı ve göğüs basılarının kombinasyonlar şeklinde kullanılması başarı olasılığını arttırdığından dolayı tavsiye edilir. </a:t>
            </a:r>
          </a:p>
          <a:p>
            <a:pPr lvl="0" algn="just"/>
            <a:r>
              <a:rPr lang="tr-TR" sz="2400" dirty="0"/>
              <a:t>Aşırı şişman ve hamile kadınlarda ise göğüs basıları tercih edilmelidir.</a:t>
            </a:r>
          </a:p>
        </p:txBody>
      </p:sp>
    </p:spTree>
    <p:extLst>
      <p:ext uri="{BB962C8B-B14F-4D97-AF65-F5344CB8AC3E}">
        <p14:creationId xmlns:p14="http://schemas.microsoft.com/office/powerpoint/2010/main" val="294679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97FAD82-282C-B6A7-4F9C-EE7579036C12}"/>
              </a:ext>
            </a:extLst>
          </p:cNvPr>
          <p:cNvSpPr/>
          <p:nvPr/>
        </p:nvSpPr>
        <p:spPr>
          <a:xfrm>
            <a:off x="5724" y="0"/>
            <a:ext cx="9163718"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dirty="0"/>
          </a:p>
        </p:txBody>
      </p:sp>
      <p:pic>
        <p:nvPicPr>
          <p:cNvPr id="4" name="Resim 3">
            <a:extLst>
              <a:ext uri="{FF2B5EF4-FFF2-40B4-BE49-F238E27FC236}">
                <a16:creationId xmlns:a16="http://schemas.microsoft.com/office/drawing/2014/main" id="{26118099-B092-965D-2968-EDA8B2E874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0"/>
            <a:ext cx="9144000" cy="1124744"/>
          </a:xfrm>
        </p:spPr>
        <p:txBody>
          <a:bodyPr>
            <a:normAutofit fontScale="90000"/>
          </a:bodyPr>
          <a:lstStyle/>
          <a:p>
            <a:pPr algn="l"/>
            <a:br>
              <a:rPr lang="tr-TR" sz="3100" b="1" dirty="0">
                <a:solidFill>
                  <a:prstClr val="black"/>
                </a:solidFill>
              </a:rPr>
            </a:br>
            <a:br>
              <a:rPr lang="tr-TR" sz="3100" b="1" dirty="0">
                <a:solidFill>
                  <a:prstClr val="black"/>
                </a:solidFill>
              </a:rPr>
            </a:br>
            <a:r>
              <a:rPr lang="tr-TR" sz="3100" b="1" dirty="0">
                <a:solidFill>
                  <a:prstClr val="black"/>
                </a:solidFill>
              </a:rPr>
              <a:t> </a:t>
            </a:r>
            <a:r>
              <a:rPr lang="tr-TR" sz="4000" dirty="0">
                <a:solidFill>
                  <a:prstClr val="black"/>
                </a:solidFill>
              </a:rPr>
              <a:t>Yetişkinlerde Hava Yolu Tıkanıklığı</a:t>
            </a:r>
            <a:br>
              <a:rPr lang="tr-TR" sz="3100" b="1" dirty="0">
                <a:solidFill>
                  <a:prstClr val="black"/>
                </a:solidFill>
              </a:rPr>
            </a:br>
            <a:r>
              <a:rPr lang="tr-TR" sz="3100" b="1" dirty="0">
                <a:solidFill>
                  <a:prstClr val="black"/>
                </a:solidFill>
              </a:rPr>
              <a:t> </a:t>
            </a:r>
            <a:r>
              <a:rPr lang="tr-TR" sz="2700" dirty="0"/>
              <a:t>Kısmi Hava Yolu Tıkanıklığında İlk Yardım</a:t>
            </a:r>
            <a:br>
              <a:rPr lang="tr-TR" sz="3600" b="1" dirty="0"/>
            </a:br>
            <a:br>
              <a:rPr lang="tr-TR" sz="3600" dirty="0"/>
            </a:br>
            <a:endParaRPr lang="tr-TR" sz="2400" i="1" dirty="0"/>
          </a:p>
        </p:txBody>
      </p:sp>
      <p:sp>
        <p:nvSpPr>
          <p:cNvPr id="3" name="İçerik Yer Tutucusu 2"/>
          <p:cNvSpPr>
            <a:spLocks noGrp="1"/>
          </p:cNvSpPr>
          <p:nvPr>
            <p:ph idx="1"/>
          </p:nvPr>
        </p:nvSpPr>
        <p:spPr>
          <a:xfrm>
            <a:off x="179512" y="1241376"/>
            <a:ext cx="8733921" cy="2471796"/>
          </a:xfrm>
        </p:spPr>
        <p:txBody>
          <a:bodyPr>
            <a:noAutofit/>
          </a:bodyPr>
          <a:lstStyle/>
          <a:p>
            <a:pPr lvl="0"/>
            <a:r>
              <a:rPr lang="tr-TR" sz="2400" dirty="0"/>
              <a:t>Kişiye </a:t>
            </a:r>
            <a:r>
              <a:rPr lang="tr-TR" sz="2400" b="1" dirty="0"/>
              <a:t>“Boğuluyor musun?” </a:t>
            </a:r>
            <a:r>
              <a:rPr lang="tr-TR" sz="2400" dirty="0"/>
              <a:t>diye sorulur.</a:t>
            </a:r>
          </a:p>
          <a:p>
            <a:pPr lvl="0" algn="just"/>
            <a:r>
              <a:rPr lang="tr-TR" sz="2400" dirty="0"/>
              <a:t>“Boğuluyorum” diye cevap veriyorsa, kuvvetli öksürüyorsa ve nefes alabiliyorsa tıkanıklık kısmidir.</a:t>
            </a:r>
          </a:p>
          <a:p>
            <a:pPr lvl="0"/>
            <a:r>
              <a:rPr lang="tr-TR" sz="2400" dirty="0"/>
              <a:t>Öksürmeye devam etmesi söylenir ve başka bir şey yapılmaz.</a:t>
            </a:r>
          </a:p>
          <a:p>
            <a:pPr algn="just"/>
            <a:endParaRPr lang="tr-TR" sz="2400" b="1" dirty="0"/>
          </a:p>
          <a:p>
            <a:pPr lvl="0" algn="just"/>
            <a:endParaRPr lang="tr-TR" sz="2400" dirty="0"/>
          </a:p>
        </p:txBody>
      </p:sp>
      <p:pic>
        <p:nvPicPr>
          <p:cNvPr id="8" name="Image 827"/>
          <p:cNvPicPr/>
          <p:nvPr/>
        </p:nvPicPr>
        <p:blipFill>
          <a:blip r:embed="rId3" cstate="print"/>
          <a:stretch>
            <a:fillRect/>
          </a:stretch>
        </p:blipFill>
        <p:spPr>
          <a:xfrm>
            <a:off x="899592" y="3933056"/>
            <a:ext cx="3450774" cy="2610732"/>
          </a:xfrm>
          <a:prstGeom prst="rect">
            <a:avLst/>
          </a:prstGeom>
        </p:spPr>
      </p:pic>
      <p:pic>
        <p:nvPicPr>
          <p:cNvPr id="9" name="Image 828"/>
          <p:cNvPicPr/>
          <p:nvPr/>
        </p:nvPicPr>
        <p:blipFill>
          <a:blip r:embed="rId4" cstate="print"/>
          <a:stretch>
            <a:fillRect/>
          </a:stretch>
        </p:blipFill>
        <p:spPr>
          <a:xfrm>
            <a:off x="4638196" y="3933056"/>
            <a:ext cx="3450774" cy="2610732"/>
          </a:xfrm>
          <a:prstGeom prst="rect">
            <a:avLst/>
          </a:prstGeom>
        </p:spPr>
      </p:pic>
    </p:spTree>
    <p:extLst>
      <p:ext uri="{BB962C8B-B14F-4D97-AF65-F5344CB8AC3E}">
        <p14:creationId xmlns:p14="http://schemas.microsoft.com/office/powerpoint/2010/main" val="3210061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C1E808E-506A-EB27-372E-FD1165FE6C1D}"/>
              </a:ext>
            </a:extLst>
          </p:cNvPr>
          <p:cNvSpPr/>
          <p:nvPr/>
        </p:nvSpPr>
        <p:spPr>
          <a:xfrm>
            <a:off x="0"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mj-ea"/>
                <a:cs typeface="+mj-cs"/>
              </a:rPr>
              <a:t> Yetişkinlerde Hava Yolu Tıkanıklığı</a:t>
            </a:r>
            <a:br>
              <a:rPr lang="tr-TR" sz="2800" b="1" dirty="0">
                <a:solidFill>
                  <a:prstClr val="black"/>
                </a:solidFill>
                <a:ea typeface="+mj-ea"/>
                <a:cs typeface="+mj-cs"/>
              </a:rPr>
            </a:br>
            <a:r>
              <a:rPr lang="tr-TR" sz="2800" b="1" dirty="0">
                <a:solidFill>
                  <a:prstClr val="black"/>
                </a:solidFill>
                <a:ea typeface="+mj-ea"/>
                <a:cs typeface="+mj-cs"/>
              </a:rPr>
              <a:t>  </a:t>
            </a:r>
            <a:r>
              <a:rPr lang="tr-TR" sz="2400" dirty="0">
                <a:solidFill>
                  <a:prstClr val="black"/>
                </a:solidFill>
                <a:ea typeface="+mj-ea"/>
                <a:cs typeface="+mj-cs"/>
              </a:rPr>
              <a:t>Kısmi Hava Yolu Tıkanıklığında İlk Yardım</a:t>
            </a:r>
            <a:endParaRPr lang="tr-TR" sz="4000" dirty="0"/>
          </a:p>
        </p:txBody>
      </p:sp>
      <p:pic>
        <p:nvPicPr>
          <p:cNvPr id="4" name="Resim 3">
            <a:extLst>
              <a:ext uri="{FF2B5EF4-FFF2-40B4-BE49-F238E27FC236}">
                <a16:creationId xmlns:a16="http://schemas.microsoft.com/office/drawing/2014/main" id="{4AE9A726-9DD5-7AD0-BE52-14F0773FF1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0"/>
            <a:ext cx="9130070" cy="1124744"/>
          </a:xfrm>
        </p:spPr>
        <p:txBody>
          <a:bodyPr>
            <a:normAutofit fontScale="90000"/>
          </a:bodyPr>
          <a:lstStyle/>
          <a:p>
            <a:pPr algn="l"/>
            <a:r>
              <a:rPr lang="tr-TR" sz="2800" b="1" dirty="0">
                <a:solidFill>
                  <a:prstClr val="black"/>
                </a:solidFill>
              </a:rPr>
              <a:t> </a:t>
            </a:r>
            <a:br>
              <a:rPr lang="tr-TR" sz="2800" b="1" dirty="0">
                <a:solidFill>
                  <a:prstClr val="black"/>
                </a:solidFill>
              </a:rPr>
            </a:br>
            <a:br>
              <a:rPr lang="tr-TR" sz="3600" dirty="0"/>
            </a:br>
            <a:endParaRPr lang="tr-TR" sz="2400" i="1" dirty="0"/>
          </a:p>
        </p:txBody>
      </p:sp>
      <p:sp>
        <p:nvSpPr>
          <p:cNvPr id="3" name="İçerik Yer Tutucusu 2"/>
          <p:cNvSpPr>
            <a:spLocks noGrp="1"/>
          </p:cNvSpPr>
          <p:nvPr>
            <p:ph idx="1"/>
          </p:nvPr>
        </p:nvSpPr>
        <p:spPr>
          <a:xfrm>
            <a:off x="107504" y="1196752"/>
            <a:ext cx="8915062" cy="4896544"/>
          </a:xfrm>
        </p:spPr>
        <p:txBody>
          <a:bodyPr>
            <a:noAutofit/>
          </a:bodyPr>
          <a:lstStyle/>
          <a:p>
            <a:pPr marL="0" indent="0" algn="just">
              <a:buNone/>
            </a:pPr>
            <a:endParaRPr lang="tr-TR" sz="2400" b="1" dirty="0"/>
          </a:p>
          <a:p>
            <a:pPr lvl="0" algn="just"/>
            <a:r>
              <a:rPr lang="tr-TR" sz="2400" dirty="0"/>
              <a:t>Tam hava yolu tıkanıklığı gelişebileceğinden normal şekilde tekrar nefes alıncaya kadar kişi yalnız bırakılmaz.</a:t>
            </a:r>
          </a:p>
          <a:p>
            <a:pPr lvl="0" algn="just"/>
            <a:r>
              <a:rPr lang="tr-TR" sz="2400" b="1" dirty="0"/>
              <a:t>Kişide yorulma ve öksürükte bir yetersizlik ortaya çıkarsa sırt vurularına başlanılır;</a:t>
            </a:r>
            <a:endParaRPr lang="tr-TR" sz="2400" dirty="0"/>
          </a:p>
          <a:p>
            <a:pPr lvl="0" algn="just"/>
            <a:r>
              <a:rPr lang="tr-TR" sz="2400" dirty="0"/>
              <a:t>Kişinin yan tarafında ve biraz arkasında durulur.</a:t>
            </a:r>
          </a:p>
          <a:p>
            <a:pPr marL="457200" lvl="1" indent="-457200" algn="just">
              <a:buFont typeface="Arial" panose="020B0604020202020204" pitchFamily="34" charset="0"/>
              <a:buChar char="•"/>
            </a:pPr>
            <a:r>
              <a:rPr lang="tr-TR" sz="2400" dirty="0"/>
              <a:t>Kişinin göğsü bir elle desteklenir ve öne doğru eğilmesi sağlanır. İlk yardımcı diğer elinin topuğuyla kişinin sırtına kürek kemiklerinin arasına yönü ileri doğru 5 (beş) defa sert şekilde vurulur.</a:t>
            </a:r>
          </a:p>
          <a:p>
            <a:pPr marL="457200" lvl="1" indent="-457200" algn="just">
              <a:buFont typeface="Arial" panose="020B0604020202020204" pitchFamily="34" charset="0"/>
              <a:buChar char="•"/>
            </a:pPr>
            <a:r>
              <a:rPr lang="tr-TR" sz="2400" dirty="0"/>
              <a:t>Cismin çıkıp çıkmadığı ve kişinin tekrar nefes alıp almadığı kontrol edilir.</a:t>
            </a:r>
          </a:p>
          <a:p>
            <a:pPr algn="just"/>
            <a:endParaRPr lang="tr-TR" sz="2400" dirty="0"/>
          </a:p>
          <a:p>
            <a:pPr algn="just"/>
            <a:endParaRPr lang="tr-TR" sz="2400" dirty="0"/>
          </a:p>
          <a:p>
            <a:pPr algn="just"/>
            <a:endParaRPr lang="tr-TR" sz="2400" b="1" dirty="0"/>
          </a:p>
          <a:p>
            <a:pPr marL="0" lvl="0" indent="0" algn="just">
              <a:buNone/>
            </a:pPr>
            <a:endParaRPr lang="tr-TR" sz="2400" dirty="0"/>
          </a:p>
        </p:txBody>
      </p:sp>
    </p:spTree>
    <p:extLst>
      <p:ext uri="{BB962C8B-B14F-4D97-AF65-F5344CB8AC3E}">
        <p14:creationId xmlns:p14="http://schemas.microsoft.com/office/powerpoint/2010/main" val="7693996"/>
      </p:ext>
    </p:extLst>
  </p:cSld>
  <p:clrMapOvr>
    <a:masterClrMapping/>
  </p:clrMapOvr>
</p:sld>
</file>

<file path=ppt/theme/theme1.xml><?xml version="1.0" encoding="utf-8"?>
<a:theme xmlns:a="http://schemas.openxmlformats.org/drawingml/2006/main" name="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AE922008-873D-4CF1-8EB4-C32031B47786}" vid="{8BDBD56E-0386-4381-B26B-EEB69C467E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4153</TotalTime>
  <Words>2531</Words>
  <Application>Microsoft Office PowerPoint</Application>
  <PresentationFormat>Ekran Gösterisi (4:3)</PresentationFormat>
  <Paragraphs>319</Paragraphs>
  <Slides>40</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40</vt:i4>
      </vt:variant>
    </vt:vector>
  </HeadingPairs>
  <TitlesOfParts>
    <vt:vector size="45" baseType="lpstr">
      <vt:lpstr>Arial</vt:lpstr>
      <vt:lpstr>Calibri</vt:lpstr>
      <vt:lpstr>Tahoma</vt:lpstr>
      <vt:lpstr>Trebuchet MS</vt:lpstr>
      <vt:lpstr>Tema1</vt:lpstr>
      <vt:lpstr>HAVAYOLU TIKANIKLIĞINDA  İLKYARDIM</vt:lpstr>
      <vt:lpstr> Amaç ve Öğrenim Hedefleri</vt:lpstr>
      <vt:lpstr>  Hava Yolu Tıkanıklığında İlk Yardım  Genel Bilgiler </vt:lpstr>
      <vt:lpstr> Hava Yolu Tıkanıklığında İlk Yardım</vt:lpstr>
      <vt:lpstr> Yetişkinlerde Hava Yolu Tıkanıklığı</vt:lpstr>
      <vt:lpstr> Yetişkinlerde Hava Yolu Tıkanıklığı</vt:lpstr>
      <vt:lpstr>   Yetişkinlerde Hava Yolu Tıkanıklığı  Yetişkinlerde  Hava Yolu Tıkanıklığında İlk Yardım  </vt:lpstr>
      <vt:lpstr>   Yetişkinlerde Hava Yolu Tıkanıklığı  Kısmi Hava Yolu Tıkanıklığında İlk Yardım  </vt:lpstr>
      <vt:lpstr>   </vt:lpstr>
      <vt:lpstr>  </vt:lpstr>
      <vt:lpstr>   Yetişkinlerde Hava Yolu Tıkanıklığı   Tam Hava Yolu Tıkanıklığında İlk Yardım  </vt:lpstr>
      <vt:lpstr>   </vt:lpstr>
      <vt:lpstr>  Yetişkinlerde Hava Yolu Tıkanıklığı  Tam Hava Yolu Tıkanıklığında İlk Yardım </vt:lpstr>
      <vt:lpstr> Yetişkinlerde Hava Yolu Tıkanıklığı   Tam Hava Yolu Tıkanıklığında İlk Yardım</vt:lpstr>
      <vt:lpstr> Yetişkinlerde Hava Yolu Tıkanıklığı   Tam Hava Yolu Tıkanıklığında İlk Yardım</vt:lpstr>
      <vt:lpstr>   </vt:lpstr>
      <vt:lpstr>   Yetişkinlerde Hava Yolu Tıkanıklığı   Tam Hava Yolu Tıkanıklığında İlk Yardım  </vt:lpstr>
      <vt:lpstr> Yetişkinlerde Hava Yolu Tıkanıklığı  Tam Hava Yolu Tıkanıklığında İlk Yardım  </vt:lpstr>
      <vt:lpstr>   Yetişkinlerde Hava Yolu Tıkanıklığı   Tam Hava Yolu Tıkanıklığında İlk Yardım  </vt:lpstr>
      <vt:lpstr>  </vt:lpstr>
      <vt:lpstr> Çocuklarda Hava Yolu Tıkanıklığı</vt:lpstr>
      <vt:lpstr> Çocuklarda Hava Yolu Tıkanıklığı  Çocuklarda Hava Yolu Tıkanıklığında İlk Yardım</vt:lpstr>
      <vt:lpstr> Çocuklarda Hava Yolu Tıkanıklığı   Çocuklarda Tam Hava Yolu Tıkanıklığında İlk Yardım</vt:lpstr>
      <vt:lpstr> Çocuklarda Hava Yolu Tıkanıklığı   Çocuklarda Tam Hava Yolu Tıkanıklığında İlk Yardım</vt:lpstr>
      <vt:lpstr>  Çocuklarda Hava Yolu Tıkanıklığı</vt:lpstr>
      <vt:lpstr> Bebeklerde Hava Yolu Tıkanıklığı</vt:lpstr>
      <vt:lpstr>  Bebeklerde Hava Yolu Tıkanıklığı  Bebeklerde Hava Yolu Tıkanıklığı Belirti Ve Bulguları </vt:lpstr>
      <vt:lpstr>Bebeklerde Hava Yolu Tıkanıklığı</vt:lpstr>
      <vt:lpstr>  Bebeklerde Hava Yolu Tıkanıklığı</vt:lpstr>
      <vt:lpstr>  Bebeklerde Hava Yolu Tıkanıklığı</vt:lpstr>
      <vt:lpstr>   Bebeklerde Hava Yolu Tıkanıklığı   Tam Hava Yolu Tıkanıklığında İlk Yardım </vt:lpstr>
      <vt:lpstr> Bebeklerde Hava Yolu Tıkanıklığı  Tam Hava Yolu Tıkanıklığında İlk Yardım </vt:lpstr>
      <vt:lpstr>   Bebeklerde Hava Yolu Tıkanıklığı</vt:lpstr>
      <vt:lpstr>      Bebeklerde Hava Yolu Tıkanıklığı    Tam Hava Yolu Tıkanıklığında İlk Yardım  </vt:lpstr>
      <vt:lpstr>  Bebeklerde Hava Yolu Tıkanıklığı   Tam Hava Yolu Tıkanıklığında İlk Yardım</vt:lpstr>
      <vt:lpstr>  Bebeklerde Hava Yolu Tıkanıklığı   Tam Hava Yolu Tıkanıklığında İlk Yardım</vt:lpstr>
      <vt:lpstr>   Bebeklerde Hava Yolu Tıkanıklığı    Tam Hava Yolu Tıkanıklığında İlk Yardım </vt:lpstr>
      <vt:lpstr>   Bebeklerde Hava Yolu Tıkanıklığı    Tam Hava Yolu Tıkanıklığında İlk Yardım </vt:lpstr>
      <vt:lpstr>  Bebeklerde Hava Yolu Tıkanıklığı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ESENGÜL ALADAĞ</cp:lastModifiedBy>
  <cp:revision>260</cp:revision>
  <dcterms:created xsi:type="dcterms:W3CDTF">2020-12-16T20:56:57Z</dcterms:created>
  <dcterms:modified xsi:type="dcterms:W3CDTF">2025-04-22T11:48:57Z</dcterms:modified>
</cp:coreProperties>
</file>