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78" r:id="rId5"/>
    <p:sldId id="263" r:id="rId6"/>
    <p:sldId id="294" r:id="rId7"/>
    <p:sldId id="295" r:id="rId8"/>
    <p:sldId id="296" r:id="rId9"/>
    <p:sldId id="267" r:id="rId10"/>
    <p:sldId id="268" r:id="rId11"/>
    <p:sldId id="303" r:id="rId12"/>
    <p:sldId id="297" r:id="rId13"/>
    <p:sldId id="298" r:id="rId14"/>
    <p:sldId id="299" r:id="rId15"/>
    <p:sldId id="300" r:id="rId16"/>
    <p:sldId id="301" r:id="rId17"/>
    <p:sldId id="302" r:id="rId18"/>
    <p:sldId id="292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04"/>
    <p:restoredTop sz="94514"/>
  </p:normalViewPr>
  <p:slideViewPr>
    <p:cSldViewPr>
      <p:cViewPr varScale="1">
        <p:scale>
          <a:sx n="108" d="100"/>
          <a:sy n="108" d="100"/>
        </p:scale>
        <p:origin x="13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739" y="0"/>
            <a:ext cx="1262261" cy="126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220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011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246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15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0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99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70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544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247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55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023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22.04.2025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739" y="0"/>
            <a:ext cx="1262261" cy="126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892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538463F7-0BC8-4A53-92F8-E0516EF98BE3}"/>
              </a:ext>
            </a:extLst>
          </p:cNvPr>
          <p:cNvSpPr/>
          <p:nvPr/>
        </p:nvSpPr>
        <p:spPr>
          <a:xfrm>
            <a:off x="1" y="2875784"/>
            <a:ext cx="9144000" cy="2209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8352928" cy="794513"/>
          </a:xfrm>
        </p:spPr>
        <p:txBody>
          <a:bodyPr>
            <a:normAutofit fontScale="90000"/>
          </a:bodyPr>
          <a:lstStyle/>
          <a:p>
            <a:pPr lvl="0"/>
            <a:br>
              <a:rPr lang="tr-TR" sz="4000" b="1" dirty="0"/>
            </a:br>
            <a:r>
              <a:rPr lang="tr-TR" sz="4000" b="1" dirty="0"/>
              <a:t>BOĞULMALARDA İLK YARDIM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1D41F007-E92F-4565-ACB8-D546F8DC7E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371" y="309712"/>
            <a:ext cx="3237643" cy="209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1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CF11E304-83FD-4C9A-8E83-EDC04B44DE91}"/>
              </a:ext>
            </a:extLst>
          </p:cNvPr>
          <p:cNvSpPr/>
          <p:nvPr/>
        </p:nvSpPr>
        <p:spPr>
          <a:xfrm>
            <a:off x="13753" y="0"/>
            <a:ext cx="9121613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52EDE-9243-4F47-BD9A-AA3D8C272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68" y="1675036"/>
            <a:ext cx="8296696" cy="456227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600" dirty="0"/>
              <a:t>İlk yardım;</a:t>
            </a:r>
          </a:p>
          <a:p>
            <a:pPr lvl="0" algn="just">
              <a:lnSpc>
                <a:spcPct val="90000"/>
              </a:lnSpc>
            </a:pPr>
            <a:r>
              <a:rPr lang="tr-TR" sz="2800" dirty="0"/>
              <a:t>Tek başınaysanız bağırın veya yardım çağırın çağrılır ancak hasta/yaralıyı yalnız bırakılmaz.</a:t>
            </a:r>
          </a:p>
          <a:p>
            <a:pPr marL="0" lvl="0" indent="0" algn="just">
              <a:lnSpc>
                <a:spcPct val="90000"/>
              </a:lnSpc>
              <a:buNone/>
            </a:pPr>
            <a:endParaRPr lang="tr-TR" sz="2800" dirty="0"/>
          </a:p>
          <a:p>
            <a:pPr lvl="0" algn="just">
              <a:lnSpc>
                <a:spcPct val="90000"/>
              </a:lnSpc>
            </a:pPr>
            <a:r>
              <a:rPr lang="tr-TR" sz="2800" dirty="0"/>
              <a:t> Olay yerindeki bir kişiden 112 acil yardım numarasını aramasını isteyin ve yardım isteyip istenmediğinden emin olmak için de geri dönmesi söylenir.</a:t>
            </a:r>
          </a:p>
          <a:p>
            <a:pPr marL="0" indent="0" algn="just">
              <a:buNone/>
            </a:pPr>
            <a:endParaRPr lang="tr-TR" sz="24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C866CD95-7CB3-4533-96FE-B8C6B08C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768" y="1007949"/>
            <a:ext cx="5560392" cy="39569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Boğulmalarda İlk yardım     </a:t>
            </a:r>
            <a:br>
              <a:rPr lang="tr-TR" sz="3200" b="1" dirty="0"/>
            </a:br>
            <a:br>
              <a:rPr lang="tr-TR" sz="3200" b="1" dirty="0"/>
            </a:br>
            <a:endParaRPr lang="tr-TR" sz="3600" i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5E14886-054C-44BC-95F9-00711B4CAE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87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CF11E304-83FD-4C9A-8E83-EDC04B44DE91}"/>
              </a:ext>
            </a:extLst>
          </p:cNvPr>
          <p:cNvSpPr/>
          <p:nvPr/>
        </p:nvSpPr>
        <p:spPr>
          <a:xfrm>
            <a:off x="1" y="0"/>
            <a:ext cx="9135366" cy="1412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52EDE-9243-4F47-BD9A-AA3D8C272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68" y="1675036"/>
            <a:ext cx="8296696" cy="456227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600" b="1" dirty="0"/>
          </a:p>
          <a:p>
            <a:pPr marL="0" indent="0" algn="just">
              <a:buNone/>
            </a:pPr>
            <a:r>
              <a:rPr lang="tr-TR" sz="2600" b="1" dirty="0"/>
              <a:t>Sudan çıkarma;</a:t>
            </a:r>
          </a:p>
          <a:p>
            <a:pPr algn="just"/>
            <a:r>
              <a:rPr lang="tr-TR" sz="2400" dirty="0"/>
              <a:t>Boğulmakta olan kişi sudan hızlı ve güvenli bir şekilde çıkarılır, ancak bu yapılırken ilkyardımcı kendini herhangi bir şekilde tehlikeye atmaz.</a:t>
            </a:r>
          </a:p>
          <a:p>
            <a:pPr algn="just"/>
            <a:r>
              <a:rPr lang="tr-TR" sz="2400" dirty="0"/>
              <a:t>Mümkünse, kurtarma işlemi suya girmeden yapılmaya çalışılır. Bu;</a:t>
            </a:r>
          </a:p>
          <a:p>
            <a:pPr marL="400050" lvl="1" indent="0" algn="just">
              <a:buNone/>
            </a:pPr>
            <a:r>
              <a:rPr lang="tr-TR" sz="2000" dirty="0"/>
              <a:t>- </a:t>
            </a:r>
            <a:r>
              <a:rPr lang="tr-TR" sz="2400" dirty="0"/>
              <a:t>Gerekliyse ve gerekli eğitim alınmışsa</a:t>
            </a:r>
          </a:p>
          <a:p>
            <a:pPr marL="400050" lvl="1" indent="0" algn="just">
              <a:buNone/>
            </a:pPr>
            <a:r>
              <a:rPr lang="tr-TR" sz="2400" dirty="0"/>
              <a:t>- Yalnız değil ve de güvenliyse</a:t>
            </a:r>
          </a:p>
          <a:p>
            <a:pPr marL="400050" lvl="1" indent="0" algn="just">
              <a:buNone/>
            </a:pPr>
            <a:r>
              <a:rPr lang="tr-TR" sz="2400" dirty="0"/>
              <a:t>- Yüzer bir cihaz veya tekne kullanabilirse yapılabilir.</a:t>
            </a:r>
          </a:p>
          <a:p>
            <a:pPr marL="0" indent="0" algn="just">
              <a:buNone/>
            </a:pPr>
            <a:endParaRPr lang="tr-TR" sz="24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C866CD95-7CB3-4533-96FE-B8C6B08C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764704"/>
            <a:ext cx="5888880" cy="50405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   Boğulmalarda İlk yardım     </a:t>
            </a:r>
            <a:br>
              <a:rPr lang="tr-TR" sz="3600" b="1" dirty="0"/>
            </a:br>
            <a:endParaRPr lang="tr-TR" sz="3600" i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5E14886-054C-44BC-95F9-00711B4CAE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195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CF11E304-83FD-4C9A-8E83-EDC04B44DE91}"/>
              </a:ext>
            </a:extLst>
          </p:cNvPr>
          <p:cNvSpPr/>
          <p:nvPr/>
        </p:nvSpPr>
        <p:spPr>
          <a:xfrm>
            <a:off x="11193" y="0"/>
            <a:ext cx="9121613" cy="1343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52EDE-9243-4F47-BD9A-AA3D8C272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68" y="1675036"/>
            <a:ext cx="8296696" cy="456227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dirty="0"/>
              <a:t>Sudan çıkarma;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Suya girilirse asla baş suya batırılmamalı. Bu durumda boğulmakta olan kişiyle görsel temas kaybolabilir.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Boğulmakta olan kişinin tutabileceği bir ip ya da tutunabileceği tahta parçası, kürek gibi bir cisim uzatılır (eğer hala bilinci açıksa ve yardım edildiğini kavrayabiliyorsa).</a:t>
            </a:r>
          </a:p>
          <a:p>
            <a:pPr marL="0" indent="0" algn="just">
              <a:buNone/>
            </a:pPr>
            <a:endParaRPr lang="tr-TR" sz="24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C866CD95-7CB3-4533-96FE-B8C6B08C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48680"/>
            <a:ext cx="5544616" cy="54884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tr-TR" sz="4000" dirty="0">
                <a:solidFill>
                  <a:prstClr val="black"/>
                </a:solidFill>
              </a:rPr>
              <a:t> Boğulmalarda İlk yardım     </a:t>
            </a:r>
            <a:br>
              <a:rPr lang="tr-TR" sz="2900" b="1" dirty="0">
                <a:solidFill>
                  <a:prstClr val="black"/>
                </a:solidFill>
              </a:rPr>
            </a:br>
            <a:r>
              <a:rPr lang="tr-TR" sz="2900" b="1" dirty="0">
                <a:solidFill>
                  <a:prstClr val="black"/>
                </a:solidFill>
              </a:rPr>
              <a:t> </a:t>
            </a:r>
            <a:endParaRPr lang="tr-TR" sz="2900" i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5E14886-054C-44BC-95F9-00711B4CAE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909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CF11E304-83FD-4C9A-8E83-EDC04B44DE91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52EDE-9243-4F47-BD9A-AA3D8C272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68" y="1675036"/>
            <a:ext cx="8296696" cy="456227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dirty="0"/>
              <a:t>Sudan çıkarma;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Eğer boğulmakta olan kişi kalp krizi geçiriyorsa hızla sudan çıkartılır ve gerekli ise </a:t>
            </a:r>
            <a:r>
              <a:rPr lang="tr-TR" sz="2400" b="1" dirty="0"/>
              <a:t>Temel Yaşam Desteğine </a:t>
            </a:r>
            <a:r>
              <a:rPr lang="tr-TR" sz="2400" dirty="0"/>
              <a:t>derhal başlanır.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Boğulmakta olan kişi su içerisinden çıkartılırken eğer sığ suya dalma veya suda yaralanma işaretleri taşıyorsa omurga korumaya yönelik önemler alınır.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C866CD95-7CB3-4533-96FE-B8C6B08C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554461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tr-TR" sz="3600" dirty="0">
                <a:solidFill>
                  <a:prstClr val="black"/>
                </a:solidFill>
              </a:rPr>
              <a:t>Boğulmalarda İlk yardım     </a:t>
            </a:r>
            <a:br>
              <a:rPr lang="tr-TR" sz="2900" b="1" dirty="0">
                <a:solidFill>
                  <a:prstClr val="black"/>
                </a:solidFill>
              </a:rPr>
            </a:br>
            <a:r>
              <a:rPr lang="tr-TR" sz="2900" b="1" dirty="0">
                <a:solidFill>
                  <a:prstClr val="black"/>
                </a:solidFill>
              </a:rPr>
              <a:t> </a:t>
            </a:r>
            <a:endParaRPr lang="tr-TR" sz="3600" i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5E14886-054C-44BC-95F9-00711B4CAE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467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CF11E304-83FD-4C9A-8E83-EDC04B44DE91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52EDE-9243-4F47-BD9A-AA3D8C272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68" y="1675036"/>
            <a:ext cx="8296696" cy="456227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dirty="0"/>
              <a:t>Su içinde kurtarma;</a:t>
            </a:r>
          </a:p>
          <a:p>
            <a:pPr algn="just"/>
            <a:r>
              <a:rPr lang="tr-TR" sz="2400" dirty="0"/>
              <a:t>Eğer yeterli bir eğitim ve deneyim var boğulmakta olan kişiye daha suyun içindeyken solunum desteği verilir. </a:t>
            </a:r>
          </a:p>
          <a:p>
            <a:pPr marL="0" indent="0" algn="just">
              <a:buNone/>
            </a:pPr>
            <a:r>
              <a:rPr lang="tr-TR" sz="2400" dirty="0"/>
              <a:t>Su içindeyken yapılan bu uygulama kişinin hayatta kalma şansını artırır. Ancak solunum desteği veya kişinin solunum desteği verilmeden mümkün olduğunca çabuk kıyıya getirilmesi arasındaki karar; boğulmakta olan kişinin vereceği yanıt, denizdeki koşullar, kıyıya uzaklık, destek ekibi ve kurtarma botunun varlığı gibi birçok faktöre bağlıdır.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endParaRPr lang="tr-TR" sz="2400" b="1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C866CD95-7CB3-4533-96FE-B8C6B08C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554461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tr-TR" sz="3600" dirty="0">
                <a:solidFill>
                  <a:prstClr val="black"/>
                </a:solidFill>
              </a:rPr>
              <a:t>Boğulmalarda İlk yardım     </a:t>
            </a:r>
            <a:br>
              <a:rPr lang="tr-TR" sz="2900" b="1" dirty="0">
                <a:solidFill>
                  <a:prstClr val="black"/>
                </a:solidFill>
              </a:rPr>
            </a:br>
            <a:r>
              <a:rPr lang="tr-TR" sz="2900" b="1" dirty="0">
                <a:solidFill>
                  <a:prstClr val="black"/>
                </a:solidFill>
              </a:rPr>
              <a:t> </a:t>
            </a:r>
            <a:endParaRPr lang="tr-TR" sz="3600" i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5E14886-054C-44BC-95F9-00711B4CAE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473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CF11E304-83FD-4C9A-8E83-EDC04B44DE91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52EDE-9243-4F47-BD9A-AA3D8C272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68" y="1675036"/>
            <a:ext cx="8296696" cy="456227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dirty="0"/>
              <a:t>Su içinde kurtarma;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Su içinde kurtarma işlemi devam ederken kişinin olay yerine gelen bir kurtarma botu veya helikoptere aktarılması esnasında da sağ kalım oranını artırdığından dolayı solunum desteği sürdürülür.</a:t>
            </a:r>
          </a:p>
          <a:p>
            <a:pPr marL="0" indent="0" algn="just">
              <a:buNone/>
            </a:pPr>
            <a:endParaRPr lang="tr-TR" sz="2400" b="1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C866CD95-7CB3-4533-96FE-B8C6B08C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768" y="681641"/>
            <a:ext cx="5544616" cy="50405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tr-TR" sz="4000" dirty="0">
                <a:solidFill>
                  <a:prstClr val="black"/>
                </a:solidFill>
              </a:rPr>
              <a:t>Boğulmalarda İlk yardım     </a:t>
            </a:r>
            <a:br>
              <a:rPr lang="tr-TR" sz="2900" b="1" dirty="0">
                <a:solidFill>
                  <a:prstClr val="black"/>
                </a:solidFill>
              </a:rPr>
            </a:br>
            <a:endParaRPr lang="tr-TR" sz="3600" i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5E14886-054C-44BC-95F9-00711B4CAE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14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CF11E304-83FD-4C9A-8E83-EDC04B44DE91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52EDE-9243-4F47-BD9A-AA3D8C272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449" y="1991413"/>
            <a:ext cx="8296696" cy="456227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dirty="0"/>
              <a:t>Sudan çıkarıldıktan sonra;</a:t>
            </a:r>
          </a:p>
          <a:p>
            <a:pPr marL="0" indent="0" algn="just">
              <a:buNone/>
            </a:pPr>
            <a:endParaRPr lang="tr-TR" sz="2400" b="1" dirty="0"/>
          </a:p>
          <a:p>
            <a:pPr marL="0" indent="0">
              <a:buNone/>
            </a:pPr>
            <a:r>
              <a:rPr lang="tr-TR" sz="2400" dirty="0"/>
              <a:t>Kişi nefes alıyorsa;</a:t>
            </a:r>
          </a:p>
          <a:p>
            <a:r>
              <a:rPr lang="tr-TR" sz="2400" dirty="0"/>
              <a:t>Derlenme Koma pozisyonuna getirilir.</a:t>
            </a:r>
          </a:p>
          <a:p>
            <a:r>
              <a:rPr lang="tr-TR" sz="2400" dirty="0"/>
              <a:t>Sıcak tutmak için bir battaniye veya ceketle örtülür.</a:t>
            </a:r>
          </a:p>
          <a:p>
            <a:r>
              <a:rPr lang="tr-TR" sz="2400" dirty="0"/>
              <a:t>Yalnız bırakılmaz ve gözlemlemeye devam edilir.</a:t>
            </a:r>
          </a:p>
          <a:p>
            <a:endParaRPr lang="tr-TR" sz="2400" dirty="0"/>
          </a:p>
          <a:p>
            <a:pPr marL="0" indent="0" algn="just">
              <a:buNone/>
            </a:pPr>
            <a:endParaRPr lang="tr-TR" sz="2400" b="1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C866CD95-7CB3-4533-96FE-B8C6B08C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554461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tr-TR" sz="3600" dirty="0">
                <a:solidFill>
                  <a:prstClr val="black"/>
                </a:solidFill>
              </a:rPr>
              <a:t>Boğulmalarda İlk yardım </a:t>
            </a:r>
            <a:endParaRPr lang="tr-TR" i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5E14886-054C-44BC-95F9-00711B4CAE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77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CF11E304-83FD-4C9A-8E83-EDC04B44DE91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52EDE-9243-4F47-BD9A-AA3D8C272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53749"/>
            <a:ext cx="8296696" cy="456227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1200" b="1" dirty="0"/>
          </a:p>
          <a:p>
            <a:pPr marL="0" indent="0" algn="just">
              <a:buNone/>
            </a:pPr>
            <a:r>
              <a:rPr lang="tr-TR" sz="2400" b="1" dirty="0"/>
              <a:t>Sudan çıkarıldıktan sonra;</a:t>
            </a:r>
          </a:p>
          <a:p>
            <a:pPr marL="0" indent="0" algn="just">
              <a:buNone/>
            </a:pPr>
            <a:endParaRPr lang="tr-TR" sz="2000" b="1" dirty="0"/>
          </a:p>
          <a:p>
            <a:pPr marL="0" indent="0" algn="just">
              <a:buNone/>
            </a:pPr>
            <a:r>
              <a:rPr lang="tr-TR" sz="2400" dirty="0"/>
              <a:t>Kişinin nefes alıp vermesi normal değilse ya da hiç nefes almıyorsa;</a:t>
            </a:r>
          </a:p>
          <a:p>
            <a:pPr algn="just"/>
            <a:r>
              <a:rPr lang="tr-TR" sz="2400" dirty="0"/>
              <a:t> Boğulma nedenlerini ortadan kaldırılır.</a:t>
            </a:r>
          </a:p>
          <a:p>
            <a:pPr algn="just"/>
            <a:r>
              <a:rPr lang="tr-TR" sz="2400" dirty="0"/>
              <a:t>Eğer kişi sırt üstü değilse, sırt üstü döndürülür.</a:t>
            </a:r>
          </a:p>
          <a:p>
            <a:pPr algn="just"/>
            <a:r>
              <a:rPr lang="tr-TR" sz="2400" dirty="0"/>
              <a:t>Kişinin yanına diz çökülür.</a:t>
            </a:r>
          </a:p>
          <a:p>
            <a:pPr algn="just"/>
            <a:r>
              <a:rPr lang="tr-TR" sz="2400" dirty="0"/>
              <a:t>Temel Yaşam Desteğine başlanır.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endParaRPr lang="tr-TR" sz="2400" b="1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C866CD95-7CB3-4533-96FE-B8C6B08C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554461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tr-TR" sz="3600" dirty="0">
                <a:solidFill>
                  <a:prstClr val="black"/>
                </a:solidFill>
              </a:rPr>
              <a:t>Boğulmalarda İlk yardım     </a:t>
            </a:r>
            <a:endParaRPr lang="tr-TR" i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5E14886-054C-44BC-95F9-00711B4CAE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20B2BAAC-214E-499A-A00C-5647B93567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68760"/>
            <a:ext cx="5652120" cy="397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784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79E328FF-5D54-465B-8C53-FA9986301664}"/>
              </a:ext>
            </a:extLst>
          </p:cNvPr>
          <p:cNvSpPr/>
          <p:nvPr/>
        </p:nvSpPr>
        <p:spPr>
          <a:xfrm>
            <a:off x="-8877" y="0"/>
            <a:ext cx="9144244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rmAutofit/>
          </a:bodyPr>
          <a:lstStyle/>
          <a:p>
            <a:pPr algn="l"/>
            <a:r>
              <a:rPr lang="tr-TR" sz="3600" dirty="0"/>
              <a:t>Amaç Ve Öğrenim Hedefleri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764866"/>
            <a:ext cx="7848872" cy="4184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/>
              <a:t>Amaç;</a:t>
            </a: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Katılımcılar, boğulmalarda ilk yardım uygulamaları ile ilgili bilgi, beceri ve tutum kazanacaklardır.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b="1" dirty="0"/>
              <a:t>Öğrenim hedefleri;</a:t>
            </a:r>
            <a:endParaRPr lang="tr-TR" sz="2400" dirty="0"/>
          </a:p>
          <a:p>
            <a:pPr lvl="0" algn="just"/>
            <a:r>
              <a:rPr lang="tr-TR" sz="2400" dirty="0"/>
              <a:t>Boğulmanın tanımını söyleyebilmeli.</a:t>
            </a:r>
          </a:p>
          <a:p>
            <a:pPr lvl="0" algn="just"/>
            <a:r>
              <a:rPr lang="tr-TR" sz="2400" dirty="0"/>
              <a:t>Boğulmalarda genel belirtileri sayabilmeli.</a:t>
            </a:r>
          </a:p>
          <a:p>
            <a:pPr lvl="0" algn="just"/>
            <a:r>
              <a:rPr lang="tr-TR" sz="2400" dirty="0"/>
              <a:t>Boğulmalarda genel ilk yardımı uygulayabilmeli.</a:t>
            </a:r>
          </a:p>
          <a:p>
            <a:pPr marL="0" indent="0">
              <a:buNone/>
            </a:pPr>
            <a:r>
              <a:rPr lang="tr-TR" sz="2400" dirty="0"/>
              <a:t> </a:t>
            </a:r>
          </a:p>
          <a:p>
            <a:pPr marL="0" indent="0">
              <a:buNone/>
            </a:pPr>
            <a:endParaRPr lang="tr-TR" sz="2400" dirty="0"/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CFA405F-0BCD-4D72-A4EB-4CBA11FCC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59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3C8B50D5-0CE6-4C27-8649-B6C206156BF0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64CFFD-30C9-41E0-8D71-3F1B637F9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204864"/>
            <a:ext cx="8064896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Boğulma nedir;</a:t>
            </a:r>
          </a:p>
          <a:p>
            <a:pPr marL="57150" indent="0" algn="just">
              <a:buNone/>
            </a:pPr>
            <a:r>
              <a:rPr lang="tr-TR" sz="2400" dirty="0"/>
              <a:t>     Boğulma, su/sıvıya dalma, batma nedeniyle solunum bozukluğu yaşanması veya sürecin ölüm ile sonlanmasıdır. Bu tanım, vücut sıvıları (örneğin; kusmuk, tükürük) hariç tüm sıvı türlerini içerir. </a:t>
            </a:r>
          </a:p>
          <a:p>
            <a:pPr marL="57150" indent="0" algn="just">
              <a:buNone/>
            </a:pPr>
            <a:r>
              <a:rPr lang="tr-TR" sz="2400" dirty="0"/>
              <a:t>	Boğulmanın meydana gelebilmesi için kişinin yüzü (ağız ve burun) su/sıvıya batmalı veya su/sıvıyla örtülmelidir. Boğulma süreçleri; </a:t>
            </a:r>
            <a:r>
              <a:rPr lang="tr-TR" sz="2400" b="1" dirty="0"/>
              <a:t>sudan kurtulmuş</a:t>
            </a:r>
            <a:r>
              <a:rPr lang="tr-TR" sz="2400" dirty="0"/>
              <a:t>, </a:t>
            </a:r>
            <a:r>
              <a:rPr lang="tr-TR" sz="2400" b="1" dirty="0"/>
              <a:t>ölümcül olmayan boğulma</a:t>
            </a:r>
            <a:r>
              <a:rPr lang="tr-TR" sz="2400" dirty="0"/>
              <a:t> ve </a:t>
            </a:r>
            <a:r>
              <a:rPr lang="tr-TR" sz="2400" b="1" dirty="0"/>
              <a:t>ölümcül boğulma </a:t>
            </a:r>
            <a:r>
              <a:rPr lang="tr-TR" sz="2400" dirty="0"/>
              <a:t>şeklinde sonlanabilir.</a:t>
            </a:r>
          </a:p>
          <a:p>
            <a:pPr marL="457200" lvl="1" indent="0" algn="just">
              <a:buNone/>
            </a:pPr>
            <a:endParaRPr lang="tr-TR" sz="24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0429E4EE-32D5-418E-81B8-7AA642885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1143000"/>
          </a:xfrm>
        </p:spPr>
        <p:txBody>
          <a:bodyPr>
            <a:noAutofit/>
          </a:bodyPr>
          <a:lstStyle/>
          <a:p>
            <a:pPr algn="l"/>
            <a:r>
              <a:rPr lang="tr-TR" sz="3600" dirty="0"/>
              <a:t>Boğulmalarda İlk yardım</a:t>
            </a:r>
            <a:endParaRPr lang="tr-TR" sz="3600" i="1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FC5DFA6-B020-4033-8E4E-B5C7C952A2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96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A5962E48-D17D-47D4-827E-710387E42C43}"/>
              </a:ext>
            </a:extLst>
          </p:cNvPr>
          <p:cNvSpPr/>
          <p:nvPr/>
        </p:nvSpPr>
        <p:spPr>
          <a:xfrm>
            <a:off x="-3959" y="0"/>
            <a:ext cx="9114713" cy="1197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64CFFD-30C9-41E0-8D71-3F1B637F9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81956"/>
            <a:ext cx="8473881" cy="4671379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tr-TR" sz="2600" b="1" i="1" dirty="0">
                <a:effectLst/>
                <a:ea typeface="Times New Roman" panose="02020603050405020304" pitchFamily="18" charset="0"/>
              </a:rPr>
              <a:t>Sudan </a:t>
            </a:r>
            <a:r>
              <a:rPr lang="tr-TR" sz="2600" b="1" i="1" dirty="0">
                <a:ea typeface="Times New Roman" panose="02020603050405020304" pitchFamily="18" charset="0"/>
              </a:rPr>
              <a:t>K</a:t>
            </a:r>
            <a:r>
              <a:rPr lang="tr-TR" sz="2600" b="1" i="1" dirty="0">
                <a:effectLst/>
                <a:ea typeface="Times New Roman" panose="02020603050405020304" pitchFamily="18" charset="0"/>
              </a:rPr>
              <a:t>urtulmuş</a:t>
            </a:r>
            <a:endParaRPr lang="tr-TR" sz="2600" b="1" i="1" dirty="0">
              <a:ea typeface="Times New Roman" panose="02020603050405020304" pitchFamily="18" charset="0"/>
            </a:endParaRPr>
          </a:p>
          <a:p>
            <a:pPr marL="57150" indent="0" algn="just">
              <a:buNone/>
            </a:pPr>
            <a:r>
              <a:rPr lang="tr-TR" sz="2400" dirty="0">
                <a:effectLst/>
                <a:ea typeface="Times New Roman" panose="02020603050405020304" pitchFamily="18" charset="0"/>
              </a:rPr>
              <a:t>Suda dalma ya da batma durumunda solunumla ilgili bir bulgu oluşmaz ise ‘’sudan kurtulmuş’’ denir ve bu bir boğulma değildir.</a:t>
            </a:r>
          </a:p>
          <a:p>
            <a:pPr algn="just"/>
            <a:r>
              <a:rPr lang="tr-TR" sz="2600" b="1" i="1" dirty="0">
                <a:effectLst/>
                <a:ea typeface="Times New Roman" panose="02020603050405020304" pitchFamily="18" charset="0"/>
              </a:rPr>
              <a:t>Ölümcül </a:t>
            </a:r>
            <a:r>
              <a:rPr lang="tr-TR" sz="2600" b="1" i="1" dirty="0">
                <a:ea typeface="Times New Roman" panose="02020603050405020304" pitchFamily="18" charset="0"/>
              </a:rPr>
              <a:t>O</a:t>
            </a:r>
            <a:r>
              <a:rPr lang="tr-TR" sz="2600" b="1" i="1" dirty="0">
                <a:effectLst/>
                <a:ea typeface="Times New Roman" panose="02020603050405020304" pitchFamily="18" charset="0"/>
              </a:rPr>
              <a:t>lmayan </a:t>
            </a:r>
            <a:r>
              <a:rPr lang="tr-TR" sz="2600" b="1" i="1" dirty="0">
                <a:ea typeface="Times New Roman" panose="02020603050405020304" pitchFamily="18" charset="0"/>
              </a:rPr>
              <a:t>B</a:t>
            </a:r>
            <a:r>
              <a:rPr lang="tr-TR" sz="2600" b="1" i="1" dirty="0">
                <a:effectLst/>
                <a:ea typeface="Times New Roman" panose="02020603050405020304" pitchFamily="18" charset="0"/>
              </a:rPr>
              <a:t>oğulma</a:t>
            </a:r>
            <a:endParaRPr lang="tr-TR" sz="2600" b="1" i="1" dirty="0">
              <a:ea typeface="Times New Roman" panose="02020603050405020304" pitchFamily="18" charset="0"/>
            </a:endParaRPr>
          </a:p>
          <a:p>
            <a:pPr marL="57150" indent="0" algn="just">
              <a:buNone/>
            </a:pPr>
            <a:r>
              <a:rPr lang="tr-TR" sz="2400" dirty="0">
                <a:effectLst/>
                <a:ea typeface="Times New Roman" panose="02020603050405020304" pitchFamily="18" charset="0"/>
              </a:rPr>
              <a:t>Hasta/yaralı herhangi bir zamanda kurtarılırsa boğulma süreci durur ve buna ‘’ölümcül olmayan boğulma’’ denir</a:t>
            </a:r>
            <a:r>
              <a:rPr lang="tr-TR" sz="2600" dirty="0">
                <a:effectLst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b="1" i="1" dirty="0">
                <a:effectLst/>
                <a:ea typeface="Times New Roman" panose="02020603050405020304" pitchFamily="18" charset="0"/>
              </a:rPr>
              <a:t>Ölümcül Boğulma</a:t>
            </a:r>
            <a:endParaRPr lang="tr-TR" sz="2600" b="1" i="1" dirty="0">
              <a:ea typeface="Times New Roman" panose="02020603050405020304" pitchFamily="18" charset="0"/>
            </a:endParaRPr>
          </a:p>
          <a:p>
            <a:pPr marL="57150" indent="0" algn="just">
              <a:buNone/>
            </a:pPr>
            <a:r>
              <a:rPr lang="tr-TR" sz="2400" dirty="0">
                <a:effectLst/>
                <a:ea typeface="Times New Roman" panose="02020603050405020304" pitchFamily="18" charset="0"/>
              </a:rPr>
              <a:t>Boğulmaya bağlı herhangi bir zamanda ölüm olur ise ‘’ölümcül boğulma’’ denir.</a:t>
            </a:r>
            <a:endParaRPr lang="tr-TR" sz="24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0429E4EE-32D5-418E-81B8-7AA642885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92696"/>
            <a:ext cx="5616624" cy="43204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r>
              <a:rPr lang="tr-TR" sz="4000" dirty="0"/>
              <a:t>Boğulmalarda İlk yardım</a:t>
            </a:r>
            <a:br>
              <a:rPr lang="tr-TR" sz="3600" dirty="0"/>
            </a:br>
            <a:r>
              <a:rPr lang="tr-TR" sz="2700" dirty="0">
                <a:solidFill>
                  <a:prstClr val="black"/>
                </a:solidFill>
                <a:ea typeface="Times New Roman" panose="02020603050405020304" pitchFamily="18" charset="0"/>
                <a:cs typeface="+mn-cs"/>
              </a:rPr>
              <a:t>Boğulma süreçleri</a:t>
            </a:r>
            <a:br>
              <a:rPr lang="tr-TR" sz="3000" b="1" i="1" dirty="0">
                <a:solidFill>
                  <a:prstClr val="black"/>
                </a:solidFill>
                <a:ea typeface="Times New Roman" panose="02020603050405020304" pitchFamily="18" charset="0"/>
                <a:cs typeface="+mn-cs"/>
              </a:rPr>
            </a:br>
            <a:endParaRPr lang="tr-TR" sz="3600" i="1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F4AD550F-C068-423E-9003-ACCC75C629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481324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57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483F8BF5-0D6C-44C8-8E44-1BA7C96D0601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A15E44-A1E7-45A7-A877-492BA5FE6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88840"/>
            <a:ext cx="8208912" cy="410445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sz="2400" dirty="0"/>
              <a:t>14 yaşından küçükler</a:t>
            </a:r>
          </a:p>
          <a:p>
            <a:r>
              <a:rPr lang="tr-TR" sz="2400" dirty="0"/>
              <a:t>Riskli davranışlarda bulunma</a:t>
            </a:r>
          </a:p>
          <a:p>
            <a:r>
              <a:rPr lang="tr-TR" sz="2400" dirty="0"/>
              <a:t>Eğitim ve güvenlik kontrol eksikliği</a:t>
            </a:r>
          </a:p>
          <a:p>
            <a:r>
              <a:rPr lang="tr-TR" sz="2400" dirty="0"/>
              <a:t>Alkol kullanımı</a:t>
            </a:r>
          </a:p>
          <a:p>
            <a:r>
              <a:rPr lang="tr-TR" sz="2400" dirty="0"/>
              <a:t>Eşlik eden nörolojik veya kardiyak hastalıklar</a:t>
            </a:r>
          </a:p>
          <a:p>
            <a:endParaRPr lang="tr-TR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49F4323E-BA00-45D9-9ED5-7F669BF0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79" y="786742"/>
            <a:ext cx="5616624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r>
              <a:rPr lang="tr-TR" sz="4000" dirty="0"/>
              <a:t>Boğulmalarda İlk yardım</a:t>
            </a:r>
            <a:br>
              <a:rPr lang="tr-TR" sz="3600" dirty="0"/>
            </a:br>
            <a:r>
              <a:rPr lang="tr-TR" sz="2700" dirty="0">
                <a:solidFill>
                  <a:prstClr val="black"/>
                </a:solidFill>
                <a:ea typeface="+mn-ea"/>
                <a:cs typeface="+mn-cs"/>
              </a:rPr>
              <a:t>Boğulma için risk faktörleri</a:t>
            </a:r>
            <a:br>
              <a:rPr lang="tr-TR" sz="27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tr-TR" sz="2400" dirty="0">
                <a:solidFill>
                  <a:prstClr val="black"/>
                </a:solidFill>
                <a:ea typeface="+mn-ea"/>
                <a:cs typeface="+mn-cs"/>
              </a:rPr>
            </a:br>
            <a:endParaRPr lang="tr-TR" sz="3600" i="1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DD448A02-54D2-4075-9BD3-9BB7E769EF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9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483F8BF5-0D6C-44C8-8E44-1BA7C96D0601}"/>
              </a:ext>
            </a:extLst>
          </p:cNvPr>
          <p:cNvSpPr/>
          <p:nvPr/>
        </p:nvSpPr>
        <p:spPr>
          <a:xfrm>
            <a:off x="1" y="0"/>
            <a:ext cx="9135366" cy="1412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A15E44-A1E7-45A7-A877-492BA5FE6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88840"/>
            <a:ext cx="8208912" cy="410445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tr-TR" sz="2400" b="1" dirty="0"/>
              <a:t>Yetişkinlerde;</a:t>
            </a:r>
            <a:r>
              <a:rPr lang="tr-TR" sz="2400" dirty="0"/>
              <a:t> Kan şekerinde düşme, bayılma, travma (yaralanma), kazalar, kalp ritim bozuklukları, alkol kullanımı, sara nöbeti, aşırı harekete bağlı yorulma, kas krampları, intihar. </a:t>
            </a:r>
          </a:p>
          <a:p>
            <a:pPr algn="just"/>
            <a:endParaRPr lang="tr-TR" sz="2000" dirty="0"/>
          </a:p>
          <a:p>
            <a:pPr algn="just"/>
            <a:r>
              <a:rPr lang="tr-TR" sz="2400" b="1" dirty="0"/>
              <a:t>Çocuklarda;</a:t>
            </a:r>
            <a:r>
              <a:rPr lang="tr-TR" sz="2400" dirty="0"/>
              <a:t> Kova, tuvalet ya da küvete düşme gibi ev kazaları.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sz="2400" dirty="0"/>
          </a:p>
          <a:p>
            <a:endParaRPr lang="tr-TR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49F4323E-BA00-45D9-9ED5-7F669BF0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88856"/>
            <a:ext cx="5616624" cy="10239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r>
              <a:rPr lang="tr-TR" sz="4000" dirty="0"/>
              <a:t>Boğulmalarda İlk yardım</a:t>
            </a:r>
            <a:br>
              <a:rPr lang="tr-TR" sz="3600" dirty="0"/>
            </a:br>
            <a:r>
              <a:rPr lang="tr-TR" sz="2700" dirty="0">
                <a:solidFill>
                  <a:prstClr val="black"/>
                </a:solidFill>
                <a:ea typeface="+mn-ea"/>
                <a:cs typeface="+mn-cs"/>
              </a:rPr>
              <a:t>Boğulma Nedenleri</a:t>
            </a:r>
            <a:br>
              <a:rPr lang="tr-TR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tr-TR" sz="2800" i="1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DD448A02-54D2-4075-9BD3-9BB7E769EF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7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EBAB04E1-61F6-498F-A541-FA7B5871663A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92554B-6F1B-4965-88C1-C20CCAD8D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536" y="1653749"/>
            <a:ext cx="8208912" cy="50876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 b="1" dirty="0"/>
          </a:p>
          <a:p>
            <a:pPr marL="0" indent="0">
              <a:buNone/>
            </a:pPr>
            <a:r>
              <a:rPr lang="tr-TR" sz="2800" b="1" dirty="0"/>
              <a:t>Boğulmanın Vücutta Oluşturduğu Etkiler;</a:t>
            </a:r>
            <a:endParaRPr lang="tr-T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        Beyin hücreleri oksijensizliğe 4- 6 dakika, kalp hücreleri ise 30 dakika kadar dayanabilir. Boğulma vakalarında hızlı ve etkin Temel Yaşam Desteği, ortaya çıkması muhtemel kalıcı hücre hasarlarını önleyebilir.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        Boğulma esnasında soluk borusunun üst kısmı kasılarak fazla miktarda su/sıvının akciğerlere girişini önler. </a:t>
            </a: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9330E480-4649-4669-9A1F-BF569282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5616624" cy="1143000"/>
          </a:xfrm>
        </p:spPr>
        <p:txBody>
          <a:bodyPr>
            <a:normAutofit/>
          </a:bodyPr>
          <a:lstStyle/>
          <a:p>
            <a:pPr algn="l"/>
            <a:r>
              <a:rPr lang="tr-TR" sz="3600" dirty="0"/>
              <a:t>Boğulmalarda İlk yardım</a:t>
            </a:r>
            <a:endParaRPr lang="tr-TR" sz="4000" i="1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B434433E-0EA8-4CF3-B912-679ECFA36F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3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EBAB04E1-61F6-498F-A541-FA7B5871663A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92554B-6F1B-4965-88C1-C20CCAD8D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536" y="1653749"/>
            <a:ext cx="8208912" cy="50876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 b="1" dirty="0"/>
          </a:p>
          <a:p>
            <a:pPr marL="0" indent="0">
              <a:buNone/>
            </a:pPr>
            <a:r>
              <a:rPr lang="tr-TR" sz="2800" b="1" dirty="0"/>
              <a:t>Boğulmanın Vücutta Oluşturduğu Etkiler;</a:t>
            </a:r>
            <a:endParaRPr lang="tr-T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        Ancak bu esnada su/sıvının büyük bir kısmı yutulur.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        Sonuç olarak hastaların %60</a:t>
            </a:r>
            <a:r>
              <a:rPr lang="en-US" dirty="0"/>
              <a:t>’</a:t>
            </a:r>
            <a:r>
              <a:rPr lang="tr-TR" dirty="0"/>
              <a:t>ı olay sonrası kusar ve bu sırada mide içeriğinin akciğerlere kaçması solunum işlevinin daha fazla hasar görmesine neden olabilir.</a:t>
            </a:r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9330E480-4649-4669-9A1F-BF569282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5616624" cy="1143000"/>
          </a:xfrm>
        </p:spPr>
        <p:txBody>
          <a:bodyPr>
            <a:normAutofit/>
          </a:bodyPr>
          <a:lstStyle/>
          <a:p>
            <a:pPr algn="l"/>
            <a:r>
              <a:rPr lang="tr-TR" sz="3600" dirty="0"/>
              <a:t>Boğulmalarda İlk yardım</a:t>
            </a:r>
            <a:endParaRPr lang="tr-TR" sz="4000" i="1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B434433E-0EA8-4CF3-B912-679ECFA36F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45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D97C8820-2B8B-49C5-83E3-6138756F2CFC}"/>
              </a:ext>
            </a:extLst>
          </p:cNvPr>
          <p:cNvSpPr/>
          <p:nvPr/>
        </p:nvSpPr>
        <p:spPr>
          <a:xfrm>
            <a:off x="0" y="0"/>
            <a:ext cx="9121613" cy="15818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923AEC-D9BD-4399-84B1-129FBAAD2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84" y="1700808"/>
            <a:ext cx="8003232" cy="4320480"/>
          </a:xfrm>
        </p:spPr>
        <p:txBody>
          <a:bodyPr>
            <a:normAutofit lnSpcReduction="10000"/>
          </a:bodyPr>
          <a:lstStyle/>
          <a:p>
            <a:pPr algn="just"/>
            <a:endParaRPr lang="tr-TR" sz="2400" dirty="0"/>
          </a:p>
          <a:p>
            <a:pPr algn="just"/>
            <a:r>
              <a:rPr lang="tr-TR" sz="2400" dirty="0"/>
              <a:t>Ağız ve burundan köpük gelmesi</a:t>
            </a:r>
          </a:p>
          <a:p>
            <a:pPr algn="just"/>
            <a:r>
              <a:rPr lang="tr-TR" sz="2400" dirty="0"/>
              <a:t>Soluk alıp vermede güçlük</a:t>
            </a:r>
          </a:p>
          <a:p>
            <a:pPr algn="just"/>
            <a:r>
              <a:rPr lang="tr-TR" sz="2400" dirty="0"/>
              <a:t>Gürültülü, hızlı ve derin nefes alıp verme</a:t>
            </a:r>
          </a:p>
          <a:p>
            <a:pPr algn="just"/>
            <a:r>
              <a:rPr lang="tr-TR" sz="2400" dirty="0"/>
              <a:t>Solunumun tamamen durması</a:t>
            </a:r>
          </a:p>
          <a:p>
            <a:pPr algn="just"/>
            <a:r>
              <a:rPr lang="tr-TR" sz="2400" dirty="0"/>
              <a:t>Bilinç durumunda değişiklik ya da bilincin tamamen kapanması</a:t>
            </a:r>
          </a:p>
          <a:p>
            <a:pPr algn="just"/>
            <a:r>
              <a:rPr lang="tr-TR" sz="2400" dirty="0"/>
              <a:t>Kalp atımlarının yavaşlaması ya da tamamen durması</a:t>
            </a:r>
          </a:p>
          <a:p>
            <a:pPr algn="just"/>
            <a:r>
              <a:rPr lang="tr-TR" sz="2400" dirty="0"/>
              <a:t>Soğuk ve soluk cilt</a:t>
            </a:r>
          </a:p>
          <a:p>
            <a:pPr algn="just"/>
            <a:r>
              <a:rPr lang="tr-TR" sz="2400" dirty="0"/>
              <a:t>Kulak, burun, dudak ve tırnak gibi vücudun uç kısımlarında morarmadır.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0053AF71-B24C-46B0-9699-7A39EB5A8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21972"/>
            <a:ext cx="7416824" cy="716220"/>
          </a:xfrm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r>
              <a:rPr lang="tr-TR" sz="4000" dirty="0"/>
              <a:t>Boğulmalarda İlk yardım </a:t>
            </a:r>
            <a:br>
              <a:rPr lang="tr-TR" sz="3600" dirty="0"/>
            </a:br>
            <a:r>
              <a:rPr lang="tr-TR" sz="2700" dirty="0">
                <a:solidFill>
                  <a:prstClr val="black"/>
                </a:solidFill>
                <a:ea typeface="+mn-ea"/>
                <a:cs typeface="+mn-cs"/>
              </a:rPr>
              <a:t>Boğulma Belirti Ve Bulguları</a:t>
            </a:r>
            <a:br>
              <a:rPr lang="tr-TR" sz="2700" dirty="0">
                <a:solidFill>
                  <a:prstClr val="black"/>
                </a:solidFill>
                <a:ea typeface="+mn-ea"/>
                <a:cs typeface="+mn-cs"/>
              </a:rPr>
            </a:br>
            <a:endParaRPr lang="tr-TR" sz="2700" i="1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9A598B1E-AEF0-4DEC-BFC3-47C42F8673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3318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</TotalTime>
  <Words>838</Words>
  <Application>Microsoft Office PowerPoint</Application>
  <PresentationFormat>Ekran Gösterisi (4:3)</PresentationFormat>
  <Paragraphs>96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Ofis Teması</vt:lpstr>
      <vt:lpstr> BOĞULMALARDA İLK YARDIM</vt:lpstr>
      <vt:lpstr>Amaç Ve Öğrenim Hedefleri</vt:lpstr>
      <vt:lpstr>Boğulmalarda İlk yardım</vt:lpstr>
      <vt:lpstr>Boğulmalarda İlk yardım Boğulma süreçleri </vt:lpstr>
      <vt:lpstr>Boğulmalarda İlk yardım Boğulma için risk faktörleri  </vt:lpstr>
      <vt:lpstr>Boğulmalarda İlk yardım Boğulma Nedenleri </vt:lpstr>
      <vt:lpstr>Boğulmalarda İlk yardım</vt:lpstr>
      <vt:lpstr>Boğulmalarda İlk yardım</vt:lpstr>
      <vt:lpstr>Boğulmalarda İlk yardım  Boğulma Belirti Ve Bulguları </vt:lpstr>
      <vt:lpstr>Boğulmalarda İlk yardım       </vt:lpstr>
      <vt:lpstr>   Boğulmalarda İlk yardım      </vt:lpstr>
      <vt:lpstr> Boğulmalarda İlk yardım       </vt:lpstr>
      <vt:lpstr>Boğulmalarda İlk yardım       </vt:lpstr>
      <vt:lpstr>Boğulmalarda İlk yardım       </vt:lpstr>
      <vt:lpstr>Boğulmalarda İlk yardım      </vt:lpstr>
      <vt:lpstr>Boğulmalarda İlk yardım </vt:lpstr>
      <vt:lpstr>Boğulmalarda İlk yardım   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İLK YARDIM BİLGİLERİ</dc:title>
  <dc:creator>win7</dc:creator>
  <cp:lastModifiedBy>TUBA IŞIK</cp:lastModifiedBy>
  <cp:revision>198</cp:revision>
  <dcterms:created xsi:type="dcterms:W3CDTF">2020-12-16T20:56:57Z</dcterms:created>
  <dcterms:modified xsi:type="dcterms:W3CDTF">2025-04-22T07:35:54Z</dcterms:modified>
</cp:coreProperties>
</file>