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7" r:id="rId3"/>
    <p:sldId id="260" r:id="rId4"/>
    <p:sldId id="309" r:id="rId5"/>
    <p:sldId id="310" r:id="rId6"/>
    <p:sldId id="261" r:id="rId7"/>
    <p:sldId id="311" r:id="rId8"/>
    <p:sldId id="312" r:id="rId9"/>
    <p:sldId id="313" r:id="rId10"/>
    <p:sldId id="314" r:id="rId11"/>
    <p:sldId id="315" r:id="rId12"/>
    <p:sldId id="316" r:id="rId13"/>
    <p:sldId id="352" r:id="rId14"/>
    <p:sldId id="354" r:id="rId15"/>
    <p:sldId id="317" r:id="rId16"/>
    <p:sldId id="346" r:id="rId17"/>
    <p:sldId id="318" r:id="rId18"/>
    <p:sldId id="319" r:id="rId19"/>
    <p:sldId id="320" r:id="rId20"/>
    <p:sldId id="347" r:id="rId21"/>
    <p:sldId id="322" r:id="rId22"/>
    <p:sldId id="348" r:id="rId23"/>
    <p:sldId id="323" r:id="rId24"/>
    <p:sldId id="345" r:id="rId25"/>
    <p:sldId id="324" r:id="rId26"/>
    <p:sldId id="325" r:id="rId27"/>
    <p:sldId id="349" r:id="rId28"/>
    <p:sldId id="351" r:id="rId29"/>
    <p:sldId id="326" r:id="rId30"/>
    <p:sldId id="327" r:id="rId31"/>
    <p:sldId id="350" r:id="rId32"/>
    <p:sldId id="329" r:id="rId33"/>
    <p:sldId id="353" r:id="rId34"/>
    <p:sldId id="330" r:id="rId35"/>
    <p:sldId id="331" r:id="rId36"/>
    <p:sldId id="332" r:id="rId37"/>
    <p:sldId id="333" r:id="rId38"/>
    <p:sldId id="343" r:id="rId39"/>
    <p:sldId id="344" r:id="rId40"/>
    <p:sldId id="30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62"/>
    <p:restoredTop sz="94660"/>
  </p:normalViewPr>
  <p:slideViewPr>
    <p:cSldViewPr>
      <p:cViewPr varScale="1">
        <p:scale>
          <a:sx n="114" d="100"/>
          <a:sy n="114" d="100"/>
        </p:scale>
        <p:origin x="2070" y="11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F2C3E-AC0B-4894-912D-69C59ADAD725}" type="datetimeFigureOut">
              <a:rPr lang="tr-TR" smtClean="0"/>
              <a:t>22.04.2025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BBF7C-CEED-47D8-8491-D4C56B20F76C}" type="slidenum">
              <a:rPr lang="tr-TR" smtClean="0"/>
              <a:t>‹#›</a:t>
            </a:fld>
            <a:endParaRPr lang="tr-TR"/>
          </a:p>
        </p:txBody>
      </p:sp>
    </p:spTree>
    <p:extLst>
      <p:ext uri="{BB962C8B-B14F-4D97-AF65-F5344CB8AC3E}">
        <p14:creationId xmlns:p14="http://schemas.microsoft.com/office/powerpoint/2010/main" val="191207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0BBF7C-CEED-47D8-8491-D4C56B20F76C}" type="slidenum">
              <a:rPr lang="tr-TR" smtClean="0"/>
              <a:t>35</a:t>
            </a:fld>
            <a:endParaRPr lang="tr-TR"/>
          </a:p>
        </p:txBody>
      </p:sp>
    </p:spTree>
    <p:extLst>
      <p:ext uri="{BB962C8B-B14F-4D97-AF65-F5344CB8AC3E}">
        <p14:creationId xmlns:p14="http://schemas.microsoft.com/office/powerpoint/2010/main" val="1847728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A74B4B0B-D05A-46F8-B96D-B1ABAE1EF240}"/>
              </a:ext>
            </a:extLst>
          </p:cNvPr>
          <p:cNvSpPr/>
          <p:nvPr/>
        </p:nvSpPr>
        <p:spPr>
          <a:xfrm>
            <a:off x="0" y="2470128"/>
            <a:ext cx="9147017" cy="11064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687063" y="2456992"/>
            <a:ext cx="7772400" cy="1152128"/>
          </a:xfrm>
        </p:spPr>
        <p:txBody>
          <a:bodyPr>
            <a:normAutofit/>
          </a:bodyPr>
          <a:lstStyle/>
          <a:p>
            <a:r>
              <a:rPr lang="tr-TR" sz="3600" b="1" dirty="0"/>
              <a:t>GENEL İLK YARDIM BİLGİLERİ</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27885" y="4706489"/>
            <a:ext cx="2445405" cy="179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83192" y="4706489"/>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8588" y="4738140"/>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a:extLst>
              <a:ext uri="{FF2B5EF4-FFF2-40B4-BE49-F238E27FC236}">
                <a16:creationId xmlns:a16="http://schemas.microsoft.com/office/drawing/2014/main" id="{B576921E-1429-42B4-84A1-4D8B27117D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44000" cy="11575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
            <a:ext cx="9191535" cy="1150479"/>
          </a:xfrm>
        </p:spPr>
        <p:txBody>
          <a:bodyPr>
            <a:normAutofit/>
          </a:bodyPr>
          <a:lstStyle/>
          <a:p>
            <a:pPr algn="l"/>
            <a:br>
              <a:rPr lang="tr-TR" sz="2400" dirty="0"/>
            </a:br>
            <a:r>
              <a:rPr lang="tr-TR" sz="2400" dirty="0"/>
              <a:t>  </a:t>
            </a:r>
            <a:r>
              <a:rPr lang="tr-TR" sz="3600" dirty="0"/>
              <a:t>Acil Durum Nedir</a:t>
            </a:r>
          </a:p>
        </p:txBody>
      </p:sp>
      <p:sp>
        <p:nvSpPr>
          <p:cNvPr id="3" name="İçerik Yer Tutucusu 2"/>
          <p:cNvSpPr>
            <a:spLocks noGrp="1"/>
          </p:cNvSpPr>
          <p:nvPr>
            <p:ph idx="1"/>
          </p:nvPr>
        </p:nvSpPr>
        <p:spPr>
          <a:xfrm>
            <a:off x="202575" y="1988840"/>
            <a:ext cx="8833921" cy="3960440"/>
          </a:xfrm>
        </p:spPr>
        <p:txBody>
          <a:bodyPr>
            <a:noAutofit/>
          </a:bodyPr>
          <a:lstStyle/>
          <a:p>
            <a:pPr marL="0" indent="0" algn="just">
              <a:buNone/>
            </a:pPr>
            <a:r>
              <a:rPr lang="tr-TR" sz="2400" b="1" dirty="0"/>
              <a:t>Acil durum; </a:t>
            </a:r>
            <a:r>
              <a:rPr lang="tr-TR" sz="2400" dirty="0"/>
              <a:t>sağlık, yaşam, mülk veya çevre için acil risk oluşturan durumları ifade eden ve çoğu zaman kötüleşmeyi önlemek için acil müdahale gerektiren durumlardır. </a:t>
            </a:r>
          </a:p>
          <a:p>
            <a:pPr marL="0" indent="0" algn="just">
              <a:buNone/>
            </a:pPr>
            <a:r>
              <a:rPr lang="tr-TR" sz="2400" dirty="0"/>
              <a:t>Devrilen ya da çok sayıda aracın dahil olduğu trafik kazaları, olay yerindeki kanlı manzaralar, normal dışı sesler ve olay yerinde sıkıntılı veya panik davranışlar gösteren kişilerin varlığı acil durum olarak kabul edilmelidir.</a:t>
            </a:r>
          </a:p>
        </p:txBody>
      </p:sp>
      <p:pic>
        <p:nvPicPr>
          <p:cNvPr id="4" name="Resim 3">
            <a:extLst>
              <a:ext uri="{FF2B5EF4-FFF2-40B4-BE49-F238E27FC236}">
                <a16:creationId xmlns:a16="http://schemas.microsoft.com/office/drawing/2014/main" id="{D6A72364-4D9C-0835-36B1-04E5C783B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91681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1" y="0"/>
            <a:ext cx="9143999" cy="1340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180528" y="-27384"/>
            <a:ext cx="9144000" cy="1340769"/>
          </a:xfrm>
        </p:spPr>
        <p:txBody>
          <a:bodyPr>
            <a:normAutofit/>
          </a:bodyPr>
          <a:lstStyle/>
          <a:p>
            <a:pPr algn="l"/>
            <a:r>
              <a:rPr lang="tr-TR" sz="3600" dirty="0"/>
              <a:t>Acil Durum ile Başa Çıkma</a:t>
            </a:r>
          </a:p>
        </p:txBody>
      </p:sp>
      <p:sp>
        <p:nvSpPr>
          <p:cNvPr id="3" name="İçerik Yer Tutucusu 2"/>
          <p:cNvSpPr>
            <a:spLocks noGrp="1"/>
          </p:cNvSpPr>
          <p:nvPr>
            <p:ph idx="1"/>
          </p:nvPr>
        </p:nvSpPr>
        <p:spPr>
          <a:xfrm>
            <a:off x="180528" y="1700808"/>
            <a:ext cx="8963472" cy="5157192"/>
          </a:xfrm>
        </p:spPr>
        <p:txBody>
          <a:bodyPr>
            <a:noAutofit/>
          </a:bodyPr>
          <a:lstStyle/>
          <a:p>
            <a:pPr marL="0" indent="0" algn="just">
              <a:buNone/>
            </a:pPr>
            <a:r>
              <a:rPr lang="tr-TR" sz="2400" b="1" dirty="0"/>
              <a:t>Acil bir durumda aşağıdakiler yapılır;</a:t>
            </a:r>
          </a:p>
          <a:p>
            <a:pPr marL="0" indent="0" algn="just">
              <a:buNone/>
            </a:pPr>
            <a:endParaRPr lang="tr-TR" sz="2400" dirty="0"/>
          </a:p>
          <a:p>
            <a:pPr marL="457200" lvl="0" indent="-457200" algn="just">
              <a:buFont typeface="+mj-lt"/>
              <a:buAutoNum type="arabicPeriod"/>
            </a:pPr>
            <a:r>
              <a:rPr lang="tr-TR" sz="2400" dirty="0"/>
              <a:t>Olay yerinin güvenli hale getirilmesi (Olay yeri değerlendirme).</a:t>
            </a:r>
          </a:p>
          <a:p>
            <a:pPr marL="457200" lvl="0" indent="-457200" algn="just">
              <a:buFont typeface="+mj-lt"/>
              <a:buAutoNum type="arabicPeriod"/>
            </a:pPr>
            <a:r>
              <a:rPr lang="tr-TR" sz="2400" dirty="0"/>
              <a:t>Hasta/yaralı kişinin durumunun değerlendirilmesi.</a:t>
            </a:r>
          </a:p>
        </p:txBody>
      </p:sp>
      <p:pic>
        <p:nvPicPr>
          <p:cNvPr id="4" name="Resim 3">
            <a:extLst>
              <a:ext uri="{FF2B5EF4-FFF2-40B4-BE49-F238E27FC236}">
                <a16:creationId xmlns:a16="http://schemas.microsoft.com/office/drawing/2014/main" id="{0DF348F4-3D46-AB08-07B5-68928F204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169197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8388" y="0"/>
            <a:ext cx="9135611"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p:cNvSpPr>
            <a:spLocks noGrp="1"/>
          </p:cNvSpPr>
          <p:nvPr>
            <p:ph idx="1"/>
          </p:nvPr>
        </p:nvSpPr>
        <p:spPr>
          <a:xfrm>
            <a:off x="294329" y="1385391"/>
            <a:ext cx="8849671" cy="4779913"/>
          </a:xfrm>
        </p:spPr>
        <p:txBody>
          <a:bodyPr>
            <a:noAutofit/>
          </a:bodyPr>
          <a:lstStyle/>
          <a:p>
            <a:pPr marL="0" indent="0" algn="just">
              <a:buNone/>
            </a:pPr>
            <a:r>
              <a:rPr lang="tr-TR" sz="2400" b="1" dirty="0"/>
              <a:t>Adım 1: </a:t>
            </a:r>
            <a:r>
              <a:rPr lang="tr-TR" sz="2400" dirty="0"/>
              <a:t>Birincil kontrolün gerçekleştirilmesi;</a:t>
            </a:r>
            <a:endParaRPr lang="tr-TR" sz="2400" b="1" dirty="0"/>
          </a:p>
          <a:p>
            <a:pPr marL="0" indent="0" algn="just">
              <a:buNone/>
            </a:pPr>
            <a:r>
              <a:rPr lang="tr-TR" sz="2400" b="1" dirty="0"/>
              <a:t>a-</a:t>
            </a:r>
            <a:r>
              <a:rPr lang="tr-TR" sz="2400" dirty="0"/>
              <a:t>Yanıtın (Bilincin) değerlendirilmesi;</a:t>
            </a:r>
          </a:p>
          <a:p>
            <a:pPr marL="0" indent="0" algn="just">
              <a:buNone/>
            </a:pPr>
            <a:r>
              <a:rPr lang="tr-TR" sz="2400" dirty="0"/>
              <a:t>        -Yanıt veren hasta/yaralıda.</a:t>
            </a:r>
          </a:p>
          <a:p>
            <a:pPr marL="0" indent="0" algn="just">
              <a:buNone/>
            </a:pPr>
            <a:r>
              <a:rPr lang="tr-TR" sz="2400" dirty="0"/>
              <a:t>        -Yanıt vermeyen hasta/yaralıda.</a:t>
            </a:r>
          </a:p>
          <a:p>
            <a:pPr marL="0" indent="0" algn="just">
              <a:buNone/>
            </a:pPr>
            <a:r>
              <a:rPr lang="tr-TR" sz="2400" b="1" dirty="0"/>
              <a:t>b-</a:t>
            </a:r>
            <a:r>
              <a:rPr lang="tr-TR" sz="2400" dirty="0"/>
              <a:t>Birincil kontrol ne zaman sonlandırılmalıdır.</a:t>
            </a:r>
          </a:p>
          <a:p>
            <a:pPr marL="0" indent="0" algn="just">
              <a:buNone/>
            </a:pPr>
            <a:r>
              <a:rPr lang="tr-TR" sz="2400" b="1" dirty="0"/>
              <a:t>Adım 2: </a:t>
            </a:r>
            <a:r>
              <a:rPr lang="tr-TR" sz="2400" dirty="0"/>
              <a:t>Tüm vücudun baştan sona yeniden değerlendirilmesi.</a:t>
            </a:r>
          </a:p>
          <a:p>
            <a:pPr marL="0" indent="0" algn="just">
              <a:buNone/>
            </a:pPr>
            <a:r>
              <a:rPr lang="tr-TR" sz="2400" b="1" dirty="0"/>
              <a:t>Adım 3: </a:t>
            </a:r>
            <a:r>
              <a:rPr lang="tr-TR" sz="2400" dirty="0"/>
              <a:t>Hasta/yaralının hikayesinin alınması.</a:t>
            </a:r>
          </a:p>
          <a:p>
            <a:pPr marL="0" indent="0" algn="just">
              <a:buNone/>
            </a:pPr>
            <a:endParaRPr lang="tr-TR" sz="2400" dirty="0"/>
          </a:p>
          <a:p>
            <a:pPr marL="457200" lvl="0" indent="-457200" algn="just">
              <a:buFont typeface="+mj-lt"/>
              <a:buAutoNum type="arabicPeriod" startAt="3"/>
            </a:pPr>
            <a:r>
              <a:rPr lang="tr-TR" sz="2400" dirty="0"/>
              <a:t>Yardım çağrısı (112 acil yardım numarasının aranması).</a:t>
            </a:r>
          </a:p>
          <a:p>
            <a:pPr marL="457200" lvl="0" indent="-457200" algn="just">
              <a:buFont typeface="+mj-lt"/>
              <a:buAutoNum type="arabicPeriod" startAt="3"/>
            </a:pPr>
            <a:r>
              <a:rPr lang="tr-TR" sz="2400" dirty="0"/>
              <a:t>İlk yardımın sağlanması.</a:t>
            </a:r>
          </a:p>
        </p:txBody>
      </p:sp>
      <p:sp>
        <p:nvSpPr>
          <p:cNvPr id="7" name="Başlık 1"/>
          <p:cNvSpPr txBox="1">
            <a:spLocks/>
          </p:cNvSpPr>
          <p:nvPr/>
        </p:nvSpPr>
        <p:spPr>
          <a:xfrm>
            <a:off x="0" y="0"/>
            <a:ext cx="9135611"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0AF812C7-3245-EBFA-33AC-A7651E604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44827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26139"/>
            <a:ext cx="9143998" cy="1340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tr-TR" dirty="0"/>
          </a:p>
        </p:txBody>
      </p:sp>
      <p:sp>
        <p:nvSpPr>
          <p:cNvPr id="4" name="İçerik Yer Tutucusu 3"/>
          <p:cNvSpPr>
            <a:spLocks noGrp="1"/>
          </p:cNvSpPr>
          <p:nvPr>
            <p:ph idx="1"/>
          </p:nvPr>
        </p:nvSpPr>
        <p:spPr>
          <a:xfrm>
            <a:off x="130611" y="1409098"/>
            <a:ext cx="8882776" cy="2190058"/>
          </a:xfrm>
        </p:spPr>
        <p:txBody>
          <a:bodyPr>
            <a:noAutofit/>
          </a:bodyPr>
          <a:lstStyle/>
          <a:p>
            <a:pPr marL="0" indent="0" algn="just">
              <a:buNone/>
            </a:pPr>
            <a:endParaRPr lang="tr-TR" sz="2400" b="1" dirty="0">
              <a:solidFill>
                <a:prstClr val="black"/>
              </a:solidFill>
            </a:endParaRPr>
          </a:p>
          <a:p>
            <a:pPr marL="0" indent="0" algn="just">
              <a:buNone/>
            </a:pPr>
            <a:r>
              <a:rPr lang="tr-TR" sz="2400" dirty="0">
                <a:cs typeface="Calibri" panose="020F0502020204030204" pitchFamily="34" charset="0"/>
              </a:rPr>
              <a:t>Hasta/yaralıya müdahale etmeden önce olay yerinin ilk yardımcı, hasta/yaralı ve çevredeki insanlar acısından güvenli olup olmadığı mutlaka kontrol edilmelidir. İlk yardımcının can güvenliğinin her zaman önce geldiği unutulmamalıdır. </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p:txBody>
      </p:sp>
      <p:sp>
        <p:nvSpPr>
          <p:cNvPr id="9" name="Başlık 1"/>
          <p:cNvSpPr txBox="1">
            <a:spLocks/>
          </p:cNvSpPr>
          <p:nvPr/>
        </p:nvSpPr>
        <p:spPr>
          <a:xfrm>
            <a:off x="0" y="0"/>
            <a:ext cx="9143998" cy="1291222"/>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20000"/>
              </a:spcBef>
            </a:pPr>
            <a:r>
              <a:rPr lang="tr-TR" sz="4000" dirty="0"/>
              <a:t>  </a:t>
            </a:r>
            <a:r>
              <a:rPr lang="tr-TR" sz="3500" dirty="0"/>
              <a:t>Acil Durum ile Başa Çıkma</a:t>
            </a:r>
          </a:p>
          <a:p>
            <a:pPr lvl="0" algn="l">
              <a:spcBef>
                <a:spcPct val="20000"/>
              </a:spcBef>
            </a:pPr>
            <a:r>
              <a:rPr lang="tr-TR" sz="2600" dirty="0">
                <a:solidFill>
                  <a:prstClr val="black"/>
                </a:solidFill>
                <a:ea typeface="+mn-ea"/>
                <a:cs typeface="+mn-cs"/>
              </a:rPr>
              <a:t>   1) Olay Yerinin Güvenli Hale Getirilmesi (Olay Yeri Değerlendirme)</a:t>
            </a:r>
            <a:endParaRPr lang="tr-TR" sz="2600" dirty="0">
              <a:solidFill>
                <a:prstClr val="black"/>
              </a:solidFill>
              <a:ea typeface="+mn-ea"/>
              <a:cs typeface="Calibri" panose="020F0502020204030204" pitchFamily="34" charset="0"/>
            </a:endParaRPr>
          </a:p>
          <a:p>
            <a:pPr algn="l"/>
            <a:endParaRPr lang="tr-TR" sz="32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1799" y="3717032"/>
            <a:ext cx="3600400" cy="2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a:extLst>
              <a:ext uri="{FF2B5EF4-FFF2-40B4-BE49-F238E27FC236}">
                <a16:creationId xmlns:a16="http://schemas.microsoft.com/office/drawing/2014/main" id="{9CA32F41-41CC-80A3-CEA1-DBFFEDB23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296" y="116632"/>
            <a:ext cx="863497" cy="559178"/>
          </a:xfrm>
          <a:prstGeom prst="rect">
            <a:avLst/>
          </a:prstGeom>
        </p:spPr>
      </p:pic>
    </p:spTree>
    <p:extLst>
      <p:ext uri="{BB962C8B-B14F-4D97-AF65-F5344CB8AC3E}">
        <p14:creationId xmlns:p14="http://schemas.microsoft.com/office/powerpoint/2010/main" val="425852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2" y="0"/>
            <a:ext cx="9144000" cy="11247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spcBef>
                <a:spcPct val="20000"/>
              </a:spcBef>
            </a:pPr>
            <a:r>
              <a:rPr lang="tr-TR" sz="3600" dirty="0">
                <a:solidFill>
                  <a:prstClr val="black"/>
                </a:solidFill>
              </a:rPr>
              <a:t>  </a:t>
            </a:r>
            <a:r>
              <a:rPr lang="tr-TR" sz="3200" dirty="0">
                <a:solidFill>
                  <a:prstClr val="black"/>
                </a:solidFill>
              </a:rPr>
              <a:t>Acil Durum ile Başa Çıkma</a:t>
            </a:r>
          </a:p>
          <a:p>
            <a:pPr algn="just">
              <a:spcBef>
                <a:spcPct val="20000"/>
              </a:spcBef>
            </a:pPr>
            <a:r>
              <a:rPr lang="tr-TR" sz="2600" dirty="0">
                <a:solidFill>
                  <a:prstClr val="black"/>
                </a:solidFill>
              </a:rPr>
              <a:t>   </a:t>
            </a:r>
            <a:r>
              <a:rPr lang="tr-TR" sz="2200" dirty="0">
                <a:solidFill>
                  <a:prstClr val="black"/>
                </a:solidFill>
              </a:rPr>
              <a:t>1</a:t>
            </a:r>
            <a:r>
              <a:rPr lang="tr-TR" sz="2200" dirty="0">
                <a:solidFill>
                  <a:prstClr val="black"/>
                </a:solidFill>
                <a:ea typeface="+mn-ea"/>
                <a:cs typeface="+mn-cs"/>
              </a:rPr>
              <a:t>) Olay Yerinin Güvenli Hale Getirilmesi (Olay Yeri Değerlendirme)</a:t>
            </a:r>
            <a:endParaRPr lang="tr-TR" sz="2200" dirty="0">
              <a:solidFill>
                <a:prstClr val="black"/>
              </a:solidFill>
              <a:ea typeface="+mn-ea"/>
              <a:cs typeface="Calibri" panose="020F0502020204030204" pitchFamily="34" charset="0"/>
            </a:endParaRPr>
          </a:p>
          <a:p>
            <a:pPr lvl="0" algn="just">
              <a:spcBef>
                <a:spcPct val="20000"/>
              </a:spcBef>
            </a:pPr>
            <a:endParaRPr lang="tr-TR" sz="2600" dirty="0">
              <a:solidFill>
                <a:prstClr val="black"/>
              </a:solidFill>
              <a:cs typeface="Calibri" panose="020F0502020204030204" pitchFamily="34" charset="0"/>
            </a:endParaRPr>
          </a:p>
        </p:txBody>
      </p:sp>
      <p:sp>
        <p:nvSpPr>
          <p:cNvPr id="9" name="Başlık 1"/>
          <p:cNvSpPr txBox="1">
            <a:spLocks/>
          </p:cNvSpPr>
          <p:nvPr/>
        </p:nvSpPr>
        <p:spPr>
          <a:xfrm>
            <a:off x="0" y="0"/>
            <a:ext cx="9144000" cy="112474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20000"/>
              </a:spcBef>
            </a:pPr>
            <a:endParaRPr lang="tr-TR" sz="3000" b="1" dirty="0"/>
          </a:p>
          <a:p>
            <a:pPr algn="l"/>
            <a:endParaRPr lang="tr-TR" sz="3200" dirty="0"/>
          </a:p>
        </p:txBody>
      </p:sp>
      <p:sp>
        <p:nvSpPr>
          <p:cNvPr id="11" name="İçerik Yer Tutucusu 3"/>
          <p:cNvSpPr txBox="1">
            <a:spLocks/>
          </p:cNvSpPr>
          <p:nvPr/>
        </p:nvSpPr>
        <p:spPr>
          <a:xfrm>
            <a:off x="323528" y="1556792"/>
            <a:ext cx="8280920"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 İlk yardımcının yapması gerekenler aşağıda sıralanmıştır;</a:t>
            </a:r>
          </a:p>
          <a:p>
            <a:pPr marL="361950" indent="-361950" algn="just">
              <a:buFont typeface="+mj-lt"/>
              <a:buAutoNum type="alphaLcParenR"/>
            </a:pPr>
            <a:r>
              <a:rPr lang="tr-TR" sz="2400" dirty="0">
                <a:cs typeface="Calibri" panose="020F0502020204030204" pitchFamily="34" charset="0"/>
              </a:rPr>
              <a:t>Olayın ne olduğu anlaşılmaya çalışılır.</a:t>
            </a:r>
          </a:p>
          <a:p>
            <a:pPr marL="361950" lvl="0" indent="-361950" algn="just">
              <a:buFont typeface="+mj-lt"/>
              <a:buAutoNum type="alphaLcParenR"/>
            </a:pPr>
            <a:r>
              <a:rPr lang="tr-TR" sz="2400" dirty="0">
                <a:cs typeface="Calibri" panose="020F0502020204030204" pitchFamily="34" charset="0"/>
              </a:rPr>
              <a:t>Olay yerinde ilkyardımcıyı tehlikeye düşürecek bir durum varsa ortamdan uzaklaşılır (yeteri kadar uzakta olunduğundan emin olunur).</a:t>
            </a:r>
          </a:p>
          <a:p>
            <a:pPr marL="361950" indent="-361950" algn="just">
              <a:buFont typeface="+mj-lt"/>
              <a:buAutoNum type="alphaLcParenR"/>
            </a:pPr>
            <a:r>
              <a:rPr lang="tr-TR" sz="2400" dirty="0">
                <a:cs typeface="Calibri" panose="020F0502020204030204" pitchFamily="34" charset="0"/>
              </a:rPr>
              <a:t>Hasta/yaralı ve olay yerindeki diğer insanları korumak için alınması gereken önlemler varsa alınır ve gerekli uyarılar yapılır.</a:t>
            </a:r>
          </a:p>
        </p:txBody>
      </p:sp>
      <p:pic>
        <p:nvPicPr>
          <p:cNvPr id="2" name="Resim 1">
            <a:extLst>
              <a:ext uri="{FF2B5EF4-FFF2-40B4-BE49-F238E27FC236}">
                <a16:creationId xmlns:a16="http://schemas.microsoft.com/office/drawing/2014/main" id="{350AFEE3-51AD-3D03-A2D7-D1DCE3B86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035" y="107383"/>
            <a:ext cx="986826" cy="639043"/>
          </a:xfrm>
          <a:prstGeom prst="rect">
            <a:avLst/>
          </a:prstGeom>
        </p:spPr>
      </p:pic>
    </p:spTree>
    <p:extLst>
      <p:ext uri="{BB962C8B-B14F-4D97-AF65-F5344CB8AC3E}">
        <p14:creationId xmlns:p14="http://schemas.microsoft.com/office/powerpoint/2010/main" val="246437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7486"/>
            <a:ext cx="9144000" cy="1333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tr-TR" sz="3600" dirty="0">
                <a:solidFill>
                  <a:prstClr val="black"/>
                </a:solidFill>
              </a:rPr>
              <a:t>  Acil Durum ile Başa Çıkma</a:t>
            </a:r>
          </a:p>
          <a:p>
            <a:pPr algn="just">
              <a:spcBef>
                <a:spcPct val="20000"/>
              </a:spcBef>
            </a:pPr>
            <a:r>
              <a:rPr lang="tr-TR" sz="2600" dirty="0">
                <a:solidFill>
                  <a:prstClr val="black"/>
                </a:solidFill>
              </a:rPr>
              <a:t>   </a:t>
            </a:r>
            <a:r>
              <a:rPr lang="tr-TR" sz="2200" dirty="0">
                <a:solidFill>
                  <a:prstClr val="black"/>
                </a:solidFill>
              </a:rPr>
              <a:t>1</a:t>
            </a:r>
            <a:r>
              <a:rPr lang="tr-TR" sz="2200" dirty="0">
                <a:solidFill>
                  <a:prstClr val="black"/>
                </a:solidFill>
                <a:ea typeface="+mn-ea"/>
                <a:cs typeface="+mn-cs"/>
              </a:rPr>
              <a:t>) Olay Yerinin Güvenli Hale Getirilmesi (Olay Yeri Değerlendirme)</a:t>
            </a:r>
            <a:endParaRPr lang="tr-TR" sz="2200" dirty="0">
              <a:solidFill>
                <a:prstClr val="black"/>
              </a:solidFill>
              <a:ea typeface="+mn-ea"/>
              <a:cs typeface="Calibri" panose="020F0502020204030204" pitchFamily="34" charset="0"/>
            </a:endParaRPr>
          </a:p>
        </p:txBody>
      </p:sp>
      <p:sp>
        <p:nvSpPr>
          <p:cNvPr id="4" name="İçerik Yer Tutucusu 3"/>
          <p:cNvSpPr>
            <a:spLocks noGrp="1"/>
          </p:cNvSpPr>
          <p:nvPr>
            <p:ph idx="1"/>
          </p:nvPr>
        </p:nvSpPr>
        <p:spPr>
          <a:xfrm>
            <a:off x="179512" y="1556792"/>
            <a:ext cx="8784976" cy="4638162"/>
          </a:xfrm>
        </p:spPr>
        <p:txBody>
          <a:bodyPr>
            <a:noAutofit/>
          </a:bodyPr>
          <a:lstStyle/>
          <a:p>
            <a:pPr marL="0" indent="0" algn="just">
              <a:buNone/>
            </a:pPr>
            <a:r>
              <a:rPr lang="tr-TR" sz="2400" dirty="0"/>
              <a:t>d)Trafik, yangın, elektrik kabloları vb. yönünden bir tehdit olup olmadığı   değerlendirilir ve risk varsa gerekli önlemler alınır.</a:t>
            </a:r>
          </a:p>
          <a:p>
            <a:pPr marL="0" indent="0" algn="just">
              <a:buNone/>
            </a:pPr>
            <a:endParaRPr lang="tr-TR" sz="2400" dirty="0"/>
          </a:p>
          <a:p>
            <a:pPr marL="0" indent="0" algn="just">
              <a:buNone/>
            </a:pPr>
            <a:r>
              <a:rPr lang="tr-TR" sz="2400" dirty="0"/>
              <a:t>e) Olay yeri tehlikeli ve güvensiz ise 112 acil yardım numarası aranır.</a:t>
            </a:r>
          </a:p>
          <a:p>
            <a:pPr marL="0" indent="0" algn="just">
              <a:buNone/>
            </a:pPr>
            <a:endParaRPr lang="tr-TR" sz="2400" dirty="0"/>
          </a:p>
          <a:p>
            <a:pPr marL="0" lvl="0" indent="0" algn="just">
              <a:buNone/>
            </a:pPr>
            <a:r>
              <a:rPr lang="tr-TR" sz="2400" dirty="0"/>
              <a:t>f) </a:t>
            </a:r>
            <a:r>
              <a:rPr lang="tr-TR" sz="2400" b="1" dirty="0"/>
              <a:t>İlk yardımcı olarak trafik kazasına müdahale ediyorsanız;</a:t>
            </a:r>
            <a:r>
              <a:rPr lang="tr-TR" sz="2400" dirty="0"/>
              <a:t> </a:t>
            </a:r>
          </a:p>
          <a:p>
            <a:pPr marL="0" lvl="0" indent="0" algn="just">
              <a:buNone/>
            </a:pPr>
            <a:r>
              <a:rPr lang="tr-TR" sz="2400" dirty="0"/>
              <a:t>Olay yeri güvenliği acısından yukarıdaki önerilere ilave olarak;</a:t>
            </a:r>
          </a:p>
          <a:p>
            <a:pPr algn="just"/>
            <a:r>
              <a:rPr lang="tr-TR" sz="2400" dirty="0"/>
              <a:t>Tüm müdahaleler trafik kurallarına uygun olarak yapılır.</a:t>
            </a:r>
          </a:p>
          <a:p>
            <a:pPr algn="just"/>
            <a:r>
              <a:rPr lang="tr-TR" sz="2400" dirty="0"/>
              <a:t>Olay yerinde yardımcı olabilecek kişiler varsa, trafikteki sürücü ve yayaları uyarmaları istenir.</a:t>
            </a:r>
            <a:r>
              <a:rPr lang="tr-TR" sz="2400" b="1" dirty="0"/>
              <a:t>  </a:t>
            </a:r>
          </a:p>
        </p:txBody>
      </p:sp>
      <p:sp>
        <p:nvSpPr>
          <p:cNvPr id="7" name="Başlık 1"/>
          <p:cNvSpPr txBox="1">
            <a:spLocks/>
          </p:cNvSpPr>
          <p:nvPr/>
        </p:nvSpPr>
        <p:spPr>
          <a:xfrm>
            <a:off x="0" y="0"/>
            <a:ext cx="9143998" cy="11967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latin typeface="+mn-lt"/>
            </a:endParaRPr>
          </a:p>
        </p:txBody>
      </p:sp>
      <p:pic>
        <p:nvPicPr>
          <p:cNvPr id="2" name="Resim 1">
            <a:extLst>
              <a:ext uri="{FF2B5EF4-FFF2-40B4-BE49-F238E27FC236}">
                <a16:creationId xmlns:a16="http://schemas.microsoft.com/office/drawing/2014/main" id="{900DCAE4-0AD2-866B-4FF8-767785C8C6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60236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1549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tr-TR" sz="3600" dirty="0">
                <a:solidFill>
                  <a:prstClr val="black"/>
                </a:solidFill>
              </a:rPr>
              <a:t>  Acil Durum ile Başa Çıkma</a:t>
            </a:r>
          </a:p>
          <a:p>
            <a:pPr algn="just">
              <a:spcBef>
                <a:spcPct val="20000"/>
              </a:spcBef>
            </a:pPr>
            <a:r>
              <a:rPr lang="tr-TR" sz="2200" dirty="0">
                <a:solidFill>
                  <a:prstClr val="black"/>
                </a:solidFill>
              </a:rPr>
              <a:t>   1</a:t>
            </a:r>
            <a:r>
              <a:rPr lang="tr-TR" sz="2200" dirty="0">
                <a:solidFill>
                  <a:prstClr val="black"/>
                </a:solidFill>
                <a:ea typeface="+mn-ea"/>
                <a:cs typeface="+mn-cs"/>
              </a:rPr>
              <a:t>) Olay Yerinin Güvenli Hale Getirilmesi (Olay Yeri Değerlendirme)</a:t>
            </a:r>
            <a:endParaRPr lang="tr-TR" sz="2200" dirty="0">
              <a:solidFill>
                <a:prstClr val="black"/>
              </a:solidFill>
              <a:ea typeface="+mn-ea"/>
              <a:cs typeface="Calibri" panose="020F0502020204030204" pitchFamily="34" charset="0"/>
            </a:endParaRPr>
          </a:p>
        </p:txBody>
      </p:sp>
      <p:sp>
        <p:nvSpPr>
          <p:cNvPr id="4" name="İçerik Yer Tutucusu 3"/>
          <p:cNvSpPr>
            <a:spLocks noGrp="1"/>
          </p:cNvSpPr>
          <p:nvPr>
            <p:ph idx="1"/>
          </p:nvPr>
        </p:nvSpPr>
        <p:spPr>
          <a:xfrm>
            <a:off x="179512" y="1154938"/>
            <a:ext cx="8907706" cy="3714222"/>
          </a:xfrm>
        </p:spPr>
        <p:txBody>
          <a:bodyPr>
            <a:noAutofit/>
          </a:bodyPr>
          <a:lstStyle/>
          <a:p>
            <a:pPr marL="0" indent="0" algn="just">
              <a:buNone/>
            </a:pPr>
            <a:endParaRPr lang="tr-TR" sz="2000" dirty="0"/>
          </a:p>
          <a:p>
            <a:pPr algn="just"/>
            <a:r>
              <a:rPr lang="tr-TR" sz="2200" dirty="0"/>
              <a:t>Mümkünse sürücüler için kazanın her iki tarafına (ön ve arka) şehir içi en az 30 metre, şehirlerarası ise en az 150 metre mesafeye uyarı işaretleri yerleştirilir.</a:t>
            </a:r>
          </a:p>
          <a:p>
            <a:pPr algn="just"/>
            <a:r>
              <a:rPr lang="tr-TR" sz="2200" dirty="0"/>
              <a:t>Müdahale sonrasında yerleştirilen uyarı işaretlerinin kaldırılması unutulmamalıdır.</a:t>
            </a:r>
          </a:p>
          <a:p>
            <a:pPr algn="just"/>
            <a:r>
              <a:rPr lang="tr-TR" sz="2200" dirty="0"/>
              <a:t>112 acil yardım numarası aranarak yardım istenir.</a:t>
            </a:r>
          </a:p>
          <a:p>
            <a:pPr algn="just"/>
            <a:r>
              <a:rPr lang="tr-TR" sz="2200" dirty="0"/>
              <a:t>Kazaya karışan araçların motorları kapatılır, hareket etmelerini önlemek için el frenleri çekilir ve ayrıca, lastiklere de hareket etmemeleri için takoz benzeri bir engel koyulur.</a:t>
            </a:r>
          </a:p>
          <a:p>
            <a:pPr marL="0" lvl="0" indent="0" algn="just">
              <a:buNone/>
            </a:pPr>
            <a:endParaRPr lang="tr-TR" sz="2000" dirty="0"/>
          </a:p>
        </p:txBody>
      </p:sp>
      <p:sp>
        <p:nvSpPr>
          <p:cNvPr id="7" name="Başlık 1"/>
          <p:cNvSpPr txBox="1">
            <a:spLocks/>
          </p:cNvSpPr>
          <p:nvPr/>
        </p:nvSpPr>
        <p:spPr>
          <a:xfrm>
            <a:off x="17748" y="0"/>
            <a:ext cx="9126252" cy="11549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b="1" dirty="0"/>
          </a:p>
        </p:txBody>
      </p:sp>
      <p:sp>
        <p:nvSpPr>
          <p:cNvPr id="10" name="İçerik Yer Tutucusu 3"/>
          <p:cNvSpPr txBox="1">
            <a:spLocks/>
          </p:cNvSpPr>
          <p:nvPr/>
        </p:nvSpPr>
        <p:spPr>
          <a:xfrm>
            <a:off x="467544" y="4149080"/>
            <a:ext cx="5380675"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000" dirty="0"/>
          </a:p>
        </p:txBody>
      </p:sp>
      <p:grpSp>
        <p:nvGrpSpPr>
          <p:cNvPr id="11" name="Grup 10"/>
          <p:cNvGrpSpPr/>
          <p:nvPr/>
        </p:nvGrpSpPr>
        <p:grpSpPr>
          <a:xfrm>
            <a:off x="2416569" y="4869160"/>
            <a:ext cx="3739607" cy="1844824"/>
            <a:chOff x="3154903" y="4225520"/>
            <a:chExt cx="3093206" cy="2319905"/>
          </a:xfrm>
        </p:grpSpPr>
        <p:pic>
          <p:nvPicPr>
            <p:cNvPr id="12" name="Resim 11">
              <a:extLst>
                <a:ext uri="{FF2B5EF4-FFF2-40B4-BE49-F238E27FC236}">
                  <a16:creationId xmlns:a16="http://schemas.microsoft.com/office/drawing/2014/main" id="{EF98583E-464F-3D4C-A7F0-D324B3746E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903" y="4225520"/>
              <a:ext cx="3093206" cy="2319905"/>
            </a:xfrm>
            <a:prstGeom prst="rect">
              <a:avLst/>
            </a:prstGeom>
          </p:spPr>
        </p:pic>
        <p:grpSp>
          <p:nvGrpSpPr>
            <p:cNvPr id="13" name="Grup 12"/>
            <p:cNvGrpSpPr/>
            <p:nvPr/>
          </p:nvGrpSpPr>
          <p:grpSpPr>
            <a:xfrm>
              <a:off x="3922358" y="5445224"/>
              <a:ext cx="1512168" cy="504407"/>
              <a:chOff x="3922358" y="5445224"/>
              <a:chExt cx="1512168" cy="504407"/>
            </a:xfrm>
          </p:grpSpPr>
          <p:cxnSp>
            <p:nvCxnSpPr>
              <p:cNvPr id="14" name="Düz Ok Bağlayıcısı 13">
                <a:extLst>
                  <a:ext uri="{FF2B5EF4-FFF2-40B4-BE49-F238E27FC236}">
                    <a16:creationId xmlns:a16="http://schemas.microsoft.com/office/drawing/2014/main" id="{3E2E2CBD-73D8-412A-BA45-705D040D09BD}"/>
                  </a:ext>
                </a:extLst>
              </p:cNvPr>
              <p:cNvCxnSpPr>
                <a:cxnSpLocks/>
              </p:cNvCxnSpPr>
              <p:nvPr/>
            </p:nvCxnSpPr>
            <p:spPr>
              <a:xfrm flipV="1">
                <a:off x="4067944" y="5445224"/>
                <a:ext cx="936104" cy="3600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2CC27BC5-A12D-4B31-8F3B-B74ADC9ECAFB}"/>
                  </a:ext>
                </a:extLst>
              </p:cNvPr>
              <p:cNvSpPr txBox="1"/>
              <p:nvPr/>
            </p:nvSpPr>
            <p:spPr>
              <a:xfrm rot="20229107">
                <a:off x="3922358" y="5580299"/>
                <a:ext cx="1512168" cy="369332"/>
              </a:xfrm>
              <a:prstGeom prst="rect">
                <a:avLst/>
              </a:prstGeom>
              <a:noFill/>
            </p:spPr>
            <p:txBody>
              <a:bodyPr wrap="square" rtlCol="0">
                <a:spAutoFit/>
              </a:bodyPr>
              <a:lstStyle/>
              <a:p>
                <a:r>
                  <a:rPr lang="tr-TR" dirty="0">
                    <a:solidFill>
                      <a:srgbClr val="FF0000"/>
                    </a:solidFill>
                  </a:rPr>
                  <a:t>30m/ 150 m</a:t>
                </a:r>
              </a:p>
            </p:txBody>
          </p:sp>
        </p:grpSp>
      </p:grpSp>
      <p:pic>
        <p:nvPicPr>
          <p:cNvPr id="2" name="Resim 1">
            <a:extLst>
              <a:ext uri="{FF2B5EF4-FFF2-40B4-BE49-F238E27FC236}">
                <a16:creationId xmlns:a16="http://schemas.microsoft.com/office/drawing/2014/main" id="{94E699E4-9609-C7E4-1985-09868A341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125661"/>
            <a:ext cx="986826" cy="639043"/>
          </a:xfrm>
          <a:prstGeom prst="rect">
            <a:avLst/>
          </a:prstGeom>
        </p:spPr>
      </p:pic>
    </p:spTree>
    <p:extLst>
      <p:ext uri="{BB962C8B-B14F-4D97-AF65-F5344CB8AC3E}">
        <p14:creationId xmlns:p14="http://schemas.microsoft.com/office/powerpoint/2010/main" val="164463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77865"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İçerik Yer Tutucusu 3"/>
          <p:cNvSpPr>
            <a:spLocks noGrp="1"/>
          </p:cNvSpPr>
          <p:nvPr>
            <p:ph idx="1"/>
          </p:nvPr>
        </p:nvSpPr>
        <p:spPr>
          <a:xfrm>
            <a:off x="225636" y="1268760"/>
            <a:ext cx="8666844" cy="5400600"/>
          </a:xfrm>
        </p:spPr>
        <p:txBody>
          <a:bodyPr>
            <a:normAutofit/>
          </a:bodyPr>
          <a:lstStyle/>
          <a:p>
            <a:pPr marL="0" indent="0" algn="ctr">
              <a:buNone/>
            </a:pPr>
            <a:r>
              <a:rPr lang="tr-TR" sz="2400" b="1" dirty="0">
                <a:solidFill>
                  <a:srgbClr val="FF0000"/>
                </a:solidFill>
              </a:rPr>
              <a:t>DİKKAT !!!</a:t>
            </a:r>
            <a:endParaRPr lang="tr-TR" sz="2400" dirty="0">
              <a:solidFill>
                <a:srgbClr val="FF0000"/>
              </a:solidFill>
            </a:endParaRPr>
          </a:p>
          <a:p>
            <a:pPr marL="0" indent="0" algn="just">
              <a:buNone/>
            </a:pPr>
            <a:r>
              <a:rPr lang="tr-TR" sz="2400" b="1" dirty="0"/>
              <a:t>Genel bir kural olarak, hasta/yaralı</a:t>
            </a:r>
            <a:r>
              <a:rPr lang="tr-TR" sz="2400" dirty="0"/>
              <a:t> zorunlu olmadıkça </a:t>
            </a:r>
            <a:r>
              <a:rPr lang="tr-TR" sz="2400" b="1" dirty="0"/>
              <a:t>hareket ettirilmemelidir.</a:t>
            </a:r>
            <a:endParaRPr lang="tr-TR" sz="2400" dirty="0"/>
          </a:p>
          <a:p>
            <a:pPr marL="0" indent="0" algn="just">
              <a:buNone/>
            </a:pPr>
            <a:r>
              <a:rPr lang="tr-TR" sz="2400" b="1" dirty="0"/>
              <a:t>Ancak;</a:t>
            </a:r>
          </a:p>
          <a:p>
            <a:pPr algn="just"/>
            <a:r>
              <a:rPr lang="tr-TR" sz="2400" dirty="0"/>
              <a:t>Hasta/yaralı kişinin olay yerinde bırakılması daha fazla tehlike oluşturuyorsa,</a:t>
            </a:r>
          </a:p>
          <a:p>
            <a:pPr algn="just"/>
            <a:r>
              <a:rPr lang="tr-TR" sz="2400" dirty="0"/>
              <a:t>Olay yeri güvenli hale getirilemiyorsa,</a:t>
            </a:r>
          </a:p>
          <a:p>
            <a:pPr algn="just"/>
            <a:r>
              <a:rPr lang="tr-TR" sz="2400" dirty="0"/>
              <a:t>112 acil yardım ekibi yakın zamanda gelemeyecekse ilk yardımcı kendisini tehlikeye atmadan ve taşıma tekniklerini kullanarak hasta/yaralıyı hareket ettirebilir.</a:t>
            </a:r>
          </a:p>
        </p:txBody>
      </p:sp>
      <p:sp>
        <p:nvSpPr>
          <p:cNvPr id="7" name="Başlık 1"/>
          <p:cNvSpPr txBox="1">
            <a:spLocks/>
          </p:cNvSpPr>
          <p:nvPr/>
        </p:nvSpPr>
        <p:spPr>
          <a:xfrm>
            <a:off x="42499" y="145864"/>
            <a:ext cx="9135367" cy="7162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4748A884-2086-B901-A086-0C3968023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88694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755"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Başlık 1"/>
          <p:cNvSpPr txBox="1">
            <a:spLocks/>
          </p:cNvSpPr>
          <p:nvPr/>
        </p:nvSpPr>
        <p:spPr>
          <a:xfrm>
            <a:off x="0" y="0"/>
            <a:ext cx="9135367" cy="119675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a:p>
            <a:pPr algn="l"/>
            <a:r>
              <a:rPr lang="tr-TR" sz="3600" dirty="0"/>
              <a:t>  </a:t>
            </a:r>
            <a:r>
              <a:rPr lang="tr-TR" sz="5100" dirty="0"/>
              <a:t>Acil Durum ile Başa Çıkma</a:t>
            </a:r>
          </a:p>
          <a:p>
            <a:pPr lvl="0" algn="just">
              <a:spcBef>
                <a:spcPts val="0"/>
              </a:spcBef>
            </a:pPr>
            <a:r>
              <a:rPr lang="tr-TR" sz="3600" dirty="0"/>
              <a:t>  </a:t>
            </a:r>
            <a:r>
              <a:rPr lang="tr-TR" sz="4000" dirty="0"/>
              <a:t>2. Hasta/yaralı kişinin durumunun değerlendirilmesi</a:t>
            </a:r>
          </a:p>
          <a:p>
            <a:pPr algn="l"/>
            <a:endParaRPr lang="tr-TR" sz="3600" dirty="0"/>
          </a:p>
        </p:txBody>
      </p:sp>
      <p:sp>
        <p:nvSpPr>
          <p:cNvPr id="10" name="İçerik Yer Tutucusu 3"/>
          <p:cNvSpPr txBox="1">
            <a:spLocks/>
          </p:cNvSpPr>
          <p:nvPr/>
        </p:nvSpPr>
        <p:spPr>
          <a:xfrm>
            <a:off x="251520" y="1340768"/>
            <a:ext cx="864096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tr-TR" sz="2200" b="1" dirty="0"/>
          </a:p>
          <a:p>
            <a:pPr marL="0" indent="0" algn="just">
              <a:buFont typeface="Arial" pitchFamily="34" charset="0"/>
              <a:buNone/>
            </a:pPr>
            <a:r>
              <a:rPr lang="tr-TR" sz="2400" dirty="0"/>
              <a:t>Panik havasının hakim olduğu acil durumlarda ne yapılacağını ve ne yapılamayacağını bilmek son derece önemlidir.</a:t>
            </a:r>
          </a:p>
          <a:p>
            <a:pPr marL="0" lvl="0" indent="0" algn="just">
              <a:buNone/>
            </a:pPr>
            <a:r>
              <a:rPr lang="tr-TR" sz="2400" dirty="0"/>
              <a:t>Değerlendirme belli bir sıra ve 3 (üç) adımda yapılmalıdır;</a:t>
            </a:r>
            <a:endParaRPr lang="tr-TR" sz="2400" dirty="0">
              <a:solidFill>
                <a:prstClr val="black"/>
              </a:solidFill>
            </a:endParaRPr>
          </a:p>
          <a:p>
            <a:pPr marL="0" lvl="0" indent="0" algn="just">
              <a:buNone/>
            </a:pPr>
            <a:r>
              <a:rPr lang="tr-TR" sz="2400" b="1" dirty="0">
                <a:solidFill>
                  <a:prstClr val="black"/>
                </a:solidFill>
              </a:rPr>
              <a:t>Bunlar sırası ile;</a:t>
            </a:r>
          </a:p>
          <a:p>
            <a:pPr marL="0" lvl="0" indent="0" algn="just">
              <a:buNone/>
            </a:pPr>
            <a:r>
              <a:rPr lang="tr-TR" sz="2400" b="1" dirty="0">
                <a:solidFill>
                  <a:prstClr val="black"/>
                </a:solidFill>
              </a:rPr>
              <a:t>Adım 1: Birincil kontrolün gerçekleştirilmesi</a:t>
            </a:r>
          </a:p>
          <a:p>
            <a:pPr marL="0" lvl="0" indent="0" algn="just">
              <a:buNone/>
            </a:pPr>
            <a:r>
              <a:rPr lang="tr-TR" sz="2400" b="1" dirty="0">
                <a:solidFill>
                  <a:prstClr val="black"/>
                </a:solidFill>
              </a:rPr>
              <a:t>Adım 2: Tüm vücudun baştan sona yeniden değerlendirilmesi</a:t>
            </a:r>
          </a:p>
          <a:p>
            <a:pPr marL="0" lvl="0" indent="0" algn="just">
              <a:buNone/>
            </a:pPr>
            <a:r>
              <a:rPr lang="tr-TR" sz="2400" b="1" dirty="0">
                <a:solidFill>
                  <a:prstClr val="black"/>
                </a:solidFill>
              </a:rPr>
              <a:t>Adım 3: Hasta/yaralının hikayesinin alınması</a:t>
            </a:r>
          </a:p>
          <a:p>
            <a:pPr marL="0" indent="0" algn="just">
              <a:buFont typeface="Arial" pitchFamily="34" charset="0"/>
              <a:buNone/>
            </a:pPr>
            <a:endParaRPr lang="tr-TR" sz="2200" dirty="0"/>
          </a:p>
        </p:txBody>
      </p:sp>
      <p:pic>
        <p:nvPicPr>
          <p:cNvPr id="2" name="Resim 1">
            <a:extLst>
              <a:ext uri="{FF2B5EF4-FFF2-40B4-BE49-F238E27FC236}">
                <a16:creationId xmlns:a16="http://schemas.microsoft.com/office/drawing/2014/main" id="{EDBF3EC9-946C-070D-C065-DEE67272E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66985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654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latin typeface="+mj-lt"/>
              </a:rPr>
              <a:t>  Acil Durum ile Başa Çıkma</a:t>
            </a:r>
          </a:p>
        </p:txBody>
      </p:sp>
      <p:sp>
        <p:nvSpPr>
          <p:cNvPr id="4" name="İçerik Yer Tutucusu 3"/>
          <p:cNvSpPr>
            <a:spLocks noGrp="1"/>
          </p:cNvSpPr>
          <p:nvPr>
            <p:ph idx="1"/>
          </p:nvPr>
        </p:nvSpPr>
        <p:spPr>
          <a:xfrm>
            <a:off x="251520" y="1327374"/>
            <a:ext cx="8568953" cy="5413994"/>
          </a:xfrm>
        </p:spPr>
        <p:txBody>
          <a:bodyPr>
            <a:normAutofit/>
          </a:bodyPr>
          <a:lstStyle/>
          <a:p>
            <a:pPr marL="0" indent="0">
              <a:buNone/>
            </a:pPr>
            <a:r>
              <a:rPr lang="tr-TR" sz="2400" b="1" dirty="0">
                <a:latin typeface="Calibri" panose="020F0502020204030204" pitchFamily="34" charset="0"/>
                <a:cs typeface="Calibri" panose="020F0502020204030204" pitchFamily="34" charset="0"/>
              </a:rPr>
              <a:t>Adım 1: Birincil kontrolün gerçekleştirilmesi;</a:t>
            </a:r>
            <a:endParaRPr lang="tr-TR" sz="2400" dirty="0">
              <a:latin typeface="Calibri" panose="020F0502020204030204" pitchFamily="34" charset="0"/>
              <a:cs typeface="Calibri" panose="020F0502020204030204" pitchFamily="34" charset="0"/>
            </a:endParaRPr>
          </a:p>
          <a:p>
            <a:pPr marL="0" indent="0">
              <a:buNone/>
            </a:pPr>
            <a:r>
              <a:rPr lang="tr-TR" sz="2400" dirty="0">
                <a:latin typeface="Calibri" panose="020F0502020204030204" pitchFamily="34" charset="0"/>
                <a:cs typeface="Calibri" panose="020F0502020204030204" pitchFamily="34" charset="0"/>
              </a:rPr>
              <a:t>Birincil kontrol ilk izlenim ile başlar. Bu aşamada aşağıdaki sorulara yanıt aranır;</a:t>
            </a:r>
          </a:p>
          <a:p>
            <a:pPr marL="457200" lvl="0" indent="-457200">
              <a:buFont typeface="+mj-lt"/>
              <a:buAutoNum type="alphaLcParenR"/>
            </a:pPr>
            <a:r>
              <a:rPr lang="tr-TR" sz="2400" dirty="0">
                <a:latin typeface="Calibri" panose="020F0502020204030204" pitchFamily="34" charset="0"/>
                <a:cs typeface="Calibri" panose="020F0502020204030204" pitchFamily="34" charset="0"/>
              </a:rPr>
              <a:t>Kişi hasta mı, yaralı mı?</a:t>
            </a:r>
          </a:p>
          <a:p>
            <a:pPr marL="457200" lvl="0" indent="-457200">
              <a:buFont typeface="+mj-lt"/>
              <a:buAutoNum type="alphaLcParenR"/>
            </a:pPr>
            <a:r>
              <a:rPr lang="tr-TR" sz="2400" dirty="0">
                <a:latin typeface="Calibri" panose="020F0502020204030204" pitchFamily="34" charset="0"/>
                <a:cs typeface="Calibri" panose="020F0502020204030204" pitchFamily="34" charset="0"/>
              </a:rPr>
              <a:t>Kişi açıkça yanıt veriyor mu yoksa vermiyor mu? Bu önemlidir. Çünkü, bilincin bozulduğu durumlar genellikle yaşamı tehdit eder.</a:t>
            </a:r>
          </a:p>
          <a:p>
            <a:pPr marL="457200" lvl="0" indent="-457200">
              <a:buFont typeface="+mj-lt"/>
              <a:buAutoNum type="alphaLcParenR"/>
            </a:pPr>
            <a:r>
              <a:rPr lang="tr-TR" sz="2400" dirty="0">
                <a:latin typeface="Calibri" panose="020F0502020204030204" pitchFamily="34" charset="0"/>
                <a:cs typeface="Calibri" panose="020F0502020204030204" pitchFamily="34" charset="0"/>
              </a:rPr>
              <a:t>Kişi belirgin bir şekilde yeterli veya normal nefes alıyor mu? Nefes almanın bozulduğu durumlar genellikle yaşamı tehdit eder. Kişi konuşabiliyorsa büyük olasılıkla yeterince nefes alıyordur.</a:t>
            </a:r>
          </a:p>
        </p:txBody>
      </p:sp>
      <p:sp>
        <p:nvSpPr>
          <p:cNvPr id="7" name="Başlık 1"/>
          <p:cNvSpPr txBox="1">
            <a:spLocks/>
          </p:cNvSpPr>
          <p:nvPr/>
        </p:nvSpPr>
        <p:spPr>
          <a:xfrm>
            <a:off x="8634" y="274638"/>
            <a:ext cx="7443686" cy="7333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4000" dirty="0">
              <a:latin typeface="+mn-lt"/>
            </a:endParaRPr>
          </a:p>
        </p:txBody>
      </p:sp>
      <p:pic>
        <p:nvPicPr>
          <p:cNvPr id="2" name="Resim 1">
            <a:extLst>
              <a:ext uri="{FF2B5EF4-FFF2-40B4-BE49-F238E27FC236}">
                <a16:creationId xmlns:a16="http://schemas.microsoft.com/office/drawing/2014/main" id="{814B5BAD-E6D9-873D-D60F-C30C680CB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6238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AFFE61B7-7746-4797-8A1E-37F41DF4F04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0"/>
            <a:ext cx="9144000" cy="1124745"/>
          </a:xfrm>
        </p:spPr>
        <p:txBody>
          <a:bodyPr>
            <a:normAutofit/>
          </a:bodyPr>
          <a:lstStyle/>
          <a:p>
            <a:pPr lvl="0" algn="l"/>
            <a:r>
              <a:rPr lang="tr-TR" sz="3600" dirty="0"/>
              <a:t>Amaç ve Öğrenim Hedefleri</a:t>
            </a:r>
          </a:p>
        </p:txBody>
      </p:sp>
      <p:sp>
        <p:nvSpPr>
          <p:cNvPr id="3" name="İçerik Yer Tutucusu 2"/>
          <p:cNvSpPr>
            <a:spLocks noGrp="1"/>
          </p:cNvSpPr>
          <p:nvPr>
            <p:ph idx="1"/>
          </p:nvPr>
        </p:nvSpPr>
        <p:spPr>
          <a:xfrm>
            <a:off x="288032" y="1124745"/>
            <a:ext cx="9036496" cy="5549848"/>
          </a:xfrm>
        </p:spPr>
        <p:txBody>
          <a:bodyPr>
            <a:noAutofit/>
          </a:bodyPr>
          <a:lstStyle/>
          <a:p>
            <a:pPr marL="0" indent="0">
              <a:buNone/>
            </a:pPr>
            <a:r>
              <a:rPr lang="tr-TR" sz="2400" b="1" dirty="0"/>
              <a:t> Amaç;</a:t>
            </a:r>
          </a:p>
          <a:p>
            <a:pPr marL="0" indent="0">
              <a:buNone/>
            </a:pPr>
            <a:r>
              <a:rPr lang="tr-TR" sz="2400" dirty="0"/>
              <a:t>Katılımcılar genel ilkyardım uygulamaları ile ilgili bilgi beceri ve tutum kazanacaklardır.</a:t>
            </a:r>
            <a:r>
              <a:rPr lang="tr-TR" sz="2400" b="1" dirty="0"/>
              <a:t> </a:t>
            </a:r>
          </a:p>
          <a:p>
            <a:pPr marL="0" indent="0">
              <a:buNone/>
            </a:pPr>
            <a:r>
              <a:rPr lang="tr-TR" sz="2400" b="1" dirty="0"/>
              <a:t>Öğrenim Hedefleri;</a:t>
            </a:r>
            <a:endParaRPr lang="tr-TR" sz="2400" dirty="0"/>
          </a:p>
          <a:p>
            <a:pPr lvl="0"/>
            <a:r>
              <a:rPr lang="tr-TR" sz="2400" dirty="0"/>
              <a:t>İlkyardımın tanımını söyleyebilmeli.</a:t>
            </a:r>
          </a:p>
          <a:p>
            <a:pPr lvl="0"/>
            <a:r>
              <a:rPr lang="tr-TR" sz="2400" dirty="0"/>
              <a:t>İlkyardımcının tanımını söyleyebilmeli.</a:t>
            </a:r>
          </a:p>
          <a:p>
            <a:pPr lvl="0"/>
            <a:r>
              <a:rPr lang="tr-TR" sz="2400" dirty="0"/>
              <a:t>İlkyardımcının özelliklerini sayabilmeli.</a:t>
            </a:r>
          </a:p>
          <a:p>
            <a:pPr lvl="0"/>
            <a:r>
              <a:rPr lang="tr-TR" sz="2400" dirty="0"/>
              <a:t>İlkyardımın amacını söyleyebilmeli.</a:t>
            </a:r>
          </a:p>
          <a:p>
            <a:pPr lvl="0"/>
            <a:r>
              <a:rPr lang="tr-TR" sz="2400" dirty="0"/>
              <a:t>İlkyardım uygulamasında rıza alınmasını açıklayabilmeli.</a:t>
            </a:r>
          </a:p>
          <a:p>
            <a:pPr lvl="0"/>
            <a:r>
              <a:rPr lang="tr-TR" sz="2400" dirty="0"/>
              <a:t>Acil durum tanımını söyleyebilmeli.</a:t>
            </a:r>
          </a:p>
          <a:p>
            <a:pPr lvl="0"/>
            <a:r>
              <a:rPr lang="tr-TR" sz="2400" dirty="0"/>
              <a:t>Acil durum ile başa çıkma basamaklarını sayabilmeli.</a:t>
            </a:r>
          </a:p>
          <a:p>
            <a:pPr lvl="0"/>
            <a:r>
              <a:rPr lang="tr-TR" sz="2400" dirty="0"/>
              <a:t>Derlenme (iyileşme, sabit yan yatış) pozisyonunu uygulayabilmeli.</a:t>
            </a:r>
          </a:p>
          <a:p>
            <a:pPr marL="0" indent="0">
              <a:buNone/>
            </a:pPr>
            <a:endParaRPr lang="tr-TR" sz="2400" dirty="0"/>
          </a:p>
        </p:txBody>
      </p:sp>
      <p:pic>
        <p:nvPicPr>
          <p:cNvPr id="11" name="Resim 10">
            <a:extLst>
              <a:ext uri="{FF2B5EF4-FFF2-40B4-BE49-F238E27FC236}">
                <a16:creationId xmlns:a16="http://schemas.microsoft.com/office/drawing/2014/main" id="{0AD96BA2-0864-49EF-8057-D44354788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97669"/>
            <a:ext cx="986826" cy="639043"/>
          </a:xfrm>
          <a:prstGeom prst="rect">
            <a:avLst/>
          </a:prstGeom>
        </p:spPr>
      </p:pic>
    </p:spTree>
    <p:extLst>
      <p:ext uri="{BB962C8B-B14F-4D97-AF65-F5344CB8AC3E}">
        <p14:creationId xmlns:p14="http://schemas.microsoft.com/office/powerpoint/2010/main" val="5559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375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p:txBody>
      </p:sp>
      <p:sp>
        <p:nvSpPr>
          <p:cNvPr id="4" name="İçerik Yer Tutucusu 3"/>
          <p:cNvSpPr>
            <a:spLocks noGrp="1"/>
          </p:cNvSpPr>
          <p:nvPr>
            <p:ph idx="1"/>
          </p:nvPr>
        </p:nvSpPr>
        <p:spPr>
          <a:xfrm>
            <a:off x="251520" y="1340768"/>
            <a:ext cx="8784976" cy="5112568"/>
          </a:xfrm>
        </p:spPr>
        <p:txBody>
          <a:bodyPr>
            <a:normAutofit/>
          </a:bodyPr>
          <a:lstStyle/>
          <a:p>
            <a:pPr marL="0" indent="0">
              <a:buNone/>
            </a:pPr>
            <a:r>
              <a:rPr lang="tr-TR" sz="2400" b="1" dirty="0">
                <a:solidFill>
                  <a:prstClr val="black"/>
                </a:solidFill>
              </a:rPr>
              <a:t>Birincil kontrolün gerçekleştirilmesi;</a:t>
            </a:r>
          </a:p>
          <a:p>
            <a:pPr marL="0" indent="0">
              <a:buNone/>
            </a:pPr>
            <a:endParaRPr lang="tr-TR" sz="2400" b="1" dirty="0"/>
          </a:p>
          <a:p>
            <a:pPr marL="457200" lvl="0" indent="-457200">
              <a:buFont typeface="+mj-lt"/>
              <a:buAutoNum type="alphaLcParenR" startAt="4"/>
            </a:pPr>
            <a:r>
              <a:rPr lang="tr-TR" sz="2400" dirty="0"/>
              <a:t>Kanama belirtileri (kan fışkırması, kanlı giysiler veya yerde kan birikimi) var mı? Ancak vücudun içinde de kanama olabileceği ve kan kaybı görülmese dahi hayati tehlike oluşturabileceği de unutulmamalıdır.</a:t>
            </a:r>
          </a:p>
          <a:p>
            <a:pPr marL="457200" lvl="0" indent="-457200">
              <a:buFont typeface="+mj-lt"/>
              <a:buAutoNum type="alphaLcParenR" startAt="4"/>
            </a:pPr>
            <a:r>
              <a:rPr lang="tr-TR" sz="2400" dirty="0"/>
              <a:t>İlk yardımcının, kişinin kanına veya diğer vücut sıvılarına temas etme ihtimali var mı? (Eğer varsa müdahale öncesi gerekli önlemleri aldığınızdan emin olunmalıdır)</a:t>
            </a:r>
          </a:p>
          <a:p>
            <a:pPr marL="457200" lvl="0" indent="-457200">
              <a:buFont typeface="+mj-lt"/>
              <a:buAutoNum type="alphaLcParenR" startAt="4"/>
            </a:pPr>
            <a:r>
              <a:rPr lang="tr-TR" sz="2400" dirty="0"/>
              <a:t>Olay yerinde ilk yardımcı, hasta/yaralı veya çevredekiler için tehlike var mı?</a:t>
            </a:r>
          </a:p>
        </p:txBody>
      </p:sp>
      <p:sp>
        <p:nvSpPr>
          <p:cNvPr id="7" name="Başlık 1"/>
          <p:cNvSpPr txBox="1">
            <a:spLocks/>
          </p:cNvSpPr>
          <p:nvPr/>
        </p:nvSpPr>
        <p:spPr>
          <a:xfrm>
            <a:off x="0" y="0"/>
            <a:ext cx="9144000" cy="10375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ct val="20000"/>
              </a:spcBef>
            </a:pPr>
            <a:endParaRPr lang="tr-TR" sz="2800" b="1" dirty="0"/>
          </a:p>
        </p:txBody>
      </p:sp>
      <p:pic>
        <p:nvPicPr>
          <p:cNvPr id="2" name="Resim 1">
            <a:extLst>
              <a:ext uri="{FF2B5EF4-FFF2-40B4-BE49-F238E27FC236}">
                <a16:creationId xmlns:a16="http://schemas.microsoft.com/office/drawing/2014/main" id="{AC49EFC3-154E-3575-0753-3BC9C3164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1119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1"/>
            <a:ext cx="9180512"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İçerik Yer Tutucusu 2"/>
          <p:cNvSpPr txBox="1">
            <a:spLocks/>
          </p:cNvSpPr>
          <p:nvPr/>
        </p:nvSpPr>
        <p:spPr>
          <a:xfrm>
            <a:off x="323528" y="1380158"/>
            <a:ext cx="8640960" cy="4641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tr-TR" sz="2400" b="1" dirty="0"/>
          </a:p>
          <a:p>
            <a:pPr marL="0" indent="0" algn="just">
              <a:buNone/>
            </a:pPr>
            <a:r>
              <a:rPr lang="tr-TR" sz="2400" b="1" dirty="0"/>
              <a:t>1. a-Yanıtın (Bilincin) değerlendirilmesi;</a:t>
            </a:r>
            <a:endParaRPr lang="tr-TR" sz="2400" dirty="0"/>
          </a:p>
          <a:p>
            <a:pPr marL="0" indent="0" algn="just">
              <a:buFont typeface="Arial" pitchFamily="34" charset="0"/>
              <a:buNone/>
            </a:pPr>
            <a:r>
              <a:rPr lang="tr-TR" sz="2400" dirty="0"/>
              <a:t>Hasta/yaralı hareketsiz ise, </a:t>
            </a:r>
            <a:r>
              <a:rPr lang="tr-TR" sz="2400" b="1" dirty="0"/>
              <a:t>hafifçe</a:t>
            </a:r>
            <a:r>
              <a:rPr lang="tr-TR" sz="2400" dirty="0"/>
              <a:t> omuzlarına dokunulur ve uyuyan bir kimseyi uyandırabilecek kadar yüksek bir sesle </a:t>
            </a:r>
            <a:r>
              <a:rPr lang="en-US" sz="2400" dirty="0"/>
              <a:t>“</a:t>
            </a:r>
            <a:r>
              <a:rPr lang="tr-TR" sz="2400" dirty="0"/>
              <a:t>İyi misiniz?</a:t>
            </a:r>
            <a:r>
              <a:rPr lang="en-US" sz="2400" dirty="0"/>
              <a:t>”</a:t>
            </a:r>
            <a:r>
              <a:rPr lang="tr-TR" sz="2400" dirty="0"/>
              <a:t> diye sorulur.</a:t>
            </a:r>
          </a:p>
          <a:p>
            <a:pPr marL="0" indent="0" algn="just">
              <a:buFont typeface="Arial" pitchFamily="34" charset="0"/>
              <a:buNone/>
            </a:pPr>
            <a:r>
              <a:rPr lang="tr-TR" sz="2400" dirty="0"/>
              <a:t>Sonraki kontrollerin nasıl ve hangi sırada gerçekleştirileceği büyük ölçüde bu sorunun cevabına bağlıdır. Değerlendirmenin yanıt veren ve yanıt vermeyen şeklinde iki temel sonucu vardır.</a:t>
            </a:r>
          </a:p>
          <a:p>
            <a:pPr algn="just"/>
            <a:endParaRPr lang="tr-TR" sz="2200" dirty="0"/>
          </a:p>
        </p:txBody>
      </p:sp>
      <p:sp>
        <p:nvSpPr>
          <p:cNvPr id="9" name="Başlık 1"/>
          <p:cNvSpPr txBox="1">
            <a:spLocks/>
          </p:cNvSpPr>
          <p:nvPr/>
        </p:nvSpPr>
        <p:spPr>
          <a:xfrm>
            <a:off x="0" y="0"/>
            <a:ext cx="9130247" cy="11967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cs typeface="Calibri" panose="020F0502020204030204" pitchFamily="34" charset="0"/>
              </a:rPr>
              <a:t> Acil Durum ile Başa Çıkma</a:t>
            </a:r>
          </a:p>
        </p:txBody>
      </p:sp>
      <p:pic>
        <p:nvPicPr>
          <p:cNvPr id="2" name="Resim 1">
            <a:extLst>
              <a:ext uri="{FF2B5EF4-FFF2-40B4-BE49-F238E27FC236}">
                <a16:creationId xmlns:a16="http://schemas.microsoft.com/office/drawing/2014/main" id="{089647A1-7E71-A53D-1FFB-BC99825E9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39286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62256" cy="11247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2"/>
          <p:cNvSpPr txBox="1">
            <a:spLocks/>
          </p:cNvSpPr>
          <p:nvPr/>
        </p:nvSpPr>
        <p:spPr>
          <a:xfrm>
            <a:off x="179512" y="1196752"/>
            <a:ext cx="8712968" cy="5616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200" b="1" u="sng" dirty="0"/>
          </a:p>
          <a:p>
            <a:pPr marL="0" indent="0" algn="just">
              <a:buNone/>
            </a:pPr>
            <a:endParaRPr lang="tr-TR" sz="2200" b="1" u="sng" dirty="0"/>
          </a:p>
          <a:p>
            <a:pPr algn="just"/>
            <a:r>
              <a:rPr lang="tr-TR" sz="2400" b="1" dirty="0"/>
              <a:t>Yanıt veren hasta/yaralıda;</a:t>
            </a:r>
          </a:p>
          <a:p>
            <a:pPr marL="0" indent="0" algn="just">
              <a:buNone/>
            </a:pPr>
            <a:r>
              <a:rPr lang="en-US" sz="2200" dirty="0"/>
              <a:t>“</a:t>
            </a:r>
            <a:r>
              <a:rPr lang="tr-TR" sz="2400" dirty="0"/>
              <a:t>İyi misiniz?</a:t>
            </a:r>
            <a:r>
              <a:rPr lang="en-US" sz="2400" dirty="0"/>
              <a:t>”</a:t>
            </a:r>
            <a:r>
              <a:rPr lang="tr-TR" sz="2400" dirty="0"/>
              <a:t> sorusuna cevap veren, inleyen veya hareket eden hasta/yaralı </a:t>
            </a:r>
            <a:r>
              <a:rPr lang="tr-TR" sz="2400" b="1" dirty="0"/>
              <a:t>yanıtlı </a:t>
            </a:r>
            <a:r>
              <a:rPr lang="tr-TR" sz="2400" dirty="0"/>
              <a:t>olarak kabul edilir. Ancak yanıt alınmasına rağmen hasta/yaralıda hava yolu tıkanıklığı, ciddi kanama, kalp krizi, şokun erken aşamaları veya başka bir ciddi durumun da olabileceği unutulmamalıdır. Bu durumların her biri gerçek birer acil durum olarak kabul edilmeli ve bunlardan herhangi birinden şüphe edildiğinde 112 acil yardım numarası aranarak ya da aratılarak yardım istenmelidir.</a:t>
            </a:r>
          </a:p>
          <a:p>
            <a:pPr algn="just"/>
            <a:endParaRPr lang="tr-TR" sz="2200" dirty="0"/>
          </a:p>
        </p:txBody>
      </p:sp>
      <p:sp>
        <p:nvSpPr>
          <p:cNvPr id="9" name="Başlık 1"/>
          <p:cNvSpPr txBox="1">
            <a:spLocks/>
          </p:cNvSpPr>
          <p:nvPr/>
        </p:nvSpPr>
        <p:spPr>
          <a:xfrm>
            <a:off x="18256" y="0"/>
            <a:ext cx="9144000" cy="11247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5B132CB6-A8D7-96AB-325A-8318623EB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3540" y="183407"/>
            <a:ext cx="897653" cy="581297"/>
          </a:xfrm>
          <a:prstGeom prst="rect">
            <a:avLst/>
          </a:prstGeom>
        </p:spPr>
      </p:pic>
    </p:spTree>
    <p:extLst>
      <p:ext uri="{BB962C8B-B14F-4D97-AF65-F5344CB8AC3E}">
        <p14:creationId xmlns:p14="http://schemas.microsoft.com/office/powerpoint/2010/main" val="125713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İçerik Yer Tutucusu 2"/>
          <p:cNvSpPr txBox="1">
            <a:spLocks/>
          </p:cNvSpPr>
          <p:nvPr/>
        </p:nvSpPr>
        <p:spPr>
          <a:xfrm>
            <a:off x="251520" y="1484784"/>
            <a:ext cx="8640960" cy="5373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İlk yardımcı yanıt veren hasta/yaralıda aşağıdaki adımları izlemelidir;</a:t>
            </a:r>
            <a:endParaRPr lang="tr-TR" sz="2400" dirty="0"/>
          </a:p>
          <a:p>
            <a:pPr algn="just"/>
            <a:r>
              <a:rPr lang="tr-TR" sz="2400" dirty="0">
                <a:cs typeface="Calibri" panose="020F0502020204030204" pitchFamily="34" charset="0"/>
              </a:rPr>
              <a:t>Hasta/yaralının bilinci yerinde ise ilk olarak ilkyardımcı kendisini tanıtır.</a:t>
            </a:r>
          </a:p>
          <a:p>
            <a:pPr algn="just"/>
            <a:r>
              <a:rPr lang="tr-TR" sz="2400" dirty="0">
                <a:cs typeface="Calibri" panose="020F0502020204030204" pitchFamily="34" charset="0"/>
              </a:rPr>
              <a:t>Mümkünse göz teması kurulur ve ilk yardımcı olduğu söylenir.</a:t>
            </a:r>
          </a:p>
          <a:p>
            <a:pPr algn="just"/>
            <a:r>
              <a:rPr lang="tr-TR" sz="2400" dirty="0">
                <a:cs typeface="Calibri" panose="020F0502020204030204" pitchFamily="34" charset="0"/>
              </a:rPr>
              <a:t>Ne yapılacağı açıklanır ve ilkyardım için izin istenir.</a:t>
            </a:r>
            <a:endParaRPr lang="tr-TR" sz="2200" dirty="0">
              <a:cs typeface="Calibri" panose="020F0502020204030204" pitchFamily="34" charset="0"/>
            </a:endParaRPr>
          </a:p>
          <a:p>
            <a:pPr marL="0" indent="0" algn="just">
              <a:buNone/>
            </a:pPr>
            <a:r>
              <a:rPr lang="tr-TR" sz="2400" b="1" dirty="0"/>
              <a:t>Aşağıdaki</a:t>
            </a:r>
            <a:r>
              <a:rPr lang="tr-TR" sz="2400" dirty="0"/>
              <a:t> </a:t>
            </a:r>
            <a:r>
              <a:rPr lang="tr-TR" sz="2400" b="1" dirty="0"/>
              <a:t>sorular sorularak hasta/yaralının hatırlama yeteneği değerlendirilir;</a:t>
            </a:r>
            <a:endParaRPr lang="tr-TR" sz="2400" dirty="0"/>
          </a:p>
          <a:p>
            <a:pPr algn="just"/>
            <a:r>
              <a:rPr lang="tr-TR" sz="2400" dirty="0">
                <a:cs typeface="Calibri" panose="020F0502020204030204" pitchFamily="34" charset="0"/>
              </a:rPr>
              <a:t> Adınız nedir?</a:t>
            </a:r>
          </a:p>
          <a:p>
            <a:pPr algn="just"/>
            <a:r>
              <a:rPr lang="tr-TR" sz="2400" dirty="0">
                <a:cs typeface="Calibri" panose="020F0502020204030204" pitchFamily="34" charset="0"/>
              </a:rPr>
              <a:t>Nerede olduğunuzu biliyor musunuz?</a:t>
            </a:r>
          </a:p>
          <a:p>
            <a:pPr algn="just"/>
            <a:r>
              <a:rPr lang="tr-TR" sz="2400" dirty="0">
                <a:cs typeface="Calibri" panose="020F0502020204030204" pitchFamily="34" charset="0"/>
              </a:rPr>
              <a:t>İçerisinde bulunduğumuz ay ve yıl nedir?</a:t>
            </a:r>
          </a:p>
          <a:p>
            <a:pPr algn="just"/>
            <a:r>
              <a:rPr lang="tr-TR" sz="2400" dirty="0">
                <a:cs typeface="Calibri" panose="020F0502020204030204" pitchFamily="34" charset="0"/>
              </a:rPr>
              <a:t>Size ne oldu?</a:t>
            </a:r>
          </a:p>
        </p:txBody>
      </p:sp>
      <p:sp>
        <p:nvSpPr>
          <p:cNvPr id="9" name="Başlık 1"/>
          <p:cNvSpPr txBox="1">
            <a:spLocks/>
          </p:cNvSpPr>
          <p:nvPr/>
        </p:nvSpPr>
        <p:spPr>
          <a:xfrm>
            <a:off x="-1" y="0"/>
            <a:ext cx="91440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305F9E38-7221-AC6D-38B4-8786630F2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654" y="260648"/>
            <a:ext cx="986826" cy="639043"/>
          </a:xfrm>
          <a:prstGeom prst="rect">
            <a:avLst/>
          </a:prstGeom>
        </p:spPr>
      </p:pic>
    </p:spTree>
    <p:extLst>
      <p:ext uri="{BB962C8B-B14F-4D97-AF65-F5344CB8AC3E}">
        <p14:creationId xmlns:p14="http://schemas.microsoft.com/office/powerpoint/2010/main" val="306031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44000"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İçerik Yer Tutucusu 2"/>
          <p:cNvSpPr txBox="1">
            <a:spLocks/>
          </p:cNvSpPr>
          <p:nvPr/>
        </p:nvSpPr>
        <p:spPr>
          <a:xfrm>
            <a:off x="179512" y="1196752"/>
            <a:ext cx="8712968" cy="5661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İlk yardımcı yanıt veren hasta/yaralıda aşağıdaki adımları izlemelidir;</a:t>
            </a:r>
            <a:endParaRPr lang="tr-TR" sz="2400" dirty="0"/>
          </a:p>
          <a:p>
            <a:pPr algn="just"/>
            <a:r>
              <a:rPr lang="tr-TR" sz="2400" dirty="0">
                <a:cs typeface="Calibri" panose="020F0502020204030204" pitchFamily="34" charset="0"/>
              </a:rPr>
              <a:t> Gerekli ise 112 acil yardım numarası aranarak yardım istenir,</a:t>
            </a:r>
          </a:p>
          <a:p>
            <a:pPr algn="just"/>
            <a:r>
              <a:rPr lang="tr-TR" sz="2400" dirty="0">
                <a:cs typeface="Calibri" panose="020F0502020204030204" pitchFamily="34" charset="0"/>
              </a:rPr>
              <a:t>Hasta/yaralının hareket ettirilmesinde sakınca yoksa getirilir. (Örneğin; uzanmak, sabit bir nesneye yaslanmak),</a:t>
            </a:r>
          </a:p>
          <a:p>
            <a:pPr algn="just"/>
            <a:r>
              <a:rPr lang="tr-TR" sz="2400" dirty="0">
                <a:cs typeface="Calibri" panose="020F0502020204030204" pitchFamily="34" charset="0"/>
              </a:rPr>
              <a:t>Kanamanın olup olmadığı kontrol edilir ve ciddiyeti değerlendirilir,</a:t>
            </a:r>
          </a:p>
          <a:p>
            <a:pPr algn="just"/>
            <a:r>
              <a:rPr lang="tr-TR" sz="2400" dirty="0">
                <a:cs typeface="Calibri" panose="020F0502020204030204" pitchFamily="34" charset="0"/>
              </a:rPr>
              <a:t>Hasta/yaralının solunumu izlenir; anormal solunum sesleri (hırıltılı solunum) ve solunum hızı kontrol edilir,</a:t>
            </a:r>
          </a:p>
          <a:p>
            <a:pPr algn="just"/>
            <a:r>
              <a:rPr lang="tr-TR" sz="2400" dirty="0">
                <a:cs typeface="Calibri" panose="020F0502020204030204" pitchFamily="34" charset="0"/>
              </a:rPr>
              <a:t>Hasta/yaralı derlenme pozisyonuna getirilir.</a:t>
            </a:r>
          </a:p>
          <a:p>
            <a:pPr marL="0" indent="0" algn="just">
              <a:buNone/>
            </a:pPr>
            <a:endParaRPr lang="tr-TR" sz="2400" dirty="0">
              <a:cs typeface="Calibri" panose="020F0502020204030204" pitchFamily="34" charset="0"/>
            </a:endParaRPr>
          </a:p>
          <a:p>
            <a:pPr algn="just"/>
            <a:r>
              <a:rPr lang="tr-TR" sz="2400" b="1" dirty="0"/>
              <a:t> Yanıt vermeyen hasta/yaralıda: </a:t>
            </a:r>
          </a:p>
          <a:p>
            <a:pPr marL="0" lvl="0" indent="0" algn="just">
              <a:buNone/>
            </a:pPr>
            <a:r>
              <a:rPr lang="en-US" sz="2400" dirty="0"/>
              <a:t>“</a:t>
            </a:r>
            <a:r>
              <a:rPr lang="tr-TR" sz="2400" dirty="0"/>
              <a:t>İyi misiniz?</a:t>
            </a:r>
            <a:r>
              <a:rPr lang="en-US" sz="2400" dirty="0"/>
              <a:t>”</a:t>
            </a:r>
            <a:r>
              <a:rPr lang="tr-TR" sz="2400" dirty="0"/>
              <a:t> sorusuna cevap vermeyen, inlemeyen veya hareket etmeyen hasta/yaralı yanıtsız olarak kabul edilir. </a:t>
            </a:r>
          </a:p>
        </p:txBody>
      </p:sp>
      <p:sp>
        <p:nvSpPr>
          <p:cNvPr id="9" name="Başlık 1"/>
          <p:cNvSpPr txBox="1">
            <a:spLocks/>
          </p:cNvSpPr>
          <p:nvPr/>
        </p:nvSpPr>
        <p:spPr>
          <a:xfrm>
            <a:off x="0" y="0"/>
            <a:ext cx="9144000" cy="10079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30A78486-53A1-6647-34E1-D9142B047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023" y="260648"/>
            <a:ext cx="786457" cy="509289"/>
          </a:xfrm>
          <a:prstGeom prst="rect">
            <a:avLst/>
          </a:prstGeom>
        </p:spPr>
      </p:pic>
    </p:spTree>
    <p:extLst>
      <p:ext uri="{BB962C8B-B14F-4D97-AF65-F5344CB8AC3E}">
        <p14:creationId xmlns:p14="http://schemas.microsoft.com/office/powerpoint/2010/main" val="25817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063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2"/>
          <p:cNvSpPr txBox="1">
            <a:spLocks/>
          </p:cNvSpPr>
          <p:nvPr/>
        </p:nvSpPr>
        <p:spPr>
          <a:xfrm>
            <a:off x="107503" y="1469020"/>
            <a:ext cx="5699337" cy="53889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b="1" dirty="0"/>
              <a:t>Bu durumda ilk yardımcı aşağıdaki adımları izlemelidir;</a:t>
            </a:r>
            <a:endParaRPr lang="tr-TR" sz="2200" dirty="0"/>
          </a:p>
          <a:p>
            <a:pPr algn="just"/>
            <a:r>
              <a:rPr lang="tr-TR" sz="2200" dirty="0"/>
              <a:t> 112 acil yardım numarası aranır veya aratılarak </a:t>
            </a:r>
            <a:r>
              <a:rPr lang="tr-TR" sz="2200"/>
              <a:t>yardım istenir.</a:t>
            </a:r>
            <a:endParaRPr lang="tr-TR" sz="2200" dirty="0"/>
          </a:p>
          <a:p>
            <a:pPr algn="just"/>
            <a:r>
              <a:rPr lang="tr-TR" sz="2200" dirty="0"/>
              <a:t>Hasta/ yaralı düz sağlam bir yüzeye yatırılır ve düzenli solunumunun olup olmadığını anlayabilmek için göğsüne bakılarak yükselme ve alçalma hareketleri kontrol edilir. Herhangi bir hareket görülemiyorsa kişi nefes almıyordur (Nefes alma ile iç çekme tarzında olan göğüs hareketleri birbirine karıştırılmamalıdır). Bu aşamada artık zaman kaybetmeden </a:t>
            </a:r>
            <a:r>
              <a:rPr lang="tr-TR" sz="2200" b="1" dirty="0"/>
              <a:t>Temel Yaşam Desteğine başlanır.</a:t>
            </a:r>
          </a:p>
        </p:txBody>
      </p:sp>
      <p:sp>
        <p:nvSpPr>
          <p:cNvPr id="9" name="Başlık 1"/>
          <p:cNvSpPr txBox="1">
            <a:spLocks/>
          </p:cNvSpPr>
          <p:nvPr/>
        </p:nvSpPr>
        <p:spPr>
          <a:xfrm>
            <a:off x="0" y="1"/>
            <a:ext cx="9130247" cy="10063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10" name="Resim 9">
            <a:extLst>
              <a:ext uri="{FF2B5EF4-FFF2-40B4-BE49-F238E27FC236}">
                <a16:creationId xmlns:a16="http://schemas.microsoft.com/office/drawing/2014/main" id="{8C892447-F78B-E94E-A9AB-DE06B2F00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5663" y="1482984"/>
            <a:ext cx="3134584" cy="2350938"/>
          </a:xfrm>
          <a:prstGeom prst="rect">
            <a:avLst/>
          </a:prstGeom>
        </p:spPr>
      </p:pic>
      <p:pic>
        <p:nvPicPr>
          <p:cNvPr id="11" name="Resim 10">
            <a:extLst>
              <a:ext uri="{FF2B5EF4-FFF2-40B4-BE49-F238E27FC236}">
                <a16:creationId xmlns:a16="http://schemas.microsoft.com/office/drawing/2014/main" id="{E1DFC879-3043-5842-B085-1F93D8DC2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689" y="4157612"/>
            <a:ext cx="3178558" cy="2376104"/>
          </a:xfrm>
          <a:prstGeom prst="rect">
            <a:avLst/>
          </a:prstGeom>
        </p:spPr>
      </p:pic>
      <p:pic>
        <p:nvPicPr>
          <p:cNvPr id="2" name="Resim 1">
            <a:extLst>
              <a:ext uri="{FF2B5EF4-FFF2-40B4-BE49-F238E27FC236}">
                <a16:creationId xmlns:a16="http://schemas.microsoft.com/office/drawing/2014/main" id="{3465A7D5-4D1F-11ED-0E46-ED06333DF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83407"/>
            <a:ext cx="914818" cy="639043"/>
          </a:xfrm>
          <a:prstGeom prst="rect">
            <a:avLst/>
          </a:prstGeom>
        </p:spPr>
      </p:pic>
    </p:spTree>
    <p:extLst>
      <p:ext uri="{BB962C8B-B14F-4D97-AF65-F5344CB8AC3E}">
        <p14:creationId xmlns:p14="http://schemas.microsoft.com/office/powerpoint/2010/main" val="3935793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321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tr-TR" b="1" i="1" dirty="0">
              <a:solidFill>
                <a:prstClr val="black"/>
              </a:solidFill>
            </a:endParaRPr>
          </a:p>
        </p:txBody>
      </p:sp>
      <p:sp>
        <p:nvSpPr>
          <p:cNvPr id="7" name="İçerik Yer Tutucusu 2"/>
          <p:cNvSpPr txBox="1">
            <a:spLocks/>
          </p:cNvSpPr>
          <p:nvPr/>
        </p:nvSpPr>
        <p:spPr>
          <a:xfrm>
            <a:off x="179511" y="1880828"/>
            <a:ext cx="883392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tr-TR" sz="2400" b="1" dirty="0">
                <a:solidFill>
                  <a:prstClr val="black"/>
                </a:solidFill>
              </a:rPr>
              <a:t>Adım 2 ;</a:t>
            </a:r>
          </a:p>
          <a:p>
            <a:pPr lvl="0" algn="just"/>
            <a:r>
              <a:rPr lang="tr-TR" sz="2400" b="1" dirty="0">
                <a:solidFill>
                  <a:prstClr val="black"/>
                </a:solidFill>
              </a:rPr>
              <a:t>Tüm vücudun baştan sona yeniden değerlendirilmesi;</a:t>
            </a:r>
            <a:endParaRPr lang="tr-TR" sz="2400" dirty="0"/>
          </a:p>
          <a:p>
            <a:pPr marL="0" indent="0" algn="just">
              <a:buNone/>
            </a:pPr>
            <a:r>
              <a:rPr lang="tr-TR" sz="2400" dirty="0"/>
              <a:t>Bu aşamada birincil kontrolü takiben hasta/yaralının tüm vücudu baştan sona yeniden değerlendirilmeli ve hayatı tehdit eden bir durum saptanması durumunda hemen düzeltilmelidir.</a:t>
            </a:r>
          </a:p>
        </p:txBody>
      </p:sp>
      <p:sp>
        <p:nvSpPr>
          <p:cNvPr id="9" name="Başlık 1"/>
          <p:cNvSpPr txBox="1">
            <a:spLocks/>
          </p:cNvSpPr>
          <p:nvPr/>
        </p:nvSpPr>
        <p:spPr>
          <a:xfrm>
            <a:off x="-11882" y="-66783"/>
            <a:ext cx="9144000" cy="908720"/>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dirty="0"/>
          </a:p>
          <a:p>
            <a:pPr algn="l"/>
            <a:r>
              <a:rPr lang="tr-TR" sz="3300" b="1" dirty="0"/>
              <a:t> </a:t>
            </a:r>
            <a:r>
              <a:rPr lang="tr-TR" sz="3900" dirty="0"/>
              <a:t>Acil Durum ile Başa Çıkma</a:t>
            </a:r>
          </a:p>
        </p:txBody>
      </p:sp>
      <p:pic>
        <p:nvPicPr>
          <p:cNvPr id="2" name="Resim 1">
            <a:extLst>
              <a:ext uri="{FF2B5EF4-FFF2-40B4-BE49-F238E27FC236}">
                <a16:creationId xmlns:a16="http://schemas.microsoft.com/office/drawing/2014/main" id="{A9FAF6C9-7F2E-5961-FA07-4E16AE113B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73705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İçerik Yer Tutucusu 2"/>
          <p:cNvSpPr txBox="1">
            <a:spLocks/>
          </p:cNvSpPr>
          <p:nvPr/>
        </p:nvSpPr>
        <p:spPr>
          <a:xfrm>
            <a:off x="216025" y="1412776"/>
            <a:ext cx="8748463" cy="50405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1800" b="1" dirty="0"/>
          </a:p>
          <a:p>
            <a:pPr marL="0" indent="0" algn="just">
              <a:buNone/>
            </a:pPr>
            <a:r>
              <a:rPr lang="tr-TR" sz="2400" b="1" dirty="0"/>
              <a:t>Yaralanmanın ciddi olduğunu düşündüren bilgiler dikkate alınmalıdır. </a:t>
            </a:r>
          </a:p>
          <a:p>
            <a:pPr marL="0" indent="0" algn="just">
              <a:buNone/>
            </a:pPr>
            <a:r>
              <a:rPr lang="tr-TR" sz="2400" b="1" dirty="0"/>
              <a:t>Bunlar;</a:t>
            </a:r>
            <a:endParaRPr lang="tr-TR" sz="2400" dirty="0"/>
          </a:p>
          <a:p>
            <a:pPr marL="0" indent="0" algn="just">
              <a:buNone/>
            </a:pPr>
            <a:r>
              <a:rPr lang="en-US" sz="2400" dirty="0"/>
              <a:t>•</a:t>
            </a:r>
            <a:r>
              <a:rPr lang="tr-TR" sz="2400" dirty="0"/>
              <a:t> Kişinin boyunun 3 (üç) katından daha yüksekten düşmesi,</a:t>
            </a:r>
          </a:p>
          <a:p>
            <a:pPr marL="0" indent="0" algn="just">
              <a:buNone/>
            </a:pPr>
            <a:r>
              <a:rPr lang="en-US" sz="2400" dirty="0"/>
              <a:t>•</a:t>
            </a:r>
            <a:r>
              <a:rPr lang="tr-TR" sz="2400" dirty="0"/>
              <a:t> Kişinin boyu kadar veya daha yüksekten baş üstü düşmesi,</a:t>
            </a:r>
          </a:p>
          <a:p>
            <a:pPr marL="0" indent="0" algn="just">
              <a:buNone/>
            </a:pPr>
            <a:r>
              <a:rPr lang="en-US" sz="2400" dirty="0"/>
              <a:t>•</a:t>
            </a:r>
            <a:r>
              <a:rPr lang="tr-TR" sz="2400" dirty="0"/>
              <a:t> Araç çarpışmalarında fırlama, yuvarlanma, yüksek hız, motosiklet veya bisiklet ile çarpışma,</a:t>
            </a:r>
          </a:p>
          <a:p>
            <a:pPr marL="0" indent="0" algn="just">
              <a:buNone/>
            </a:pPr>
            <a:r>
              <a:rPr lang="en-US" sz="2400" dirty="0"/>
              <a:t>•</a:t>
            </a:r>
            <a:r>
              <a:rPr lang="tr-TR" sz="2400" dirty="0"/>
              <a:t> Bilinç değişikliğine neden olan baş yaralanmaları,</a:t>
            </a:r>
          </a:p>
          <a:p>
            <a:pPr marL="0" indent="0" algn="just">
              <a:buNone/>
            </a:pPr>
            <a:r>
              <a:rPr lang="en-US" sz="2400" dirty="0"/>
              <a:t>•</a:t>
            </a:r>
            <a:r>
              <a:rPr lang="tr-TR" sz="2400" dirty="0"/>
              <a:t> Baş, göğüs veya karın yaralanmaları (örneğin; bıçak veya ateşli silah),</a:t>
            </a:r>
          </a:p>
        </p:txBody>
      </p:sp>
      <p:sp>
        <p:nvSpPr>
          <p:cNvPr id="9" name="Başlık 1"/>
          <p:cNvSpPr txBox="1">
            <a:spLocks/>
          </p:cNvSpPr>
          <p:nvPr/>
        </p:nvSpPr>
        <p:spPr>
          <a:xfrm>
            <a:off x="0" y="0"/>
            <a:ext cx="9144000"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F059D6E6-AF21-C8D7-10A6-5E194D673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3540" y="183407"/>
            <a:ext cx="897653" cy="581297"/>
          </a:xfrm>
          <a:prstGeom prst="rect">
            <a:avLst/>
          </a:prstGeom>
        </p:spPr>
      </p:pic>
    </p:spTree>
    <p:extLst>
      <p:ext uri="{BB962C8B-B14F-4D97-AF65-F5344CB8AC3E}">
        <p14:creationId xmlns:p14="http://schemas.microsoft.com/office/powerpoint/2010/main" val="389889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2"/>
          <p:cNvSpPr txBox="1">
            <a:spLocks/>
          </p:cNvSpPr>
          <p:nvPr/>
        </p:nvSpPr>
        <p:spPr>
          <a:xfrm>
            <a:off x="251520" y="1412775"/>
            <a:ext cx="8640960" cy="5153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1800" b="1" dirty="0"/>
          </a:p>
          <a:p>
            <a:pPr marL="0" indent="0" algn="just">
              <a:buNone/>
            </a:pPr>
            <a:r>
              <a:rPr lang="tr-TR" sz="2400" b="1" dirty="0"/>
              <a:t>Yaralanmanın ciddi olduğunu düşündüren bilgiler dikkate alınmalıdır. </a:t>
            </a:r>
          </a:p>
          <a:p>
            <a:pPr marL="0" indent="0" algn="just">
              <a:buNone/>
            </a:pPr>
            <a:r>
              <a:rPr lang="tr-TR" sz="2400" b="1" dirty="0"/>
              <a:t>Bunlar;</a:t>
            </a:r>
            <a:endParaRPr lang="tr-TR" sz="2400" dirty="0"/>
          </a:p>
          <a:p>
            <a:pPr algn="just"/>
            <a:r>
              <a:rPr lang="tr-TR" sz="2400" dirty="0"/>
              <a:t>Büyük yanık yarası,</a:t>
            </a:r>
          </a:p>
          <a:p>
            <a:pPr algn="just"/>
            <a:r>
              <a:rPr lang="tr-TR" sz="2400" dirty="0"/>
              <a:t>Aynı araç içerisindeki bir yolcunun</a:t>
            </a:r>
            <a:r>
              <a:rPr lang="tr-TR" sz="2400" b="1" dirty="0"/>
              <a:t> </a:t>
            </a:r>
            <a:r>
              <a:rPr lang="tr-TR" sz="2400" dirty="0"/>
              <a:t>nefes veya soluk almayan bir  yolcunun olduğu çarpışmalar,</a:t>
            </a:r>
            <a:r>
              <a:rPr lang="tr-TR" sz="2400" b="1" dirty="0"/>
              <a:t> </a:t>
            </a:r>
          </a:p>
          <a:p>
            <a:pPr algn="just"/>
            <a:r>
              <a:rPr lang="tr-TR" sz="2400" dirty="0"/>
              <a:t>Aracın yayalara çarpmasıdır.</a:t>
            </a:r>
          </a:p>
          <a:p>
            <a:pPr marL="0" indent="0" algn="just">
              <a:buNone/>
            </a:pPr>
            <a:r>
              <a:rPr lang="tr-TR" sz="2400" dirty="0"/>
              <a:t>Önemli yaralanma nedenlerine ek olarak, </a:t>
            </a:r>
            <a:r>
              <a:rPr lang="tr-TR" sz="2400" b="1" dirty="0"/>
              <a:t>baş-boyun yaralanması olan bir kişinin aksi kanıtlanmadıkça omurga yaralanması olduğu da varsayılmalıdır.</a:t>
            </a:r>
            <a:endParaRPr lang="tr-TR" sz="2400" dirty="0"/>
          </a:p>
        </p:txBody>
      </p:sp>
      <p:sp>
        <p:nvSpPr>
          <p:cNvPr id="9" name="Başlık 1"/>
          <p:cNvSpPr txBox="1">
            <a:spLocks/>
          </p:cNvSpPr>
          <p:nvPr/>
        </p:nvSpPr>
        <p:spPr>
          <a:xfrm>
            <a:off x="1" y="0"/>
            <a:ext cx="9144000"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AA2BE41E-0ADC-3606-E319-D0BF593577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40366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2"/>
          <p:cNvSpPr txBox="1">
            <a:spLocks/>
          </p:cNvSpPr>
          <p:nvPr/>
        </p:nvSpPr>
        <p:spPr>
          <a:xfrm>
            <a:off x="179511" y="1340768"/>
            <a:ext cx="5035255" cy="4680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latin typeface="Calibri" panose="020F0502020204030204" pitchFamily="34" charset="0"/>
              <a:cs typeface="Calibri" panose="020F0502020204030204" pitchFamily="34" charset="0"/>
            </a:endParaRPr>
          </a:p>
          <a:p>
            <a:pPr marL="0" indent="0" algn="just">
              <a:buNone/>
            </a:pPr>
            <a:r>
              <a:rPr lang="tr-TR" sz="2400" b="1" dirty="0">
                <a:latin typeface="Calibri" panose="020F0502020204030204" pitchFamily="34" charset="0"/>
                <a:cs typeface="Calibri" panose="020F0502020204030204" pitchFamily="34" charset="0"/>
              </a:rPr>
              <a:t>Adım 3;</a:t>
            </a:r>
          </a:p>
          <a:p>
            <a:pPr marL="0" indent="0" algn="just">
              <a:buNone/>
            </a:pPr>
            <a:r>
              <a:rPr lang="tr-TR" sz="2400" b="1" dirty="0">
                <a:latin typeface="Calibri" panose="020F0502020204030204" pitchFamily="34" charset="0"/>
                <a:cs typeface="Calibri" panose="020F0502020204030204" pitchFamily="34" charset="0"/>
              </a:rPr>
              <a:t>Hasta/yaralının hikayesinin alınması;</a:t>
            </a:r>
          </a:p>
          <a:p>
            <a:pPr marL="0" indent="0" algn="just">
              <a:buNone/>
            </a:pPr>
            <a:r>
              <a:rPr lang="tr-TR" sz="2400" dirty="0">
                <a:latin typeface="Calibri" panose="020F0502020204030204" pitchFamily="34" charset="0"/>
                <a:cs typeface="Calibri" panose="020F0502020204030204" pitchFamily="34" charset="0"/>
              </a:rPr>
              <a:t>Yaralanma nedenini belirlemek için, hasta/yaralıdan neler olduğunu ayrıntılı olarak açıklaması istenmelidir. Hasta/yaralı kişiye sorulması gereken soruların başında; “</a:t>
            </a:r>
            <a:r>
              <a:rPr lang="tr-TR" sz="2400" b="1" dirty="0">
                <a:latin typeface="Calibri" panose="020F0502020204030204" pitchFamily="34" charset="0"/>
                <a:cs typeface="Calibri" panose="020F0502020204030204" pitchFamily="34" charset="0"/>
              </a:rPr>
              <a:t>Sorun nedir</a:t>
            </a:r>
            <a:r>
              <a:rPr lang="tr-T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Size ne oldu</a:t>
            </a:r>
            <a:r>
              <a:rPr lang="tr-T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ve </a:t>
            </a:r>
            <a:r>
              <a:rPr lang="en-US"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Herhangi bir yerin incindi mi? yer alır.</a:t>
            </a:r>
          </a:p>
        </p:txBody>
      </p:sp>
      <p:sp>
        <p:nvSpPr>
          <p:cNvPr id="9" name="Başlık 1"/>
          <p:cNvSpPr txBox="1">
            <a:spLocks/>
          </p:cNvSpPr>
          <p:nvPr/>
        </p:nvSpPr>
        <p:spPr>
          <a:xfrm>
            <a:off x="0" y="44624"/>
            <a:ext cx="9144000" cy="100811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14766" y="1988840"/>
            <a:ext cx="384000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a:extLst>
              <a:ext uri="{FF2B5EF4-FFF2-40B4-BE49-F238E27FC236}">
                <a16:creationId xmlns:a16="http://schemas.microsoft.com/office/drawing/2014/main" id="{43F1F6BB-F47B-4B73-9F06-971E1AD9C54D}"/>
              </a:ext>
            </a:extLst>
          </p:cNvPr>
          <p:cNvSpPr/>
          <p:nvPr/>
        </p:nvSpPr>
        <p:spPr>
          <a:xfrm>
            <a:off x="0" y="0"/>
            <a:ext cx="9132806"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latin typeface="+mj-lt"/>
              </a:rPr>
              <a:t>  Acil Durum ile Başa Çıkma</a:t>
            </a:r>
          </a:p>
        </p:txBody>
      </p:sp>
      <p:pic>
        <p:nvPicPr>
          <p:cNvPr id="2" name="Resim 1">
            <a:extLst>
              <a:ext uri="{FF2B5EF4-FFF2-40B4-BE49-F238E27FC236}">
                <a16:creationId xmlns:a16="http://schemas.microsoft.com/office/drawing/2014/main" id="{10CDD9EF-6EF0-B874-CAC1-4244C995C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405680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E5F3548-2AA9-4CD2-8ED7-ECD605C32837}"/>
              </a:ext>
            </a:extLst>
          </p:cNvPr>
          <p:cNvSpPr/>
          <p:nvPr/>
        </p:nvSpPr>
        <p:spPr>
          <a:xfrm>
            <a:off x="8390" y="0"/>
            <a:ext cx="913561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0"/>
            <a:ext cx="9135610" cy="1197390"/>
          </a:xfrm>
          <a:effectLst>
            <a:innerShdw blurRad="63500" dist="50800" dir="10800000">
              <a:prstClr val="black">
                <a:alpha val="50000"/>
              </a:prstClr>
            </a:innerShdw>
          </a:effectLst>
        </p:spPr>
        <p:txBody>
          <a:bodyPr>
            <a:noAutofit/>
          </a:bodyPr>
          <a:lstStyle/>
          <a:p>
            <a:pPr algn="l"/>
            <a:r>
              <a:rPr lang="tr-TR" sz="3600" dirty="0"/>
              <a:t> Genel İlk Yardım Bilgileri</a:t>
            </a:r>
            <a:br>
              <a:rPr lang="tr-TR" sz="3600" b="1" dirty="0"/>
            </a:br>
            <a:r>
              <a:rPr lang="tr-TR" sz="2400" b="1" dirty="0"/>
              <a:t>  </a:t>
            </a:r>
            <a:r>
              <a:rPr lang="tr-TR" sz="2400" dirty="0"/>
              <a:t>Tanımlar</a:t>
            </a:r>
          </a:p>
        </p:txBody>
      </p:sp>
      <p:sp>
        <p:nvSpPr>
          <p:cNvPr id="3" name="İçerik Yer Tutucusu 2"/>
          <p:cNvSpPr>
            <a:spLocks noGrp="1"/>
          </p:cNvSpPr>
          <p:nvPr>
            <p:ph idx="1"/>
          </p:nvPr>
        </p:nvSpPr>
        <p:spPr>
          <a:xfrm>
            <a:off x="467544" y="4005064"/>
            <a:ext cx="8064896" cy="1944216"/>
          </a:xfrm>
          <a:ln>
            <a:noFill/>
          </a:ln>
        </p:spPr>
        <p:txBody>
          <a:bodyPr>
            <a:normAutofit/>
          </a:bodyPr>
          <a:lstStyle/>
          <a:p>
            <a:pPr marL="0" indent="0" algn="just">
              <a:lnSpc>
                <a:spcPct val="120000"/>
              </a:lnSpc>
              <a:buNone/>
            </a:pPr>
            <a:r>
              <a:rPr lang="tr-TR" sz="2400" b="1" dirty="0"/>
              <a:t>İlk yardımcı kimdir;</a:t>
            </a:r>
          </a:p>
          <a:p>
            <a:pPr marL="0" indent="0" algn="just">
              <a:buNone/>
            </a:pPr>
            <a:r>
              <a:rPr lang="tr-TR" sz="2400" dirty="0"/>
              <a:t>Bakanlıkça belirlenen standartlara uygun eğitim alan ve aldığı eğitim çerçevesinde uygulamalar yapabilen, ilk yardımcı yetki belgesine sahip olan kişidir.</a:t>
            </a:r>
          </a:p>
        </p:txBody>
      </p:sp>
      <p:sp>
        <p:nvSpPr>
          <p:cNvPr id="4" name="İçerik Yer Tutucusu 2"/>
          <p:cNvSpPr txBox="1">
            <a:spLocks/>
          </p:cNvSpPr>
          <p:nvPr/>
        </p:nvSpPr>
        <p:spPr>
          <a:xfrm>
            <a:off x="395536" y="1557111"/>
            <a:ext cx="7920880" cy="2088232"/>
          </a:xfrm>
          <a:prstGeom prst="rect">
            <a:avLst/>
          </a:prstGeom>
          <a:ln>
            <a:no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pitchFamily="34" charset="0"/>
              <a:buNone/>
            </a:pPr>
            <a:r>
              <a:rPr lang="tr-TR" sz="3000" b="1" dirty="0"/>
              <a:t>İlk yardım nedir;</a:t>
            </a:r>
            <a:endParaRPr lang="tr-TR" sz="2800" b="1" dirty="0"/>
          </a:p>
          <a:p>
            <a:pPr marL="0" indent="0" algn="just">
              <a:buNone/>
            </a:pPr>
            <a:r>
              <a:rPr lang="tr-TR" sz="2800" dirty="0"/>
              <a:t>Ani olarak ortaya çıkan hastalık veya yaralanma durumunda; kişinin hayatını korumak, sağlık durumunun kötüleşmesini önlemek ve iyileşmesine destek olmak amacıyla olay yerindeki mevcut imkanlarla uygulanan hızlı ve etkili müdahalelere ilk yardım denir.</a:t>
            </a:r>
          </a:p>
        </p:txBody>
      </p:sp>
      <p:pic>
        <p:nvPicPr>
          <p:cNvPr id="6" name="Resim 5">
            <a:extLst>
              <a:ext uri="{FF2B5EF4-FFF2-40B4-BE49-F238E27FC236}">
                <a16:creationId xmlns:a16="http://schemas.microsoft.com/office/drawing/2014/main" id="{97C2BE1C-6716-D4A8-33EC-8A05B73D7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10691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2"/>
          <p:cNvSpPr txBox="1">
            <a:spLocks/>
          </p:cNvSpPr>
          <p:nvPr/>
        </p:nvSpPr>
        <p:spPr>
          <a:xfrm>
            <a:off x="249819" y="1340768"/>
            <a:ext cx="8604447"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3. Yardım çağrısı (112 acil yardım numarasının aranması);</a:t>
            </a:r>
            <a:endParaRPr lang="tr-TR" sz="2400" dirty="0"/>
          </a:p>
          <a:p>
            <a:pPr marL="0" indent="0" algn="just">
              <a:buNone/>
            </a:pPr>
            <a:r>
              <a:rPr lang="tr-TR" sz="2400" dirty="0"/>
              <a:t>İlk yardımcıdan beklenen 112 acil yardım numarasını arama veya aranmasını sağlama konusunda dikkatli davranmasıdır.</a:t>
            </a:r>
          </a:p>
          <a:p>
            <a:pPr marL="0" indent="0" algn="just">
              <a:buNone/>
            </a:pPr>
            <a:r>
              <a:rPr lang="tr-TR" sz="2400" b="1" dirty="0"/>
              <a:t>Aşağıdaki sorulardan herhangi birinin yanıtı </a:t>
            </a:r>
            <a:r>
              <a:rPr lang="en-US" sz="2400" b="1" dirty="0"/>
              <a:t>“</a:t>
            </a:r>
            <a:r>
              <a:rPr lang="tr-TR" sz="2400" b="1" dirty="0"/>
              <a:t>evet</a:t>
            </a:r>
            <a:r>
              <a:rPr lang="en-US" sz="2400" b="1" dirty="0"/>
              <a:t>” </a:t>
            </a:r>
            <a:r>
              <a:rPr lang="tr-TR" sz="2400" b="1" dirty="0"/>
              <a:t>ise veya verilen cevap şüpheliyse 112 acil yardım numarası aranmalıdır;</a:t>
            </a:r>
            <a:endParaRPr lang="tr-TR" sz="2400" dirty="0"/>
          </a:p>
          <a:p>
            <a:pPr algn="just"/>
            <a:r>
              <a:rPr lang="tr-TR" sz="2400" dirty="0"/>
              <a:t> Durum yaşamı tehdit ediyor mu?</a:t>
            </a:r>
          </a:p>
          <a:p>
            <a:pPr algn="just"/>
            <a:r>
              <a:rPr lang="tr-TR" sz="2400" dirty="0"/>
              <a:t>Durum daha da kötüleşebilir mi?</a:t>
            </a:r>
          </a:p>
          <a:p>
            <a:pPr algn="just"/>
            <a:r>
              <a:rPr lang="tr-TR" sz="2400" dirty="0"/>
              <a:t>Hasta/yaralının hareket ettirilmesi daha fazla yaralanmaya neden olur mu?</a:t>
            </a:r>
          </a:p>
        </p:txBody>
      </p:sp>
      <p:sp>
        <p:nvSpPr>
          <p:cNvPr id="9" name="Başlık 1"/>
          <p:cNvSpPr txBox="1">
            <a:spLocks/>
          </p:cNvSpPr>
          <p:nvPr/>
        </p:nvSpPr>
        <p:spPr>
          <a:xfrm>
            <a:off x="1" y="0"/>
            <a:ext cx="9144000"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Acil Durum ile Başa Çıkma</a:t>
            </a:r>
          </a:p>
        </p:txBody>
      </p:sp>
      <p:pic>
        <p:nvPicPr>
          <p:cNvPr id="2" name="Resim 1">
            <a:extLst>
              <a:ext uri="{FF2B5EF4-FFF2-40B4-BE49-F238E27FC236}">
                <a16:creationId xmlns:a16="http://schemas.microsoft.com/office/drawing/2014/main" id="{481A2025-E876-E1CA-B44A-03FF7F6DF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698814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2"/>
          <p:cNvSpPr txBox="1">
            <a:spLocks/>
          </p:cNvSpPr>
          <p:nvPr/>
        </p:nvSpPr>
        <p:spPr>
          <a:xfrm>
            <a:off x="368673" y="1268760"/>
            <a:ext cx="8307783"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1800" b="1" dirty="0"/>
          </a:p>
          <a:p>
            <a:pPr marL="0" indent="0" algn="just">
              <a:buNone/>
            </a:pPr>
            <a:r>
              <a:rPr lang="tr-TR" sz="2400" b="1" dirty="0"/>
              <a:t>Aşağıdaki koşulların varlığında da 112 acil yardım numarasının aranması önerilmektedir;</a:t>
            </a:r>
          </a:p>
          <a:p>
            <a:pPr marL="0" indent="0" algn="just">
              <a:buNone/>
            </a:pPr>
            <a:endParaRPr lang="tr-TR" sz="2400" dirty="0"/>
          </a:p>
          <a:p>
            <a:pPr algn="just"/>
            <a:r>
              <a:rPr lang="tr-TR" sz="2400" dirty="0"/>
              <a:t>Özellikle dinlenmekle düzelmeyen nefes almadaki zorluk,</a:t>
            </a:r>
          </a:p>
          <a:p>
            <a:pPr algn="just"/>
            <a:r>
              <a:rPr lang="tr-TR" sz="2400" dirty="0"/>
              <a:t>Ani ve/veya şiddetli göğüs veya sırt ağrısı,</a:t>
            </a:r>
          </a:p>
          <a:p>
            <a:pPr algn="just"/>
            <a:r>
              <a:rPr lang="tr-TR" sz="2400" dirty="0"/>
              <a:t>Özellikle nefes darlığı veya bayılma hissi ile ilişkili çarpıntı,</a:t>
            </a:r>
          </a:p>
          <a:p>
            <a:pPr algn="just"/>
            <a:r>
              <a:rPr lang="tr-TR" sz="2400" dirty="0"/>
              <a:t>Bayılma veya yanıt vermeme,</a:t>
            </a:r>
          </a:p>
          <a:p>
            <a:pPr algn="just"/>
            <a:r>
              <a:rPr lang="tr-TR" sz="2400" dirty="0"/>
              <a:t>Denge kaybı, bulanık görme, yüzde simetri kaybı, kollarda güçsüzlük, konuşma güçlüğü ya da bozukluğu,</a:t>
            </a:r>
          </a:p>
        </p:txBody>
      </p:sp>
      <p:sp>
        <p:nvSpPr>
          <p:cNvPr id="9" name="Başlık 1"/>
          <p:cNvSpPr txBox="1">
            <a:spLocks/>
          </p:cNvSpPr>
          <p:nvPr/>
        </p:nvSpPr>
        <p:spPr>
          <a:xfrm>
            <a:off x="0" y="1"/>
            <a:ext cx="9135366" cy="10654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A6922C8D-C20B-85DD-A8E8-25C17DBB3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53486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60620"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2"/>
          <p:cNvSpPr txBox="1">
            <a:spLocks/>
          </p:cNvSpPr>
          <p:nvPr/>
        </p:nvSpPr>
        <p:spPr>
          <a:xfrm>
            <a:off x="395536" y="1484784"/>
            <a:ext cx="849694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Ani, şiddetli baş dönmesi,</a:t>
            </a:r>
          </a:p>
          <a:p>
            <a:pPr algn="just"/>
            <a:r>
              <a:rPr lang="tr-TR" sz="2400" dirty="0"/>
              <a:t>Zihinsel durum değişiklikleri, olağandışı davranışlar veya yürüme güçlüğü,</a:t>
            </a:r>
          </a:p>
          <a:p>
            <a:pPr algn="just"/>
            <a:r>
              <a:rPr lang="tr-TR" sz="2400" dirty="0"/>
              <a:t>Ani körlük veya görme değişiklikleri,</a:t>
            </a:r>
          </a:p>
          <a:p>
            <a:pPr algn="just"/>
            <a:r>
              <a:rPr lang="tr-TR" sz="2400" dirty="0"/>
              <a:t>Doğrudan bası ile durmayacak herhangi bir yaranın kanaması,</a:t>
            </a:r>
          </a:p>
          <a:p>
            <a:pPr algn="just"/>
            <a:r>
              <a:rPr lang="tr-TR" sz="2400" dirty="0"/>
              <a:t>Açık kemik kırıkları,</a:t>
            </a:r>
          </a:p>
          <a:p>
            <a:pPr algn="just"/>
            <a:r>
              <a:rPr lang="tr-TR" sz="2400" dirty="0"/>
              <a:t>Suda boğulma (suya batma),</a:t>
            </a:r>
          </a:p>
          <a:p>
            <a:pPr algn="just"/>
            <a:r>
              <a:rPr lang="tr-TR" sz="2400" dirty="0"/>
              <a:t>Büyük yanık yarası.</a:t>
            </a:r>
          </a:p>
        </p:txBody>
      </p:sp>
      <p:sp>
        <p:nvSpPr>
          <p:cNvPr id="9" name="Başlık 1"/>
          <p:cNvSpPr txBox="1">
            <a:spLocks/>
          </p:cNvSpPr>
          <p:nvPr/>
        </p:nvSpPr>
        <p:spPr>
          <a:xfrm>
            <a:off x="0" y="0"/>
            <a:ext cx="9160621"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BA05E407-FCDE-94AF-66F0-54D0CAE0D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90413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8635" y="0"/>
            <a:ext cx="9135365" cy="10066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2"/>
          <p:cNvSpPr txBox="1">
            <a:spLocks/>
          </p:cNvSpPr>
          <p:nvPr/>
        </p:nvSpPr>
        <p:spPr>
          <a:xfrm>
            <a:off x="179512" y="1340768"/>
            <a:ext cx="8801644"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Alerjik reaksiyon (özellikle nefes almada zorluk varsa).</a:t>
            </a:r>
          </a:p>
          <a:p>
            <a:pPr algn="just"/>
            <a:r>
              <a:rPr lang="tr-TR" sz="2400" dirty="0"/>
              <a:t>Vücut sıcaklığındaki normal olmayan değişimler (aşırı sıcak veya soğuk),</a:t>
            </a:r>
          </a:p>
          <a:p>
            <a:pPr algn="just"/>
            <a:r>
              <a:rPr lang="tr-TR" sz="2400" dirty="0"/>
              <a:t>Zehirlenme veya aşırı doz ilaç alımı,</a:t>
            </a:r>
          </a:p>
          <a:p>
            <a:pPr algn="just"/>
            <a:r>
              <a:rPr lang="tr-TR" sz="2400" dirty="0"/>
              <a:t>Ani veya şiddetli ağrı,</a:t>
            </a:r>
          </a:p>
          <a:p>
            <a:pPr algn="just"/>
            <a:r>
              <a:rPr lang="tr-TR" sz="2400" dirty="0"/>
              <a:t>Şiddetli veya tekrarlayan kusma veya ishal,</a:t>
            </a:r>
          </a:p>
          <a:p>
            <a:pPr algn="just"/>
            <a:r>
              <a:rPr lang="tr-TR" sz="2400" dirty="0"/>
              <a:t>Öksürme veya kusma ile ilişkili kanama,</a:t>
            </a:r>
          </a:p>
          <a:p>
            <a:pPr algn="just"/>
            <a:r>
              <a:rPr lang="tr-TR" sz="2400" dirty="0"/>
              <a:t>Davranışsal acil durumlar (kendine veya bir başkasına zarar vermek).</a:t>
            </a:r>
          </a:p>
        </p:txBody>
      </p:sp>
      <p:sp>
        <p:nvSpPr>
          <p:cNvPr id="9" name="Başlık 1"/>
          <p:cNvSpPr txBox="1">
            <a:spLocks/>
          </p:cNvSpPr>
          <p:nvPr/>
        </p:nvSpPr>
        <p:spPr>
          <a:xfrm>
            <a:off x="8635" y="0"/>
            <a:ext cx="9135365" cy="10066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368B9037-3978-E904-0EA5-9286F5AB2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4330" y="183817"/>
            <a:ext cx="986826" cy="639043"/>
          </a:xfrm>
          <a:prstGeom prst="rect">
            <a:avLst/>
          </a:prstGeom>
        </p:spPr>
      </p:pic>
    </p:spTree>
    <p:extLst>
      <p:ext uri="{BB962C8B-B14F-4D97-AF65-F5344CB8AC3E}">
        <p14:creationId xmlns:p14="http://schemas.microsoft.com/office/powerpoint/2010/main" val="382394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9274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İçerik Yer Tutucusu 2"/>
          <p:cNvSpPr txBox="1">
            <a:spLocks/>
          </p:cNvSpPr>
          <p:nvPr/>
        </p:nvSpPr>
        <p:spPr>
          <a:xfrm>
            <a:off x="179512" y="1124744"/>
            <a:ext cx="8856984" cy="5733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112 acil yardım numarası arandığında yapılacak konuşmanın şekli ve içeriği son derece önemlidir. Bu konuşma sırasında dikkat edilecek hususlar aşağıda sıralanmıştır;</a:t>
            </a:r>
            <a:endParaRPr lang="tr-TR" sz="2400" dirty="0"/>
          </a:p>
          <a:p>
            <a:pPr algn="just"/>
            <a:r>
              <a:rPr lang="tr-TR" sz="2200" dirty="0"/>
              <a:t>Yavaş, sakin ve net bir şekilde konuşulur,</a:t>
            </a:r>
          </a:p>
          <a:p>
            <a:pPr algn="just"/>
            <a:r>
              <a:rPr lang="tr-TR" sz="2200" dirty="0"/>
              <a:t>Öncelikle ilk yardımcı/kişi kendini tanıtır,</a:t>
            </a:r>
          </a:p>
          <a:p>
            <a:pPr algn="just"/>
            <a:r>
              <a:rPr lang="tr-TR" sz="2200" dirty="0"/>
              <a:t>Acil durumun ne olduğuna dair bir açıklama yapılır (örneğin; </a:t>
            </a:r>
            <a:r>
              <a:rPr lang="en-US" sz="2200" dirty="0"/>
              <a:t>“</a:t>
            </a:r>
            <a:r>
              <a:rPr lang="tr-TR" sz="2200" dirty="0"/>
              <a:t>Annem merdivenlerden düştü ve hareket etmiyor</a:t>
            </a:r>
            <a:r>
              <a:rPr lang="en-US" sz="2200" dirty="0"/>
              <a:t>”</a:t>
            </a:r>
            <a:r>
              <a:rPr lang="tr-TR" sz="2200" dirty="0"/>
              <a:t>),</a:t>
            </a:r>
          </a:p>
          <a:p>
            <a:pPr algn="just"/>
            <a:r>
              <a:rPr lang="tr-TR" sz="2200" dirty="0"/>
              <a:t>Yardıma ihtiyacı olan hasta/yaralı sayısı ve özel koşullar söylenir (örneğin, </a:t>
            </a:r>
            <a:r>
              <a:rPr lang="en-US" sz="2200" dirty="0"/>
              <a:t>“</a:t>
            </a:r>
            <a:r>
              <a:rPr lang="tr-TR" sz="2200" dirty="0"/>
              <a:t>İki aracın dahil olduğu bir trafik kazası oldu ve üç kişi araç içerisinde sıkıştı</a:t>
            </a:r>
            <a:r>
              <a:rPr lang="en-US" sz="2200" dirty="0"/>
              <a:t>”</a:t>
            </a:r>
            <a:r>
              <a:rPr lang="tr-TR" sz="2200" dirty="0"/>
              <a:t>),</a:t>
            </a:r>
          </a:p>
          <a:p>
            <a:pPr algn="just"/>
            <a:r>
              <a:rPr lang="tr-TR" sz="2200" dirty="0"/>
              <a:t>Hasta/yaralının durumu açıklanır ve yapılan ilkyardım uygulamaları söylenir (kanayan alana bası uygulamak gibi),</a:t>
            </a:r>
          </a:p>
          <a:p>
            <a:pPr algn="just"/>
            <a:r>
              <a:rPr lang="tr-TR" sz="2200" dirty="0"/>
              <a:t>Konum bilgisi olay yerini tam olarak belirtecek şekilde verilir.</a:t>
            </a:r>
          </a:p>
        </p:txBody>
      </p:sp>
      <p:sp>
        <p:nvSpPr>
          <p:cNvPr id="9" name="Başlık 1"/>
          <p:cNvSpPr txBox="1">
            <a:spLocks/>
          </p:cNvSpPr>
          <p:nvPr/>
        </p:nvSpPr>
        <p:spPr>
          <a:xfrm>
            <a:off x="0" y="85558"/>
            <a:ext cx="9144000" cy="8418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FDFBF5A8-6D2B-6081-20BA-2648D3E36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1886409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İçerik Yer Tutucusu 2"/>
          <p:cNvSpPr txBox="1">
            <a:spLocks/>
          </p:cNvSpPr>
          <p:nvPr/>
        </p:nvSpPr>
        <p:spPr>
          <a:xfrm>
            <a:off x="192197" y="1366902"/>
            <a:ext cx="8628275" cy="54552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cs typeface="Calibri" panose="020F0502020204030204" pitchFamily="34" charset="0"/>
              </a:rPr>
              <a:t>4. İlk yardımın sağlanması;</a:t>
            </a:r>
            <a:endParaRPr lang="tr-TR" sz="2400" dirty="0">
              <a:cs typeface="Calibri" panose="020F0502020204030204" pitchFamily="34" charset="0"/>
            </a:endParaRPr>
          </a:p>
          <a:p>
            <a:pPr algn="just"/>
            <a:r>
              <a:rPr lang="tr-TR" sz="2400" dirty="0">
                <a:cs typeface="Calibri" panose="020F0502020204030204" pitchFamily="34" charset="0"/>
              </a:rPr>
              <a:t>Hasta/yaralıya, isim ile hitap edilir,</a:t>
            </a:r>
          </a:p>
          <a:p>
            <a:pPr algn="just"/>
            <a:r>
              <a:rPr lang="tr-TR" sz="2400" dirty="0">
                <a:cs typeface="Calibri" panose="020F0502020204030204" pitchFamily="34" charset="0"/>
              </a:rPr>
              <a:t>Hasta/yaralıya nasıl yardım edileceği açıklanır ve güven verilir,</a:t>
            </a:r>
          </a:p>
          <a:p>
            <a:pPr algn="just"/>
            <a:r>
              <a:rPr lang="tr-TR" sz="2400" dirty="0">
                <a:cs typeface="Calibri" panose="020F0502020204030204" pitchFamily="34" charset="0"/>
              </a:rPr>
              <a:t>Hasta/ yaralı dinlenir ve mümkün olduğunca rahat ettirilir,</a:t>
            </a:r>
          </a:p>
          <a:p>
            <a:pPr algn="just"/>
            <a:r>
              <a:rPr lang="tr-TR" sz="2400" dirty="0">
                <a:cs typeface="Calibri" panose="020F0502020204030204" pitchFamily="34" charset="0"/>
              </a:rPr>
              <a:t>Endişeli ise korkmasının normal olduğu söylenir,</a:t>
            </a:r>
          </a:p>
          <a:p>
            <a:pPr algn="just"/>
            <a:r>
              <a:rPr lang="tr-TR" sz="2400" dirty="0">
                <a:cs typeface="Calibri" panose="020F0502020204030204" pitchFamily="34" charset="0"/>
              </a:rPr>
              <a:t>Eğer ortam güvenliyse, ailesi ve sevdiklerinin hasta/yaralıyla kalması teşvik edilir,</a:t>
            </a:r>
          </a:p>
          <a:p>
            <a:pPr algn="just"/>
            <a:r>
              <a:rPr lang="tr-TR" sz="2400" dirty="0">
                <a:cs typeface="Calibri" panose="020F0502020204030204" pitchFamily="34" charset="0"/>
              </a:rPr>
              <a:t>Hasta/yaralıya ne olduğu ve neler olabileceği açıklanır,</a:t>
            </a:r>
          </a:p>
          <a:p>
            <a:pPr algn="just"/>
            <a:r>
              <a:rPr lang="tr-TR" sz="2400" dirty="0">
                <a:cs typeface="Calibri" panose="020F0502020204030204" pitchFamily="34" charset="0"/>
              </a:rPr>
              <a:t>Hasta/ yaralı soğuktan ve aşırı sıcaktan korunur,</a:t>
            </a:r>
          </a:p>
          <a:p>
            <a:pPr algn="just"/>
            <a:r>
              <a:rPr lang="tr-TR" sz="2400" dirty="0">
                <a:cs typeface="Calibri" panose="020F0502020204030204" pitchFamily="34" charset="0"/>
              </a:rPr>
              <a:t>Ağır yaralı, bulantı hissi, uykuya meyil ve bilinç kaybı olan hasta/yaralıya kesinlikle </a:t>
            </a:r>
            <a:r>
              <a:rPr lang="tr-TR" sz="2400" b="1" dirty="0">
                <a:cs typeface="Calibri" panose="020F0502020204030204" pitchFamily="34" charset="0"/>
              </a:rPr>
              <a:t>yiyecek veya içecek bir şey verilmez.</a:t>
            </a:r>
            <a:endParaRPr lang="tr-TR" sz="2400" dirty="0">
              <a:cs typeface="Calibri" panose="020F0502020204030204" pitchFamily="34" charset="0"/>
            </a:endParaRPr>
          </a:p>
        </p:txBody>
      </p:sp>
      <p:sp>
        <p:nvSpPr>
          <p:cNvPr id="9" name="Başlık 1"/>
          <p:cNvSpPr txBox="1">
            <a:spLocks/>
          </p:cNvSpPr>
          <p:nvPr/>
        </p:nvSpPr>
        <p:spPr>
          <a:xfrm>
            <a:off x="0" y="44624"/>
            <a:ext cx="9137764"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8646CAAA-CE15-41DE-AEDA-9E02501D7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6074" y="198666"/>
            <a:ext cx="1038414" cy="672450"/>
          </a:xfrm>
          <a:prstGeom prst="rect">
            <a:avLst/>
          </a:prstGeom>
        </p:spPr>
      </p:pic>
    </p:spTree>
    <p:extLst>
      <p:ext uri="{BB962C8B-B14F-4D97-AF65-F5344CB8AC3E}">
        <p14:creationId xmlns:p14="http://schemas.microsoft.com/office/powerpoint/2010/main" val="45311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44000" cy="11425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27384"/>
            <a:ext cx="9127222" cy="1185065"/>
          </a:xfrm>
        </p:spPr>
        <p:txBody>
          <a:bodyPr>
            <a:normAutofit fontScale="90000"/>
          </a:bodyPr>
          <a:lstStyle/>
          <a:p>
            <a:pPr algn="l"/>
            <a:br>
              <a:rPr lang="tr-TR" sz="3200" b="1" dirty="0"/>
            </a:br>
            <a:r>
              <a:rPr lang="tr-TR" sz="4000" b="1" dirty="0"/>
              <a:t>  </a:t>
            </a:r>
            <a:r>
              <a:rPr lang="tr-TR" sz="4000" dirty="0"/>
              <a:t>Acil Durum ile Başa Çıkma</a:t>
            </a:r>
            <a:br>
              <a:rPr lang="tr-TR" sz="3200" b="1" dirty="0"/>
            </a:br>
            <a:endParaRPr lang="tr-TR" sz="3200" dirty="0"/>
          </a:p>
        </p:txBody>
      </p:sp>
      <p:sp>
        <p:nvSpPr>
          <p:cNvPr id="7" name="İçerik Yer Tutucusu 2"/>
          <p:cNvSpPr txBox="1">
            <a:spLocks/>
          </p:cNvSpPr>
          <p:nvPr/>
        </p:nvSpPr>
        <p:spPr>
          <a:xfrm>
            <a:off x="179512" y="1169978"/>
            <a:ext cx="8784976" cy="28350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solidFill>
                <a:prstClr val="black"/>
              </a:solidFill>
              <a:ea typeface="+mj-ea"/>
              <a:cs typeface="+mj-cs"/>
            </a:endParaRPr>
          </a:p>
          <a:p>
            <a:pPr marL="0" indent="0" algn="just">
              <a:buNone/>
            </a:pPr>
            <a:r>
              <a:rPr lang="tr-TR" sz="2400" b="1" dirty="0">
                <a:solidFill>
                  <a:prstClr val="black"/>
                </a:solidFill>
                <a:ea typeface="+mj-ea"/>
                <a:cs typeface="+mj-cs"/>
              </a:rPr>
              <a:t>Derlenme (</a:t>
            </a:r>
            <a:r>
              <a:rPr lang="tr-TR" sz="2400" b="1" dirty="0" err="1">
                <a:solidFill>
                  <a:prstClr val="black"/>
                </a:solidFill>
                <a:ea typeface="+mj-ea"/>
                <a:cs typeface="+mj-cs"/>
              </a:rPr>
              <a:t>kurtarma,iyileşme,sabit</a:t>
            </a:r>
            <a:r>
              <a:rPr lang="tr-TR" sz="2400" b="1" dirty="0">
                <a:solidFill>
                  <a:prstClr val="black"/>
                </a:solidFill>
                <a:ea typeface="+mj-ea"/>
                <a:cs typeface="+mj-cs"/>
              </a:rPr>
              <a:t> yan yatış, recovery) pozisyonu;</a:t>
            </a:r>
            <a:endParaRPr lang="tr-TR" sz="2400" b="1" dirty="0"/>
          </a:p>
          <a:p>
            <a:pPr marL="0" indent="0" algn="just">
              <a:buNone/>
            </a:pPr>
            <a:r>
              <a:rPr lang="tr-TR" sz="2400" dirty="0"/>
              <a:t>Bilinçsiz bir hasta/yaralıda kaslar gevşer. Bu gevşeme nedeniyle dil hava yolunun tıkanmasına neden olabilir. Bu risk hasta/yaralının derlenme pozisyonuna getirilmesi ile düzeltilebilir. Ancak bunun için derlenme pozisyonunun tanımında da yer aldığı şekli ile hasta/yaralının, </a:t>
            </a:r>
            <a:r>
              <a:rPr lang="tr-TR" sz="2400" b="1" dirty="0"/>
              <a:t>bilinçsiz ancak normal nefes alabiliyor olması </a:t>
            </a:r>
            <a:r>
              <a:rPr lang="tr-TR" sz="2400" dirty="0"/>
              <a:t>şarttır.</a:t>
            </a:r>
          </a:p>
          <a:p>
            <a:pPr marL="0" indent="0" algn="just">
              <a:buNone/>
            </a:pPr>
            <a:endParaRPr lang="tr-TR" sz="2400" dirty="0"/>
          </a:p>
        </p:txBody>
      </p:sp>
      <p:pic>
        <p:nvPicPr>
          <p:cNvPr id="12" name="Resim 11">
            <a:extLst>
              <a:ext uri="{FF2B5EF4-FFF2-40B4-BE49-F238E27FC236}">
                <a16:creationId xmlns:a16="http://schemas.microsoft.com/office/drawing/2014/main" id="{14BAF2B0-C5D9-46FE-AFB2-55FC09246DB8}"/>
              </a:ext>
            </a:extLst>
          </p:cNvPr>
          <p:cNvPicPr>
            <a:picLocks noChangeAspect="1"/>
          </p:cNvPicPr>
          <p:nvPr/>
        </p:nvPicPr>
        <p:blipFill>
          <a:blip r:embed="rId2"/>
          <a:stretch>
            <a:fillRect/>
          </a:stretch>
        </p:blipFill>
        <p:spPr>
          <a:xfrm>
            <a:off x="2987824" y="4234156"/>
            <a:ext cx="3384376" cy="2415926"/>
          </a:xfrm>
          <a:prstGeom prst="rect">
            <a:avLst/>
          </a:prstGeom>
        </p:spPr>
      </p:pic>
      <p:pic>
        <p:nvPicPr>
          <p:cNvPr id="3" name="Resim 2">
            <a:extLst>
              <a:ext uri="{FF2B5EF4-FFF2-40B4-BE49-F238E27FC236}">
                <a16:creationId xmlns:a16="http://schemas.microsoft.com/office/drawing/2014/main" id="{B94561CB-62CF-0404-BED6-CDC50D9D2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6939" y="290396"/>
            <a:ext cx="867549" cy="561802"/>
          </a:xfrm>
          <a:prstGeom prst="rect">
            <a:avLst/>
          </a:prstGeom>
        </p:spPr>
      </p:pic>
    </p:spTree>
    <p:extLst>
      <p:ext uri="{BB962C8B-B14F-4D97-AF65-F5344CB8AC3E}">
        <p14:creationId xmlns:p14="http://schemas.microsoft.com/office/powerpoint/2010/main" val="29750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Acil Durum ile Başa Çıkma</a:t>
            </a:r>
            <a:endParaRPr lang="tr-TR" sz="3600" dirty="0"/>
          </a:p>
        </p:txBody>
      </p:sp>
      <p:sp>
        <p:nvSpPr>
          <p:cNvPr id="2" name="Başlık 1"/>
          <p:cNvSpPr>
            <a:spLocks noGrp="1"/>
          </p:cNvSpPr>
          <p:nvPr>
            <p:ph type="title"/>
          </p:nvPr>
        </p:nvSpPr>
        <p:spPr>
          <a:xfrm>
            <a:off x="0" y="0"/>
            <a:ext cx="9144001" cy="980728"/>
          </a:xfrm>
        </p:spPr>
        <p:txBody>
          <a:bodyPr>
            <a:normAutofit/>
          </a:bodyPr>
          <a:lstStyle/>
          <a:p>
            <a:pPr algn="l"/>
            <a:r>
              <a:rPr lang="tr-TR" sz="3200" dirty="0"/>
              <a:t>     </a:t>
            </a:r>
          </a:p>
        </p:txBody>
      </p:sp>
      <p:sp>
        <p:nvSpPr>
          <p:cNvPr id="7" name="İçerik Yer Tutucusu 2"/>
          <p:cNvSpPr txBox="1">
            <a:spLocks/>
          </p:cNvSpPr>
          <p:nvPr/>
        </p:nvSpPr>
        <p:spPr>
          <a:xfrm>
            <a:off x="199678" y="1052735"/>
            <a:ext cx="8845164" cy="35698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solidFill>
                  <a:prstClr val="black"/>
                </a:solidFill>
              </a:rPr>
              <a:t>Derlenme ( kurtarma, iyileşme, sabit yan yatış, recovery) pozisyonu;</a:t>
            </a:r>
            <a:endParaRPr lang="tr-TR" sz="2400" b="1" dirty="0"/>
          </a:p>
          <a:p>
            <a:pPr marL="0" indent="0" algn="just">
              <a:buNone/>
            </a:pPr>
            <a:r>
              <a:rPr lang="tr-TR" sz="2400" b="1" dirty="0"/>
              <a:t>Yetişkin ve çocuklarda;</a:t>
            </a:r>
          </a:p>
          <a:p>
            <a:pPr algn="just"/>
            <a:r>
              <a:rPr lang="tr-TR" sz="2000" dirty="0"/>
              <a:t>Hasta/yaralı yerde değilse ilk iş olarak yere yatırılır,</a:t>
            </a:r>
          </a:p>
          <a:p>
            <a:pPr algn="just"/>
            <a:r>
              <a:rPr lang="tr-TR" sz="2000" dirty="0"/>
              <a:t>Hasta/yaralının çevrilmek istenilen tarafına diz çökülür,</a:t>
            </a:r>
          </a:p>
          <a:p>
            <a:pPr algn="just"/>
            <a:r>
              <a:rPr lang="tr-TR" sz="2000" dirty="0"/>
              <a:t>Varsa gözlükleri çıkarılır,</a:t>
            </a:r>
          </a:p>
          <a:p>
            <a:pPr algn="just"/>
            <a:r>
              <a:rPr lang="tr-TR" sz="2000" dirty="0"/>
              <a:t>Hasta/yaralının her iki bacağının da uzanmış olduğundan emin olunur,</a:t>
            </a:r>
          </a:p>
          <a:p>
            <a:pPr algn="just"/>
            <a:r>
              <a:rPr lang="tr-TR" sz="2000" dirty="0"/>
              <a:t>Yakındaki kol (yanında diz çökülen kol) hasta/yaralının vücuduna dik açı ile yerleştirilir,</a:t>
            </a:r>
          </a:p>
          <a:p>
            <a:pPr algn="just"/>
            <a:r>
              <a:rPr lang="tr-TR" sz="2000" dirty="0"/>
              <a:t>Ön kol ise avuç içi yukarı bakacak şekilde yukarı doğru bükülür,</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9678" y="4704121"/>
            <a:ext cx="2831338" cy="212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75381" y="4741946"/>
            <a:ext cx="2625955" cy="208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18367" y="4714143"/>
            <a:ext cx="2625955" cy="211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36DF47B5-E714-296D-BBD2-4975FF791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74502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
            <a:ext cx="9144000" cy="1052736"/>
          </a:xfrm>
        </p:spPr>
        <p:txBody>
          <a:bodyPr>
            <a:normAutofit/>
          </a:bodyPr>
          <a:lstStyle/>
          <a:p>
            <a:pPr algn="l"/>
            <a:r>
              <a:rPr lang="tr-TR" sz="2800" b="1" dirty="0">
                <a:solidFill>
                  <a:prstClr val="black"/>
                </a:solidFill>
              </a:rPr>
              <a:t>   </a:t>
            </a:r>
            <a:r>
              <a:rPr lang="tr-TR" sz="3600" dirty="0">
                <a:solidFill>
                  <a:prstClr val="black"/>
                </a:solidFill>
              </a:rPr>
              <a:t>Acil Durum ile Başa Çıkma</a:t>
            </a:r>
            <a:endParaRPr lang="tr-TR" sz="3600" dirty="0"/>
          </a:p>
        </p:txBody>
      </p:sp>
      <p:sp>
        <p:nvSpPr>
          <p:cNvPr id="7" name="İçerik Yer Tutucusu 2"/>
          <p:cNvSpPr txBox="1">
            <a:spLocks/>
          </p:cNvSpPr>
          <p:nvPr/>
        </p:nvSpPr>
        <p:spPr>
          <a:xfrm>
            <a:off x="179512" y="1124743"/>
            <a:ext cx="6401392" cy="60610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2200" b="1" dirty="0">
                <a:solidFill>
                  <a:prstClr val="black"/>
                </a:solidFill>
              </a:rPr>
              <a:t>Derlenme( kurtarma, iyileşme, sabit yan yatış, recovery) pozisyonu;</a:t>
            </a:r>
          </a:p>
          <a:p>
            <a:pPr marL="0" lvl="0" indent="0" algn="just">
              <a:spcBef>
                <a:spcPts val="0"/>
              </a:spcBef>
              <a:buNone/>
            </a:pPr>
            <a:r>
              <a:rPr lang="tr-TR" sz="2200" b="1" dirty="0">
                <a:solidFill>
                  <a:prstClr val="black"/>
                </a:solidFill>
              </a:rPr>
              <a:t>Yetişkin ve çocuklarda;</a:t>
            </a:r>
            <a:endParaRPr lang="tr-TR" sz="2200" b="1" dirty="0"/>
          </a:p>
          <a:p>
            <a:pPr algn="just"/>
            <a:r>
              <a:rPr lang="tr-TR" sz="2200" dirty="0"/>
              <a:t>Diğer kol göğsünün üzerine, eli ise el arkası diz çökülen taraftaki yanakta olacak şekilde yerleştirilir ve bir el ile bu konumda tutulur,</a:t>
            </a:r>
          </a:p>
          <a:p>
            <a:pPr algn="just"/>
            <a:r>
              <a:rPr lang="tr-TR" sz="2200" dirty="0"/>
              <a:t>Diğer serbest, el ile hasta/yaralının vücudunun diğer tarafındaki bacağı diz seviyesinden tutularak ve ayak yerde kalacak şekilde bükülerek kaldırılır,</a:t>
            </a:r>
          </a:p>
          <a:p>
            <a:pPr algn="just"/>
            <a:r>
              <a:rPr lang="tr-TR" sz="2200" dirty="0"/>
              <a:t>Bükülerek kaldırılan bu bacak ilk yardımcıya doğru çekilerek hasta/ yaralı döndürülür,</a:t>
            </a:r>
          </a:p>
          <a:p>
            <a:pPr algn="just"/>
            <a:r>
              <a:rPr lang="tr-TR" sz="2200" dirty="0"/>
              <a:t>Hasta/yaralının üst bacağı kalça ve diz dik açılarda olacak şekilde yerleştirilir,</a:t>
            </a:r>
          </a:p>
          <a:p>
            <a:pPr algn="just"/>
            <a:r>
              <a:rPr lang="tr-TR" sz="2200" dirty="0"/>
              <a:t>Hasta/yaralının kafası arkaya doğru eğilerek hava yolu açıklığı sağlanır.</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89922" y="1772816"/>
            <a:ext cx="2388163" cy="179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77619" y="4005064"/>
            <a:ext cx="2412771" cy="200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2C7780EE-06F3-EF79-6A10-188A00B54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127901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C6A2BAEB-E419-49F4-B735-A68DCCE4EBE7}"/>
              </a:ext>
            </a:extLst>
          </p:cNvPr>
          <p:cNvSpPr/>
          <p:nvPr/>
        </p:nvSpPr>
        <p:spPr>
          <a:xfrm>
            <a:off x="0" y="0"/>
            <a:ext cx="9144000" cy="10527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
            <a:ext cx="9144000" cy="1052736"/>
          </a:xfrm>
        </p:spPr>
        <p:txBody>
          <a:bodyPr>
            <a:normAutofit/>
          </a:bodyPr>
          <a:lstStyle/>
          <a:p>
            <a:pPr algn="l"/>
            <a:r>
              <a:rPr lang="tr-TR" sz="3600" dirty="0">
                <a:solidFill>
                  <a:prstClr val="black"/>
                </a:solidFill>
              </a:rPr>
              <a:t>  Acil Durum ile Başa Çıkma</a:t>
            </a:r>
            <a:endParaRPr lang="tr-TR" sz="3600" dirty="0"/>
          </a:p>
        </p:txBody>
      </p:sp>
      <p:sp>
        <p:nvSpPr>
          <p:cNvPr id="7" name="İçerik Yer Tutucusu 2"/>
          <p:cNvSpPr txBox="1">
            <a:spLocks/>
          </p:cNvSpPr>
          <p:nvPr/>
        </p:nvSpPr>
        <p:spPr>
          <a:xfrm>
            <a:off x="179513" y="1340768"/>
            <a:ext cx="8856984" cy="16438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 </a:t>
            </a:r>
            <a:r>
              <a:rPr lang="tr-TR" sz="2400" b="1" dirty="0">
                <a:solidFill>
                  <a:prstClr val="black"/>
                </a:solidFill>
              </a:rPr>
              <a:t>Derlenme(kurtarma, iyileşme, sabit yan yatış, recovery) pozisyonu</a:t>
            </a:r>
            <a:endParaRPr lang="tr-TR" sz="2400" b="1" dirty="0"/>
          </a:p>
          <a:p>
            <a:pPr marL="0" indent="0" algn="just">
              <a:buNone/>
            </a:pPr>
            <a:r>
              <a:rPr lang="tr-TR" sz="2400" b="1" dirty="0"/>
              <a:t> Bebeklerde;</a:t>
            </a:r>
            <a:endParaRPr lang="tr-TR" sz="2400" dirty="0"/>
          </a:p>
          <a:p>
            <a:pPr algn="just"/>
            <a:r>
              <a:rPr lang="tr-TR" sz="2400" dirty="0"/>
              <a:t>Bebek başı aşağı bakacak şekilde kollar arasına alınır.</a:t>
            </a:r>
            <a:r>
              <a:rPr lang="tr-TR" sz="2400" b="1" dirty="0"/>
              <a:t> </a:t>
            </a:r>
            <a:endParaRPr lang="tr-TR"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2" y="3429000"/>
            <a:ext cx="4295775" cy="222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A5F261BB-9784-7EAD-FD1D-26CA533B4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448" y="188640"/>
            <a:ext cx="978745" cy="633810"/>
          </a:xfrm>
          <a:prstGeom prst="rect">
            <a:avLst/>
          </a:prstGeom>
        </p:spPr>
      </p:pic>
    </p:spTree>
    <p:extLst>
      <p:ext uri="{BB962C8B-B14F-4D97-AF65-F5344CB8AC3E}">
        <p14:creationId xmlns:p14="http://schemas.microsoft.com/office/powerpoint/2010/main" val="152760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E5F3548-2AA9-4CD2-8ED7-ECD605C32837}"/>
              </a:ext>
            </a:extLst>
          </p:cNvPr>
          <p:cNvSpPr/>
          <p:nvPr/>
        </p:nvSpPr>
        <p:spPr>
          <a:xfrm>
            <a:off x="0" y="0"/>
            <a:ext cx="914400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İçerik Yer Tutucusu 4"/>
          <p:cNvSpPr>
            <a:spLocks noGrp="1"/>
          </p:cNvSpPr>
          <p:nvPr>
            <p:ph idx="1"/>
          </p:nvPr>
        </p:nvSpPr>
        <p:spPr>
          <a:xfrm>
            <a:off x="179512" y="1268760"/>
            <a:ext cx="8964488" cy="5544616"/>
          </a:xfrm>
        </p:spPr>
        <p:txBody>
          <a:bodyPr>
            <a:noAutofit/>
          </a:bodyPr>
          <a:lstStyle/>
          <a:p>
            <a:pPr marL="0" lvl="0" indent="0" algn="just">
              <a:spcBef>
                <a:spcPts val="0"/>
              </a:spcBef>
              <a:buNone/>
            </a:pPr>
            <a:endParaRPr lang="tr-TR" sz="2400" b="1" dirty="0">
              <a:solidFill>
                <a:prstClr val="black"/>
              </a:solidFill>
            </a:endParaRPr>
          </a:p>
          <a:p>
            <a:pPr marL="0" lvl="0" indent="0" algn="just">
              <a:spcBef>
                <a:spcPts val="0"/>
              </a:spcBef>
              <a:buNone/>
            </a:pPr>
            <a:r>
              <a:rPr lang="tr-TR" sz="2400" b="1" dirty="0">
                <a:solidFill>
                  <a:prstClr val="black"/>
                </a:solidFill>
              </a:rPr>
              <a:t>İlk yardımcının özellikleri neler olmalıdır;</a:t>
            </a:r>
            <a:endParaRPr lang="tr-TR" sz="2400" dirty="0"/>
          </a:p>
          <a:p>
            <a:pPr marL="0" indent="0" algn="just">
              <a:buNone/>
            </a:pPr>
            <a:r>
              <a:rPr lang="tr-TR" sz="2400" dirty="0"/>
              <a:t>Olay yeri genellikle insanların telaşlı ve heyecanlı oldukları ortamlardır. Bu durumda ilkyardımcı sakin ve kararlı bir şekilde olayın sorumluluğunu alarak gerekli müdahaleleri doğru olarak yapmalıdır.</a:t>
            </a:r>
          </a:p>
          <a:p>
            <a:pPr marL="0" indent="0" algn="just">
              <a:buNone/>
            </a:pPr>
            <a:r>
              <a:rPr lang="tr-TR" sz="2400" dirty="0"/>
              <a:t> </a:t>
            </a:r>
            <a:r>
              <a:rPr lang="tr-TR" sz="2400" b="1" dirty="0"/>
              <a:t>Bunun için bir ilkyardımcıda aşağıdaki özelliklerin olması gerekmektedir;</a:t>
            </a:r>
            <a:endParaRPr lang="tr-TR" sz="2400" dirty="0"/>
          </a:p>
          <a:p>
            <a:pPr algn="just"/>
            <a:r>
              <a:rPr lang="tr-TR" sz="2400" dirty="0"/>
              <a:t>İnsan vücudu ile ilgili temel bilgilere sahip olmalı.</a:t>
            </a:r>
          </a:p>
          <a:p>
            <a:pPr algn="just"/>
            <a:r>
              <a:rPr lang="tr-TR" sz="2400" dirty="0"/>
              <a:t>Önce kendi can güvenliğini korumalı.</a:t>
            </a:r>
          </a:p>
          <a:p>
            <a:pPr marL="0" indent="0" algn="just">
              <a:buNone/>
            </a:pPr>
            <a:endParaRPr lang="tr-TR" sz="2400" dirty="0"/>
          </a:p>
        </p:txBody>
      </p:sp>
      <p:sp>
        <p:nvSpPr>
          <p:cNvPr id="9" name="Başlık 1"/>
          <p:cNvSpPr txBox="1">
            <a:spLocks/>
          </p:cNvSpPr>
          <p:nvPr/>
        </p:nvSpPr>
        <p:spPr>
          <a:xfrm>
            <a:off x="0" y="0"/>
            <a:ext cx="9144000" cy="1196752"/>
          </a:xfrm>
          <a:prstGeom prst="rect">
            <a:avLst/>
          </a:prstGeom>
          <a:effectLst>
            <a:innerShdw blurRad="63500" dist="50800" dir="10800000">
              <a:prstClr val="black">
                <a:alpha val="50000"/>
              </a:prstClr>
            </a:innerShdw>
          </a:effectLst>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900" dirty="0">
                <a:solidFill>
                  <a:prstClr val="black"/>
                </a:solidFill>
              </a:rPr>
              <a:t> </a:t>
            </a:r>
            <a:r>
              <a:rPr lang="tr-TR" sz="3600" dirty="0">
                <a:solidFill>
                  <a:prstClr val="black"/>
                </a:solidFill>
                <a:latin typeface="+mn-lt"/>
              </a:rPr>
              <a:t>Genel İlk Yardım Bilgileri</a:t>
            </a:r>
            <a:endParaRPr lang="tr-TR" sz="3600" dirty="0">
              <a:latin typeface="+mn-lt"/>
            </a:endParaRPr>
          </a:p>
          <a:p>
            <a:pPr algn="l"/>
            <a:r>
              <a:rPr lang="tr-TR" sz="2400" dirty="0"/>
              <a:t>  Tanımlar</a:t>
            </a:r>
          </a:p>
        </p:txBody>
      </p:sp>
      <p:pic>
        <p:nvPicPr>
          <p:cNvPr id="2" name="Resim 1">
            <a:extLst>
              <a:ext uri="{FF2B5EF4-FFF2-40B4-BE49-F238E27FC236}">
                <a16:creationId xmlns:a16="http://schemas.microsoft.com/office/drawing/2014/main" id="{C8D4B54D-8DB4-E72E-A07C-2EC675F2C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677869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0BA9F3A-BCB5-46CC-A3EE-9FA472B5C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411820"/>
            <a:ext cx="5733548" cy="4033404"/>
          </a:xfrm>
          <a:prstGeom prst="rect">
            <a:avLst/>
          </a:prstGeom>
        </p:spPr>
      </p:pic>
    </p:spTree>
    <p:extLst>
      <p:ext uri="{BB962C8B-B14F-4D97-AF65-F5344CB8AC3E}">
        <p14:creationId xmlns:p14="http://schemas.microsoft.com/office/powerpoint/2010/main" val="423708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E5F3548-2AA9-4CD2-8ED7-ECD605C32837}"/>
              </a:ext>
            </a:extLst>
          </p:cNvPr>
          <p:cNvSpPr/>
          <p:nvPr/>
        </p:nvSpPr>
        <p:spPr>
          <a:xfrm>
            <a:off x="0" y="4238"/>
            <a:ext cx="9144002" cy="126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rPr>
              <a:t> </a:t>
            </a:r>
            <a:r>
              <a:rPr lang="tr-TR" sz="3600" dirty="0">
                <a:solidFill>
                  <a:prstClr val="black"/>
                </a:solidFill>
                <a:latin typeface="+mj-lt"/>
              </a:rPr>
              <a:t>Genel İlk Yardım Bilgileri</a:t>
            </a:r>
          </a:p>
          <a:p>
            <a:pPr lvl="0"/>
            <a:r>
              <a:rPr lang="tr-TR" sz="2400" dirty="0">
                <a:solidFill>
                  <a:prstClr val="black"/>
                </a:solidFill>
              </a:rPr>
              <a:t>  Tanımlar</a:t>
            </a:r>
          </a:p>
        </p:txBody>
      </p:sp>
      <p:sp>
        <p:nvSpPr>
          <p:cNvPr id="5" name="İçerik Yer Tutucusu 4"/>
          <p:cNvSpPr>
            <a:spLocks noGrp="1"/>
          </p:cNvSpPr>
          <p:nvPr>
            <p:ph idx="1"/>
          </p:nvPr>
        </p:nvSpPr>
        <p:spPr>
          <a:xfrm>
            <a:off x="179512" y="1370832"/>
            <a:ext cx="8964488" cy="5498983"/>
          </a:xfrm>
        </p:spPr>
        <p:txBody>
          <a:bodyPr>
            <a:noAutofit/>
          </a:bodyPr>
          <a:lstStyle/>
          <a:p>
            <a:pPr marL="0" lvl="0" indent="0">
              <a:spcBef>
                <a:spcPts val="0"/>
              </a:spcBef>
              <a:buNone/>
            </a:pPr>
            <a:r>
              <a:rPr lang="tr-TR" sz="2400" b="1" dirty="0">
                <a:solidFill>
                  <a:prstClr val="black"/>
                </a:solidFill>
              </a:rPr>
              <a:t>İlk yardımcının özellikleri neler olmalıdır;</a:t>
            </a:r>
          </a:p>
          <a:p>
            <a:pPr marL="0" lvl="0" indent="0">
              <a:spcBef>
                <a:spcPts val="0"/>
              </a:spcBef>
              <a:buNone/>
            </a:pPr>
            <a:endParaRPr lang="tr-TR" sz="2400" b="1" dirty="0"/>
          </a:p>
          <a:p>
            <a:pPr algn="just"/>
            <a:r>
              <a:rPr lang="tr-TR" sz="2400" dirty="0"/>
              <a:t>Sakin, kendine güvenli ve pratik olmalı.</a:t>
            </a:r>
          </a:p>
          <a:p>
            <a:pPr algn="just"/>
            <a:r>
              <a:rPr lang="tr-TR" sz="2400" dirty="0"/>
              <a:t>Eldeki olanakları değerlendirebilmeli.</a:t>
            </a:r>
          </a:p>
          <a:p>
            <a:pPr algn="just"/>
            <a:r>
              <a:rPr lang="tr-TR" sz="2400" dirty="0"/>
              <a:t>Olayı anında ve doğru olarak haber verebilmeli (112 acil numarasını aramak veya aratmak).</a:t>
            </a:r>
          </a:p>
          <a:p>
            <a:pPr algn="just"/>
            <a:r>
              <a:rPr lang="tr-TR" sz="2400" dirty="0"/>
              <a:t>Çevredeki kişileri organize edebilmeli ve onlardan yararlanabilmeli.</a:t>
            </a:r>
          </a:p>
          <a:p>
            <a:pPr algn="just"/>
            <a:r>
              <a:rPr lang="tr-TR" sz="2400" dirty="0"/>
              <a:t>İyi bir iletişim becerisine sahip olmalıdır.</a:t>
            </a:r>
          </a:p>
        </p:txBody>
      </p:sp>
      <p:sp>
        <p:nvSpPr>
          <p:cNvPr id="7" name="Başlık 1"/>
          <p:cNvSpPr txBox="1">
            <a:spLocks/>
          </p:cNvSpPr>
          <p:nvPr/>
        </p:nvSpPr>
        <p:spPr>
          <a:xfrm>
            <a:off x="-1" y="218704"/>
            <a:ext cx="9144001" cy="1152128"/>
          </a:xfrm>
          <a:prstGeom prst="rect">
            <a:avLst/>
          </a:prstGeom>
          <a:effectLst>
            <a:innerShdw blurRad="63500" dist="50800" dir="108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600" b="1" dirty="0"/>
          </a:p>
          <a:p>
            <a:pPr algn="l"/>
            <a:endParaRPr lang="tr-TR" sz="3600" b="1" dirty="0"/>
          </a:p>
        </p:txBody>
      </p:sp>
      <p:pic>
        <p:nvPicPr>
          <p:cNvPr id="2" name="Resim 1">
            <a:extLst>
              <a:ext uri="{FF2B5EF4-FFF2-40B4-BE49-F238E27FC236}">
                <a16:creationId xmlns:a16="http://schemas.microsoft.com/office/drawing/2014/main" id="{F56776EC-97EF-91DF-D2EC-FAF432B22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53120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80512" cy="12667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latin typeface="+mj-lt"/>
              </a:rPr>
              <a:t> Genel İlk Yardım Bilgileri</a:t>
            </a:r>
          </a:p>
          <a:p>
            <a:pPr lvl="0"/>
            <a:r>
              <a:rPr lang="tr-TR" sz="2400" dirty="0">
                <a:solidFill>
                  <a:prstClr val="black"/>
                </a:solidFill>
              </a:rPr>
              <a:t>  Tanımlar</a:t>
            </a:r>
          </a:p>
        </p:txBody>
      </p:sp>
      <p:sp>
        <p:nvSpPr>
          <p:cNvPr id="3" name="İçerik Yer Tutucusu 2"/>
          <p:cNvSpPr>
            <a:spLocks noGrp="1"/>
          </p:cNvSpPr>
          <p:nvPr>
            <p:ph idx="1"/>
          </p:nvPr>
        </p:nvSpPr>
        <p:spPr>
          <a:xfrm>
            <a:off x="107504" y="1556792"/>
            <a:ext cx="9073008" cy="4610534"/>
          </a:xfrm>
        </p:spPr>
        <p:txBody>
          <a:bodyPr>
            <a:noAutofit/>
          </a:bodyPr>
          <a:lstStyle/>
          <a:p>
            <a:pPr marL="0" indent="0">
              <a:buNone/>
            </a:pPr>
            <a:r>
              <a:rPr lang="tr-TR" sz="2400" b="1" dirty="0"/>
              <a:t>   İlk yardımın amacı;</a:t>
            </a:r>
            <a:endParaRPr lang="tr-TR" sz="2400" dirty="0"/>
          </a:p>
          <a:p>
            <a:r>
              <a:rPr lang="tr-TR" sz="2400" dirty="0"/>
              <a:t>Hayatı korumak,</a:t>
            </a:r>
          </a:p>
          <a:p>
            <a:r>
              <a:rPr lang="tr-TR" sz="2400" dirty="0"/>
              <a:t>Sağlık durumunun kötüleşmesini önlemek,</a:t>
            </a:r>
          </a:p>
          <a:p>
            <a:r>
              <a:rPr lang="tr-TR" sz="2400" dirty="0"/>
              <a:t>İyileşmeye destek olmak,</a:t>
            </a:r>
          </a:p>
          <a:p>
            <a:r>
              <a:rPr lang="tr-TR" sz="2400" dirty="0"/>
              <a:t> En yakın sağlık kuruluşuna güvenle ulaşımın sağlanmasına yardımcı olmaktır.</a:t>
            </a:r>
          </a:p>
        </p:txBody>
      </p:sp>
      <p:sp>
        <p:nvSpPr>
          <p:cNvPr id="7" name="Başlık 1"/>
          <p:cNvSpPr txBox="1">
            <a:spLocks/>
          </p:cNvSpPr>
          <p:nvPr/>
        </p:nvSpPr>
        <p:spPr>
          <a:xfrm>
            <a:off x="0" y="221923"/>
            <a:ext cx="9148896" cy="747302"/>
          </a:xfrm>
          <a:prstGeom prst="rect">
            <a:avLst/>
          </a:prstGeom>
          <a:effectLst>
            <a:innerShdw blurRad="63500" dist="50800" dir="10800000">
              <a:prstClr val="black">
                <a:alpha val="50000"/>
              </a:prstClr>
            </a:innerShdw>
          </a:effectLst>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p>
        </p:txBody>
      </p:sp>
      <p:pic>
        <p:nvPicPr>
          <p:cNvPr id="2" name="Resim 1">
            <a:extLst>
              <a:ext uri="{FF2B5EF4-FFF2-40B4-BE49-F238E27FC236}">
                <a16:creationId xmlns:a16="http://schemas.microsoft.com/office/drawing/2014/main" id="{FBFD61DE-7125-FE1D-AD7F-869D65D8C5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51594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8634" y="0"/>
            <a:ext cx="9135366" cy="118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8633" y="0"/>
            <a:ext cx="9126734" cy="1196752"/>
          </a:xfrm>
        </p:spPr>
        <p:txBody>
          <a:bodyPr>
            <a:noAutofit/>
          </a:bodyPr>
          <a:lstStyle/>
          <a:p>
            <a:pPr algn="l"/>
            <a:r>
              <a:rPr lang="tr-TR" sz="3600" dirty="0">
                <a:solidFill>
                  <a:prstClr val="black"/>
                </a:solidFill>
                <a:ea typeface="+mn-ea"/>
                <a:cs typeface="+mn-cs"/>
              </a:rPr>
              <a:t> Genel İlk Yardım Bilgileri</a:t>
            </a:r>
            <a:br>
              <a:rPr lang="tr-TR" sz="2400" b="1" dirty="0">
                <a:latin typeface="+mn-lt"/>
              </a:rPr>
            </a:br>
            <a:r>
              <a:rPr lang="tr-TR" sz="2400" b="1" dirty="0">
                <a:latin typeface="+mn-lt"/>
              </a:rPr>
              <a:t>  </a:t>
            </a:r>
            <a:r>
              <a:rPr lang="tr-TR" sz="2400" dirty="0">
                <a:latin typeface="+mn-lt"/>
              </a:rPr>
              <a:t>İlk Yardım Uygulamasında Rıza Alınması</a:t>
            </a:r>
          </a:p>
        </p:txBody>
      </p:sp>
      <p:sp>
        <p:nvSpPr>
          <p:cNvPr id="3" name="İçerik Yer Tutucusu 2"/>
          <p:cNvSpPr>
            <a:spLocks noGrp="1"/>
          </p:cNvSpPr>
          <p:nvPr>
            <p:ph idx="1"/>
          </p:nvPr>
        </p:nvSpPr>
        <p:spPr>
          <a:xfrm>
            <a:off x="251520" y="1453694"/>
            <a:ext cx="8568952" cy="5071649"/>
          </a:xfrm>
        </p:spPr>
        <p:txBody>
          <a:bodyPr>
            <a:noAutofit/>
          </a:bodyPr>
          <a:lstStyle/>
          <a:p>
            <a:pPr marL="0" indent="0" algn="just">
              <a:buNone/>
            </a:pPr>
            <a:r>
              <a:rPr lang="tr-TR" sz="2400" dirty="0"/>
              <a:t>İlk yardımcı yasal ve etik bir sorun ile karşılaşmamak veya en aza indirmek için hasta/yaralının kendisinden veya 18 yaşından küçükse ebeveyninden ya da vasisinden rıza almalıdır. </a:t>
            </a:r>
          </a:p>
          <a:p>
            <a:pPr marL="0" indent="0" algn="just">
              <a:buNone/>
            </a:pPr>
            <a:endParaRPr lang="tr-TR" sz="2400" dirty="0"/>
          </a:p>
          <a:p>
            <a:pPr marL="0" indent="0" algn="just">
              <a:buNone/>
            </a:pPr>
            <a:r>
              <a:rPr lang="tr-TR" sz="2400" b="1" dirty="0"/>
              <a:t>Rıza alınırken;</a:t>
            </a:r>
          </a:p>
          <a:p>
            <a:pPr marL="0" indent="0" algn="just">
              <a:buNone/>
            </a:pPr>
            <a:r>
              <a:rPr lang="tr-TR" sz="2400" b="1" dirty="0"/>
              <a:t> 18 yaşın altında olan hasta/yaralıda;</a:t>
            </a:r>
          </a:p>
          <a:p>
            <a:pPr algn="just"/>
            <a:r>
              <a:rPr lang="tr-TR" sz="2400" dirty="0"/>
              <a:t>Varsa ebeveyninden veya vasisinden izin alınır.</a:t>
            </a:r>
          </a:p>
          <a:p>
            <a:pPr algn="just"/>
            <a:r>
              <a:rPr lang="tr-TR" sz="2400" dirty="0"/>
              <a:t>Yardım teklifi reddedilirse yakınlarda kalınır ve 112 acil yardım numarası aranarak ambulans veya polis talebinde bulunulur.</a:t>
            </a:r>
          </a:p>
          <a:p>
            <a:pPr algn="just">
              <a:buFont typeface="Wingdings" pitchFamily="2" charset="2"/>
              <a:buChar char="ü"/>
            </a:pPr>
            <a:endParaRPr lang="tr-TR" sz="2400" dirty="0"/>
          </a:p>
        </p:txBody>
      </p:sp>
      <p:pic>
        <p:nvPicPr>
          <p:cNvPr id="4" name="Resim 3">
            <a:extLst>
              <a:ext uri="{FF2B5EF4-FFF2-40B4-BE49-F238E27FC236}">
                <a16:creationId xmlns:a16="http://schemas.microsoft.com/office/drawing/2014/main" id="{BCAEEC56-7EB9-87A7-57ED-9FA804AA2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3036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70690" cy="11414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p:cNvSpPr>
            <a:spLocks noGrp="1"/>
          </p:cNvSpPr>
          <p:nvPr>
            <p:ph idx="1"/>
          </p:nvPr>
        </p:nvSpPr>
        <p:spPr>
          <a:xfrm>
            <a:off x="251520" y="1372028"/>
            <a:ext cx="8568952" cy="5009300"/>
          </a:xfrm>
        </p:spPr>
        <p:txBody>
          <a:bodyPr>
            <a:noAutofit/>
          </a:bodyPr>
          <a:lstStyle/>
          <a:p>
            <a:pPr marL="0" indent="0" algn="just">
              <a:buNone/>
            </a:pPr>
            <a:r>
              <a:rPr lang="tr-TR" sz="2400" b="1" dirty="0"/>
              <a:t>Bilinci yerinde olan hasta/yaralıda;</a:t>
            </a:r>
            <a:endParaRPr lang="tr-TR" sz="2400" dirty="0"/>
          </a:p>
          <a:p>
            <a:pPr marL="0" indent="0" algn="just">
              <a:buNone/>
            </a:pPr>
            <a:r>
              <a:rPr lang="tr-TR" sz="2400" dirty="0"/>
              <a:t>Bilinci yerinde olan hasta/yaralının ilk yardımı reddetme veya kabul etme hakkı olduğu unutulmamalıdır.</a:t>
            </a:r>
          </a:p>
          <a:p>
            <a:pPr marL="0" indent="0" algn="just">
              <a:buNone/>
            </a:pPr>
            <a:endParaRPr lang="tr-TR" sz="2400" dirty="0"/>
          </a:p>
          <a:p>
            <a:pPr algn="just"/>
            <a:r>
              <a:rPr lang="tr-TR" sz="2400" dirty="0"/>
              <a:t>Rızanın veriliş şekli sözlü veya bir baş hareketi şeklinde de olabilir.</a:t>
            </a:r>
          </a:p>
          <a:p>
            <a:pPr algn="just"/>
            <a:r>
              <a:rPr lang="tr-TR" sz="2400" dirty="0"/>
              <a:t>Rıza alırken ilk yardımcı olduğu söylenir ve ne yapılacağı açıklanır.</a:t>
            </a:r>
          </a:p>
          <a:p>
            <a:pPr algn="just"/>
            <a:r>
              <a:rPr lang="tr-TR" sz="2400" dirty="0"/>
              <a:t>Hasta/yaralı yardımı reddederse yakınlarda kalınır ve 112 acil yardım numarası aranarak ambulans veya polis talebinde bulunulur.</a:t>
            </a:r>
          </a:p>
        </p:txBody>
      </p:sp>
      <p:sp>
        <p:nvSpPr>
          <p:cNvPr id="7" name="Başlık 1"/>
          <p:cNvSpPr>
            <a:spLocks noGrp="1"/>
          </p:cNvSpPr>
          <p:nvPr>
            <p:ph type="title"/>
          </p:nvPr>
        </p:nvSpPr>
        <p:spPr>
          <a:xfrm>
            <a:off x="-1" y="0"/>
            <a:ext cx="9096125" cy="1124744"/>
          </a:xfrm>
        </p:spPr>
        <p:txBody>
          <a:bodyPr>
            <a:normAutofit/>
          </a:bodyPr>
          <a:lstStyle/>
          <a:p>
            <a:pPr algn="l"/>
            <a:r>
              <a:rPr lang="tr-TR" sz="3600" dirty="0">
                <a:solidFill>
                  <a:prstClr val="black"/>
                </a:solidFill>
              </a:rPr>
              <a:t> Genel İlk Yardım Bilgileri</a:t>
            </a:r>
            <a:br>
              <a:rPr lang="tr-TR" sz="2400" b="1" dirty="0">
                <a:solidFill>
                  <a:prstClr val="black"/>
                </a:solidFill>
              </a:rPr>
            </a:br>
            <a:r>
              <a:rPr lang="tr-TR" sz="2400" b="1" dirty="0">
                <a:solidFill>
                  <a:prstClr val="black"/>
                </a:solidFill>
              </a:rPr>
              <a:t>  </a:t>
            </a:r>
            <a:r>
              <a:rPr lang="tr-TR" sz="2400" dirty="0">
                <a:solidFill>
                  <a:prstClr val="black"/>
                </a:solidFill>
                <a:latin typeface="+mn-lt"/>
              </a:rPr>
              <a:t>İlk Yardım Uygulamasında Rıza Alınması</a:t>
            </a:r>
            <a:endParaRPr lang="tr-TR" sz="2800" b="1" dirty="0">
              <a:latin typeface="+mn-lt"/>
            </a:endParaRPr>
          </a:p>
        </p:txBody>
      </p:sp>
      <p:pic>
        <p:nvPicPr>
          <p:cNvPr id="2" name="Resim 1">
            <a:extLst>
              <a:ext uri="{FF2B5EF4-FFF2-40B4-BE49-F238E27FC236}">
                <a16:creationId xmlns:a16="http://schemas.microsoft.com/office/drawing/2014/main" id="{A2402D84-DB6D-58A6-6316-F60CB370B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94776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44000" cy="12127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Genel İlk Yardım Bilgileri</a:t>
            </a:r>
            <a:br>
              <a:rPr lang="tr-TR" sz="2400" b="1" dirty="0">
                <a:solidFill>
                  <a:prstClr val="black"/>
                </a:solidFill>
                <a:ea typeface="+mj-ea"/>
                <a:cs typeface="+mj-cs"/>
              </a:rPr>
            </a:br>
            <a:r>
              <a:rPr lang="tr-TR" sz="2400" b="1" dirty="0">
                <a:solidFill>
                  <a:prstClr val="black"/>
                </a:solidFill>
                <a:ea typeface="+mj-ea"/>
                <a:cs typeface="+mj-cs"/>
              </a:rPr>
              <a:t>  </a:t>
            </a:r>
            <a:r>
              <a:rPr lang="tr-TR" sz="2400" dirty="0">
                <a:solidFill>
                  <a:prstClr val="black"/>
                </a:solidFill>
                <a:ea typeface="+mj-ea"/>
                <a:cs typeface="+mj-cs"/>
              </a:rPr>
              <a:t>İlk Yardım Uygulamasında Rıza Alınması</a:t>
            </a:r>
            <a:endParaRPr lang="tr-TR" dirty="0"/>
          </a:p>
        </p:txBody>
      </p:sp>
      <p:sp>
        <p:nvSpPr>
          <p:cNvPr id="3" name="İçerik Yer Tutucusu 2"/>
          <p:cNvSpPr>
            <a:spLocks noGrp="1"/>
          </p:cNvSpPr>
          <p:nvPr>
            <p:ph idx="1"/>
          </p:nvPr>
        </p:nvSpPr>
        <p:spPr>
          <a:xfrm>
            <a:off x="323528" y="1556792"/>
            <a:ext cx="8961880" cy="5160530"/>
          </a:xfrm>
        </p:spPr>
        <p:txBody>
          <a:bodyPr>
            <a:noAutofit/>
          </a:bodyPr>
          <a:lstStyle/>
          <a:p>
            <a:pPr marL="0" indent="0">
              <a:buNone/>
            </a:pPr>
            <a:r>
              <a:rPr lang="tr-TR" sz="2400" b="1" dirty="0"/>
              <a:t>Bilinci yerinde olmayan hasta/yaralıda;</a:t>
            </a:r>
          </a:p>
          <a:p>
            <a:pPr marL="0" indent="0">
              <a:buNone/>
            </a:pPr>
            <a:endParaRPr lang="tr-TR" sz="2400" dirty="0"/>
          </a:p>
          <a:p>
            <a:r>
              <a:rPr lang="tr-TR" sz="2400" dirty="0"/>
              <a:t>Bu durumda rıza alınmış kabul edilerek gerekli ilkyardım yapılır.</a:t>
            </a:r>
          </a:p>
          <a:p>
            <a:r>
              <a:rPr lang="tr-TR" sz="2400" dirty="0"/>
              <a:t>İlkyardım bilgi ve uygulamalarına uygun hareket edilir.</a:t>
            </a:r>
          </a:p>
          <a:p>
            <a:r>
              <a:rPr lang="tr-TR" sz="2400" dirty="0"/>
              <a:t>Sağlık ekibi gelinceye kadar hasta/yaralının yanında kalınır.</a:t>
            </a:r>
          </a:p>
        </p:txBody>
      </p:sp>
      <p:sp>
        <p:nvSpPr>
          <p:cNvPr id="7" name="Başlık 1"/>
          <p:cNvSpPr txBox="1">
            <a:spLocks/>
          </p:cNvSpPr>
          <p:nvPr/>
        </p:nvSpPr>
        <p:spPr>
          <a:xfrm>
            <a:off x="-13754" y="0"/>
            <a:ext cx="9144000" cy="12127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latin typeface="+mn-lt"/>
              </a:rPr>
              <a:t> </a:t>
            </a:r>
            <a:endParaRPr lang="tr-TR" sz="3600" b="1" dirty="0"/>
          </a:p>
        </p:txBody>
      </p:sp>
      <p:pic>
        <p:nvPicPr>
          <p:cNvPr id="2" name="Resim 1">
            <a:extLst>
              <a:ext uri="{FF2B5EF4-FFF2-40B4-BE49-F238E27FC236}">
                <a16:creationId xmlns:a16="http://schemas.microsoft.com/office/drawing/2014/main" id="{3E792FC8-11CD-060A-5171-2CC79E5B6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14903648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2711</TotalTime>
  <Words>2745</Words>
  <Application>Microsoft Office PowerPoint</Application>
  <PresentationFormat>Ekran Gösterisi (4:3)</PresentationFormat>
  <Paragraphs>280</Paragraphs>
  <Slides>40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Wingdings</vt:lpstr>
      <vt:lpstr>Ofis Teması</vt:lpstr>
      <vt:lpstr>GENEL İLK YARDIM BİLGİLERİ</vt:lpstr>
      <vt:lpstr>Amaç ve Öğrenim Hedefleri</vt:lpstr>
      <vt:lpstr> Genel İlk Yardım Bilgileri   Tanımlar</vt:lpstr>
      <vt:lpstr>PowerPoint Sunusu</vt:lpstr>
      <vt:lpstr>PowerPoint Sunusu</vt:lpstr>
      <vt:lpstr>PowerPoint Sunusu</vt:lpstr>
      <vt:lpstr> Genel İlk Yardım Bilgileri   İlk Yardım Uygulamasında Rıza Alınması</vt:lpstr>
      <vt:lpstr> Genel İlk Yardım Bilgileri   İlk Yardım Uygulamasında Rıza Alınması</vt:lpstr>
      <vt:lpstr>PowerPoint Sunusu</vt:lpstr>
      <vt:lpstr>   Acil Durum Nedir</vt:lpstr>
      <vt:lpstr>Acil Durum ile Başa Çıkma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Acil Durum ile Başa Çıkma </vt:lpstr>
      <vt:lpstr>     </vt:lpstr>
      <vt:lpstr>   Acil Durum ile Başa Çıkma</vt:lpstr>
      <vt:lpstr>  Acil Durum ile Başa Çıkma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ESENGÜL ALADAĞ</cp:lastModifiedBy>
  <cp:revision>342</cp:revision>
  <dcterms:created xsi:type="dcterms:W3CDTF">2020-12-16T20:56:57Z</dcterms:created>
  <dcterms:modified xsi:type="dcterms:W3CDTF">2025-04-22T12:43:09Z</dcterms:modified>
</cp:coreProperties>
</file>