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45"/>
  </p:notesMasterIdLst>
  <p:handoutMasterIdLst>
    <p:handoutMasterId r:id="rId46"/>
  </p:handoutMasterIdLst>
  <p:sldIdLst>
    <p:sldId id="256" r:id="rId3"/>
    <p:sldId id="281" r:id="rId4"/>
    <p:sldId id="283" r:id="rId5"/>
    <p:sldId id="286" r:id="rId6"/>
    <p:sldId id="295" r:id="rId7"/>
    <p:sldId id="296" r:id="rId8"/>
    <p:sldId id="298" r:id="rId9"/>
    <p:sldId id="300" r:id="rId10"/>
    <p:sldId id="301" r:id="rId11"/>
    <p:sldId id="302" r:id="rId12"/>
    <p:sldId id="303" r:id="rId13"/>
    <p:sldId id="304" r:id="rId14"/>
    <p:sldId id="306" r:id="rId15"/>
    <p:sldId id="308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3" r:id="rId29"/>
    <p:sldId id="324" r:id="rId30"/>
    <p:sldId id="325" r:id="rId31"/>
    <p:sldId id="326" r:id="rId32"/>
    <p:sldId id="328" r:id="rId33"/>
    <p:sldId id="327" r:id="rId34"/>
    <p:sldId id="330" r:id="rId35"/>
    <p:sldId id="332" r:id="rId36"/>
    <p:sldId id="333" r:id="rId37"/>
    <p:sldId id="334" r:id="rId38"/>
    <p:sldId id="335" r:id="rId39"/>
    <p:sldId id="336" r:id="rId40"/>
    <p:sldId id="337" r:id="rId41"/>
    <p:sldId id="339" r:id="rId42"/>
    <p:sldId id="338" r:id="rId43"/>
    <p:sldId id="273" r:id="rId4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E786940-D627-4C56-A22B-F49D53C589E2}">
          <p14:sldIdLst>
            <p14:sldId id="256"/>
            <p14:sldId id="281"/>
            <p14:sldId id="283"/>
            <p14:sldId id="286"/>
            <p14:sldId id="295"/>
            <p14:sldId id="296"/>
            <p14:sldId id="298"/>
            <p14:sldId id="300"/>
            <p14:sldId id="301"/>
            <p14:sldId id="302"/>
            <p14:sldId id="303"/>
            <p14:sldId id="304"/>
            <p14:sldId id="306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3"/>
            <p14:sldId id="324"/>
            <p14:sldId id="325"/>
            <p14:sldId id="326"/>
            <p14:sldId id="328"/>
            <p14:sldId id="327"/>
            <p14:sldId id="330"/>
            <p14:sldId id="332"/>
            <p14:sldId id="333"/>
            <p14:sldId id="334"/>
            <p14:sldId id="335"/>
            <p14:sldId id="336"/>
            <p14:sldId id="337"/>
            <p14:sldId id="339"/>
            <p14:sldId id="338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42"/>
    <a:srgbClr val="009982"/>
    <a:srgbClr val="FFFFFF"/>
    <a:srgbClr val="00A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82" autoAdjust="0"/>
  </p:normalViewPr>
  <p:slideViewPr>
    <p:cSldViewPr>
      <p:cViewPr>
        <p:scale>
          <a:sx n="80" d="100"/>
          <a:sy n="80" d="100"/>
        </p:scale>
        <p:origin x="-318" y="17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notesViewPr>
    <p:cSldViewPr>
      <p:cViewPr varScale="1">
        <p:scale>
          <a:sx n="63" d="100"/>
          <a:sy n="63" d="100"/>
        </p:scale>
        <p:origin x="-2064" y="-96"/>
      </p:cViewPr>
      <p:guideLst>
        <p:guide orient="horz" pos="2141"/>
        <p:guide orient="horz" pos="3127"/>
        <p:guide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4456-E833-46DC-B226-8341546E2B25}" type="datetimeFigureOut">
              <a:rPr lang="en-GB" smtClean="0"/>
              <a:pPr/>
              <a:t>17/01/2018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1E9A-84DA-4C40-892A-53BF19EA58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930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79DB-FF66-4CED-AF66-5E73E601A0A8}" type="datetimeFigureOut">
              <a:rPr lang="en-GB" smtClean="0"/>
              <a:pPr/>
              <a:t>17/01/2018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7192-2DFF-4A9E-BBBC-BD1A89C783C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39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98365"/>
            <a:ext cx="8277225" cy="1661993"/>
          </a:xfrm>
        </p:spPr>
        <p:txBody>
          <a:bodyPr anchor="ctr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05264"/>
            <a:ext cx="6837362" cy="28892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02-2BE2-42EE-B0E1-FFCA6DA41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3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974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542"/>
                </a:solidFill>
              </a:defRPr>
            </a:lvl1pPr>
            <a:lvl2pPr>
              <a:defRPr>
                <a:solidFill>
                  <a:srgbClr val="004542"/>
                </a:solidFill>
              </a:defRPr>
            </a:lvl2pPr>
            <a:lvl3pPr>
              <a:defRPr>
                <a:solidFill>
                  <a:srgbClr val="004542"/>
                </a:solidFill>
              </a:defRPr>
            </a:lvl3pPr>
            <a:lvl4pPr>
              <a:defRPr>
                <a:solidFill>
                  <a:srgbClr val="004542"/>
                </a:solidFill>
              </a:defRPr>
            </a:lvl4pPr>
            <a:lvl5pPr>
              <a:defRPr>
                <a:solidFill>
                  <a:srgbClr val="0045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DE1D-833C-4BF7-AF21-F3B0B7E12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2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56992"/>
            <a:ext cx="7377112" cy="9747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4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98365"/>
            <a:ext cx="8277225" cy="1661993"/>
          </a:xfrm>
        </p:spPr>
        <p:txBody>
          <a:bodyPr anchor="ctr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05264"/>
            <a:ext cx="6837362" cy="28892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02-2BE2-42EE-B0E1-FFCA6DA41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59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974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542"/>
                </a:solidFill>
              </a:defRPr>
            </a:lvl1pPr>
            <a:lvl2pPr>
              <a:defRPr>
                <a:solidFill>
                  <a:srgbClr val="004542"/>
                </a:solidFill>
              </a:defRPr>
            </a:lvl2pPr>
            <a:lvl3pPr>
              <a:defRPr>
                <a:solidFill>
                  <a:srgbClr val="004542"/>
                </a:solidFill>
              </a:defRPr>
            </a:lvl3pPr>
            <a:lvl4pPr>
              <a:defRPr>
                <a:solidFill>
                  <a:srgbClr val="004542"/>
                </a:solidFill>
              </a:defRPr>
            </a:lvl4pPr>
            <a:lvl5pPr>
              <a:defRPr>
                <a:solidFill>
                  <a:srgbClr val="0045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DE1D-833C-4BF7-AF21-F3B0B7E12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2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56992"/>
            <a:ext cx="7377112" cy="9747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00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0813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63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5"/>
        </a:buBlip>
        <a:defRPr sz="1600">
          <a:solidFill>
            <a:srgbClr val="00454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50813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6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486" y="1080026"/>
            <a:ext cx="8277225" cy="2492990"/>
          </a:xfrm>
        </p:spPr>
        <p:txBody>
          <a:bodyPr/>
          <a:lstStyle/>
          <a:p>
            <a:r>
              <a:rPr lang="tr-TR" dirty="0" smtClean="0"/>
              <a:t>Emerald eJournals Premier Koleksiyonu</a:t>
            </a:r>
            <a:br>
              <a:rPr lang="tr-TR" dirty="0" smtClean="0"/>
            </a:br>
            <a:r>
              <a:rPr lang="tr-TR" dirty="0" smtClean="0"/>
              <a:t>İçerik ve Kullanım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66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 – içindekiler sayfası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1" y="1628800"/>
            <a:ext cx="5587358" cy="44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9992" y="1150639"/>
            <a:ext cx="3124199" cy="8382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Derginin bir sayısına tıkladığınızda</a:t>
            </a:r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 sayıdaki bütün makaleler listelenir</a:t>
            </a: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3568" y="3501008"/>
            <a:ext cx="5256584" cy="26642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868144" y="1772816"/>
            <a:ext cx="0" cy="1728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0304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makaleye erişim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9592" y="1244910"/>
            <a:ext cx="4896544" cy="42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619672" y="3068960"/>
            <a:ext cx="352839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71600" y="3726066"/>
            <a:ext cx="4464496" cy="92706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796136" y="1204736"/>
            <a:ext cx="2391574" cy="17202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İçerik türünü ve erişiminiz olup olmadığını anlamak için ‘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icon key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 alanına bakın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96136" y="3356992"/>
            <a:ext cx="2409026" cy="144016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Makale seçenekleri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Abstrakt olarak görüntüle</a:t>
            </a:r>
            <a:endParaRPr lang="en-GB" sz="17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PDF 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HTML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olarak </a:t>
            </a:r>
            <a:r>
              <a:rPr lang="tr-TR" sz="1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aç</a:t>
            </a:r>
            <a:endParaRPr lang="en-GB" dirty="0">
              <a:solidFill>
                <a:srgbClr val="00998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148064" y="2564904"/>
            <a:ext cx="64807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436096" y="3356992"/>
            <a:ext cx="360040" cy="3690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607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İndirilen makale görüntüsü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15"/>
          <a:stretch/>
        </p:blipFill>
        <p:spPr bwMode="auto">
          <a:xfrm>
            <a:off x="3203848" y="806185"/>
            <a:ext cx="5287168" cy="46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3419872" y="3068960"/>
            <a:ext cx="3744416" cy="64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31840" y="2636912"/>
            <a:ext cx="216024" cy="303272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3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01216" y="1447800"/>
            <a:ext cx="2514600" cy="6850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İndirdiğiniz makalede şu bilgiler yer alacaktır: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1216" y="2348880"/>
            <a:ext cx="25146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 makale kim tarafından ve ne zaman indirildi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60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0434" y="3356992"/>
            <a:ext cx="2514600" cy="1075928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Yayınlandığından beri kaç kez indirildi, referansların sayısı </a:t>
            </a:r>
            <a:endParaRPr lang="en-GB" sz="16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60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8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Teknikleri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39" y="1556792"/>
            <a:ext cx="8353425" cy="48260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685800" indent="-685800"/>
            <a:r>
              <a:rPr lang="tr-TR" sz="2800" dirty="0" smtClean="0"/>
              <a:t>Hızlı Tarama - </a:t>
            </a:r>
            <a:r>
              <a:rPr lang="en-US" sz="2800" dirty="0" smtClean="0"/>
              <a:t>Quick Search</a:t>
            </a:r>
          </a:p>
          <a:p>
            <a:pPr marL="685800" indent="-685800"/>
            <a:endParaRPr lang="en-US" sz="2800" dirty="0"/>
          </a:p>
          <a:p>
            <a:pPr marL="685800" indent="-685800"/>
            <a:r>
              <a:rPr lang="tr-TR" sz="2800" dirty="0" smtClean="0"/>
              <a:t>Gelişmiş Tarama - </a:t>
            </a:r>
            <a:r>
              <a:rPr lang="en-US" sz="2800" dirty="0" smtClean="0"/>
              <a:t>Advance</a:t>
            </a:r>
            <a:r>
              <a:rPr lang="tr-TR" sz="2800" dirty="0" smtClean="0"/>
              <a:t>d</a:t>
            </a:r>
            <a:r>
              <a:rPr lang="en-US" sz="2800" dirty="0" smtClean="0"/>
              <a:t> Search</a:t>
            </a:r>
          </a:p>
          <a:p>
            <a:pPr marL="685800" indent="-685800"/>
            <a:endParaRPr lang="en-US" sz="2800" dirty="0"/>
          </a:p>
          <a:p>
            <a:pPr marL="685800" indent="-685800"/>
            <a:r>
              <a:rPr lang="tr-TR" sz="2800" dirty="0" smtClean="0"/>
              <a:t>Boolean Operatörleri -</a:t>
            </a:r>
            <a:r>
              <a:rPr lang="en-US" sz="2800" dirty="0" smtClean="0"/>
              <a:t> </a:t>
            </a:r>
            <a:r>
              <a:rPr lang="en-US" sz="2800" dirty="0"/>
              <a:t>Boolean Operators</a:t>
            </a:r>
          </a:p>
          <a:p>
            <a:pPr marL="685800" indent="-685800"/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47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Hızlı Tarama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9632" y="1775796"/>
            <a:ext cx="6872003" cy="362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1284" y="980728"/>
            <a:ext cx="2813837" cy="5539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 kutusuna aradığınız terimi yazın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02379" y="980728"/>
            <a:ext cx="2982261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türünü seçin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örneğin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Makaleler ve kitap bölümleri</a:t>
            </a:r>
            <a:r>
              <a:rPr lang="en-GB" alt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alt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87624" y="2420888"/>
            <a:ext cx="5121696" cy="7920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72200" y="2420888"/>
            <a:ext cx="1661710" cy="93610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28656" y="1119226"/>
            <a:ext cx="1775792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‘Search’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 tıklayın</a:t>
            </a:r>
            <a:endParaRPr lang="en-US" altLang="en-US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rot="5400000">
            <a:off x="7105705" y="1969890"/>
            <a:ext cx="1839832" cy="437573"/>
          </a:xfrm>
          <a:prstGeom prst="bentConnector3">
            <a:avLst>
              <a:gd name="adj1" fmla="val 109907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75656" y="1565503"/>
            <a:ext cx="288032" cy="999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300192" y="1556792"/>
            <a:ext cx="288032" cy="999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2691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Hızlı Tarama - sonuçlar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408712" cy="4461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59832" y="1052736"/>
            <a:ext cx="3312368" cy="930236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Hızlı tarama, girilen kelimeyi bütün alanlarda tarar bu nedenle çok sayıda sonuç getirir</a:t>
            </a:r>
            <a:endParaRPr lang="en-US" altLang="en-US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544" y="1052736"/>
            <a:ext cx="2456632" cy="61555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altLang="en-US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Bulunan toplam yayın sayısı verilir</a:t>
            </a:r>
            <a:endParaRPr lang="en-GB" altLang="en-US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2820" y="2337179"/>
            <a:ext cx="2565163" cy="80378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19871" y="4005064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55776" y="5230733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3" y="6094829"/>
            <a:ext cx="720081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195736" y="1628800"/>
            <a:ext cx="50405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6" idx="2"/>
          </p:cNvCxnSpPr>
          <p:nvPr/>
        </p:nvCxnSpPr>
        <p:spPr bwMode="auto">
          <a:xfrm>
            <a:off x="1695860" y="1668289"/>
            <a:ext cx="427868" cy="1222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516216" y="1058604"/>
            <a:ext cx="2304256" cy="930236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latform sonuçları sınırlama konusunda yardımcı olur</a:t>
            </a:r>
            <a:r>
              <a:rPr lang="en-GB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altLang="en-US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804248" y="1988840"/>
            <a:ext cx="288032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804248" y="1988840"/>
            <a:ext cx="446904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039285" y="3345292"/>
            <a:ext cx="2133115" cy="31049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2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Hızlı taramayı düzenleme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215108" cy="487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7258"/>
            <a:ext cx="2180232" cy="514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8144" y="1412776"/>
            <a:ext cx="3024336" cy="4200362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Hızlı tarama sonuçlarını şu şekilde filtreleyebilirsiniz: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Keyword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Anahtar kelime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Publication Date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Yayın yılı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Publication</a:t>
            </a:r>
            <a:r>
              <a:rPr lang="tr-TR" altLang="en-US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– Yayın Adı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Subject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- Konu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Yayın Türü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Modify it further</a:t>
            </a: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Daha ileri düzeyde düzenleme</a:t>
            </a:r>
            <a:endParaRPr lang="en-US" altLang="en-US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tr-TR" alt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 isterseniz sadece erişiminize açık  olan içeriği seçin ‘Only content I have access to’</a:t>
            </a:r>
            <a:endParaRPr lang="en-US" altLang="en-US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59832" y="2348880"/>
            <a:ext cx="2448272" cy="26642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5856" y="5878805"/>
            <a:ext cx="1872208" cy="21449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5855" y="5373215"/>
            <a:ext cx="1872209" cy="50558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7584" y="2206397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7584" y="3214509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7584" y="4077072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7584" y="5085184"/>
            <a:ext cx="1035546" cy="14248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59832" y="1307259"/>
            <a:ext cx="1035546" cy="17752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4035"/>
            <a:ext cx="7377112" cy="974725"/>
          </a:xfrm>
        </p:spPr>
        <p:txBody>
          <a:bodyPr/>
          <a:lstStyle/>
          <a:p>
            <a:r>
              <a:rPr lang="tr-TR" dirty="0" smtClean="0"/>
              <a:t>Gelişmiş Tarama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6" descr="http://www.infographaholic.com/wp-content/uploads/2015/06/Advanced-Searc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873968" cy="8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9592" y="1382963"/>
            <a:ext cx="7312144" cy="21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20272" y="2060848"/>
            <a:ext cx="1191464" cy="86409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624228" y="1268615"/>
            <a:ext cx="396044" cy="792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74432" y="777478"/>
            <a:ext cx="2286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Gelişmiş Tarama linkine tıklayın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1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81168" cy="974725"/>
          </a:xfrm>
        </p:spPr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Gelişmiş tarama</a:t>
            </a:r>
            <a:endParaRPr lang="en-GB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77751" y="1052736"/>
            <a:ext cx="2010673" cy="7848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Kelime veya terimlerinizi tarama kutusuna yazın</a:t>
            </a:r>
            <a:endParaRPr lang="en-GB" sz="15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3384376" cy="35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39472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1676670" y="1628800"/>
            <a:ext cx="3615410" cy="3033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372200" y="1988840"/>
            <a:ext cx="201067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Hangi alanlarda tarama yapmak istiyorsanız ona göre seçim yapın</a:t>
            </a:r>
            <a:endParaRPr lang="en-GB" sz="15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6" idx="1"/>
          </p:cNvCxnSpPr>
          <p:nvPr/>
        </p:nvCxnSpPr>
        <p:spPr bwMode="auto">
          <a:xfrm flipH="1">
            <a:off x="5292081" y="1445151"/>
            <a:ext cx="1085670" cy="3920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664246" y="1988840"/>
            <a:ext cx="1035546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2843808" y="2132856"/>
            <a:ext cx="353394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372200" y="3140968"/>
            <a:ext cx="2010673" cy="12464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Boolean operatörleri kullanmak için tıklayın</a:t>
            </a:r>
            <a:r>
              <a:rPr lang="en-GB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‘AND’, ‘OR’, ‘NOT</a:t>
            </a:r>
            <a:r>
              <a:rPr lang="en-GB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998" y="2208639"/>
            <a:ext cx="11521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372200" y="4558769"/>
            <a:ext cx="201067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İçerik ve yayın yılı filtrelerini kullanarak aramanızı daraltın</a:t>
            </a: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664246" y="4293096"/>
            <a:ext cx="3411810" cy="237626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076056" y="4653136"/>
            <a:ext cx="129614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826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6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 -</a:t>
            </a: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“Your Profile”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altLang="en-US" sz="2300" b="1" u="sng" dirty="0" smtClean="0">
                <a:latin typeface="Calibri" pitchFamily="34" charset="0"/>
                <a:cs typeface="Calibri" pitchFamily="34" charset="0"/>
              </a:rPr>
              <a:t>Neden gerekli </a:t>
            </a:r>
            <a:r>
              <a:rPr lang="en-US" altLang="en-US" sz="2300" b="1" u="sng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en-US" sz="2000" dirty="0" smtClean="0">
                <a:latin typeface="Calibri" pitchFamily="34" charset="0"/>
                <a:cs typeface="Calibri" pitchFamily="34" charset="0"/>
              </a:rPr>
              <a:t>Kendinize bir Emerald profili oluşturarak </a:t>
            </a:r>
            <a:r>
              <a:rPr lang="tr-TR" altLang="en-US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ekstra özelliklerden yararlanın</a:t>
            </a:r>
            <a:r>
              <a:rPr lang="en-GB" altLang="en-US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altLang="en-US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Size özel bir profil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online erişiminizi yönetmenizi sağlar</a:t>
            </a:r>
            <a:endParaRPr lang="en-GB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Favoriler listeleri oluşturma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imkanı verir</a:t>
            </a:r>
            <a:endParaRPr lang="en-GB" sz="2000" b="1" u="sng" dirty="0">
              <a:solidFill>
                <a:srgbClr val="007434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Size özel email uyarıları kurma,</a:t>
            </a:r>
            <a:r>
              <a:rPr lang="en-GB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ercihinize göre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özel bildirimler alma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ve ilgilendiğiniz konularda </a:t>
            </a:r>
            <a:r>
              <a:rPr lang="tr-TR" sz="2000" b="1" u="sng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özel haberler alma</a:t>
            </a:r>
            <a:r>
              <a:rPr lang="tr-TR" sz="2000" dirty="0" smtClean="0">
                <a:solidFill>
                  <a:srgbClr val="007434"/>
                </a:solidFill>
                <a:latin typeface="Calibri" pitchFamily="34" charset="0"/>
                <a:cs typeface="Calibri" pitchFamily="34" charset="0"/>
              </a:rPr>
              <a:t> imkanları sağlar.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44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Emerald Publishing</a:t>
            </a: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412" y="1340768"/>
            <a:ext cx="83530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rgbClr val="00454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dirty="0" smtClean="0"/>
              <a:t>Emerald Group Publishing Limited 1967’de </a:t>
            </a:r>
            <a:r>
              <a:rPr lang="en-GB" sz="2200" dirty="0" err="1" smtClean="0"/>
              <a:t>İngiltere’de</a:t>
            </a:r>
            <a:r>
              <a:rPr lang="en-GB" sz="2200" dirty="0" smtClean="0"/>
              <a:t> </a:t>
            </a:r>
            <a:r>
              <a:rPr lang="en-GB" sz="2200" dirty="0" err="1" smtClean="0"/>
              <a:t>kuru</a:t>
            </a:r>
            <a:r>
              <a:rPr lang="tr-TR" sz="2200" dirty="0" smtClean="0"/>
              <a:t>lan uluslararası bir yayınevidir 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tr-TR" sz="2200" dirty="0" smtClean="0"/>
              <a:t>305</a:t>
            </a:r>
            <a:r>
              <a:rPr lang="en-GB" sz="2200" dirty="0" smtClean="0"/>
              <a:t> </a:t>
            </a:r>
            <a:r>
              <a:rPr lang="tr-TR" sz="2200" dirty="0" smtClean="0"/>
              <a:t>elektronik </a:t>
            </a:r>
            <a:r>
              <a:rPr lang="en-GB" sz="2200" dirty="0" err="1" smtClean="0"/>
              <a:t>dergi</a:t>
            </a:r>
            <a:r>
              <a:rPr lang="en-GB" sz="2200" dirty="0" smtClean="0"/>
              <a:t>, </a:t>
            </a:r>
            <a:r>
              <a:rPr lang="tr-TR" sz="2200" dirty="0" smtClean="0"/>
              <a:t>1</a:t>
            </a:r>
            <a:r>
              <a:rPr lang="en-GB" sz="2200" dirty="0" smtClean="0"/>
              <a:t>6</a:t>
            </a:r>
            <a:r>
              <a:rPr lang="tr-TR" sz="2200" dirty="0" smtClean="0"/>
              <a:t>5</a:t>
            </a:r>
            <a:r>
              <a:rPr lang="en-GB" sz="2200" dirty="0" smtClean="0"/>
              <a:t>0 </a:t>
            </a:r>
            <a:r>
              <a:rPr lang="tr-TR" sz="2200" dirty="0" smtClean="0"/>
              <a:t>e</a:t>
            </a:r>
            <a:r>
              <a:rPr lang="en-GB" sz="2200" dirty="0" err="1" smtClean="0"/>
              <a:t>kitap</a:t>
            </a:r>
            <a:r>
              <a:rPr lang="tr-TR" sz="2200" dirty="0"/>
              <a:t> </a:t>
            </a:r>
            <a:r>
              <a:rPr lang="tr-TR" sz="2200" dirty="0" smtClean="0"/>
              <a:t>ve</a:t>
            </a:r>
            <a:r>
              <a:rPr lang="en-GB" sz="2200" dirty="0" smtClean="0"/>
              <a:t> </a:t>
            </a:r>
            <a:r>
              <a:rPr lang="tr-TR" sz="2200" dirty="0" smtClean="0"/>
              <a:t>1500</a:t>
            </a:r>
            <a:r>
              <a:rPr lang="en-GB" sz="2200" dirty="0" smtClean="0"/>
              <a:t> </a:t>
            </a:r>
            <a:r>
              <a:rPr lang="en-GB" sz="2200" dirty="0" err="1" smtClean="0"/>
              <a:t>Vaka</a:t>
            </a:r>
            <a:r>
              <a:rPr lang="en-GB" sz="2200" dirty="0" smtClean="0"/>
              <a:t> </a:t>
            </a:r>
            <a:r>
              <a:rPr lang="en-GB" sz="2200" dirty="0" err="1" smtClean="0"/>
              <a:t>çalışması</a:t>
            </a:r>
            <a:r>
              <a:rPr lang="tr-TR" sz="2200" dirty="0" smtClean="0"/>
              <a:t> sunar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tr-TR" sz="2200" dirty="0" smtClean="0"/>
              <a:t>Konu alanları ağırlıklı olarak yönetim bilimleridir</a:t>
            </a:r>
          </a:p>
          <a:p>
            <a:pPr marL="0" indent="0" algn="ctr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b="1" dirty="0"/>
              <a:t>TÜBİTAK ULAKBIM </a:t>
            </a:r>
            <a:r>
              <a:rPr lang="en-GB" sz="2200" b="1" dirty="0" err="1"/>
              <a:t>üzerinden</a:t>
            </a:r>
            <a:r>
              <a:rPr lang="en-GB" sz="2200" b="1" dirty="0"/>
              <a:t> 3 </a:t>
            </a:r>
            <a:r>
              <a:rPr lang="en-GB" sz="2200" b="1" dirty="0" err="1"/>
              <a:t>yıllık</a:t>
            </a:r>
            <a:r>
              <a:rPr lang="en-GB" sz="2200" b="1" dirty="0"/>
              <a:t> </a:t>
            </a:r>
            <a:r>
              <a:rPr lang="en-GB" sz="2200" b="1" dirty="0" err="1"/>
              <a:t>bir</a:t>
            </a:r>
            <a:r>
              <a:rPr lang="en-GB" sz="2200" b="1" dirty="0"/>
              <a:t> </a:t>
            </a:r>
            <a:r>
              <a:rPr lang="en-GB" sz="2200" b="1" dirty="0" err="1"/>
              <a:t>anlaşma</a:t>
            </a:r>
            <a:r>
              <a:rPr lang="en-GB" sz="2200" b="1" dirty="0"/>
              <a:t> </a:t>
            </a:r>
            <a:r>
              <a:rPr lang="en-GB" sz="2200" b="1" dirty="0" err="1"/>
              <a:t>ile</a:t>
            </a:r>
            <a:r>
              <a:rPr lang="en-GB" sz="2200" b="1" dirty="0"/>
              <a:t> </a:t>
            </a:r>
            <a:r>
              <a:rPr lang="en-GB" sz="2200" b="1" dirty="0" err="1"/>
              <a:t>bütün</a:t>
            </a:r>
            <a:r>
              <a:rPr lang="en-GB" sz="2200" b="1" dirty="0"/>
              <a:t> </a:t>
            </a:r>
            <a:r>
              <a:rPr lang="en-GB" sz="2200" b="1" dirty="0" err="1"/>
              <a:t>dergiler</a:t>
            </a:r>
            <a:r>
              <a:rPr lang="en-GB" sz="2200" b="1" dirty="0"/>
              <a:t> (Premier </a:t>
            </a:r>
            <a:r>
              <a:rPr lang="en-GB" sz="2200" b="1" dirty="0" err="1"/>
              <a:t>Koleksiyonu</a:t>
            </a:r>
            <a:r>
              <a:rPr lang="en-GB" sz="2200" b="1" dirty="0" smtClean="0"/>
              <a:t>)</a:t>
            </a:r>
            <a:r>
              <a:rPr lang="tr-TR" sz="2200" b="1" dirty="0" smtClean="0"/>
              <a:t> 2017 yılından itibaren</a:t>
            </a:r>
            <a:r>
              <a:rPr lang="en-GB" sz="2200" b="1" dirty="0" smtClean="0"/>
              <a:t> </a:t>
            </a:r>
            <a:r>
              <a:rPr lang="en-GB" sz="2200" b="1" dirty="0" err="1"/>
              <a:t>üniversitelerin</a:t>
            </a:r>
            <a:r>
              <a:rPr lang="en-GB" sz="2200" b="1" dirty="0"/>
              <a:t> </a:t>
            </a:r>
            <a:r>
              <a:rPr lang="en-GB" sz="2200" b="1" dirty="0" err="1"/>
              <a:t>erişimine</a:t>
            </a:r>
            <a:r>
              <a:rPr lang="en-GB" sz="2200" b="1" dirty="0"/>
              <a:t> </a:t>
            </a:r>
            <a:r>
              <a:rPr lang="en-GB" sz="2200" b="1" dirty="0" err="1" smtClean="0"/>
              <a:t>açıl</a:t>
            </a:r>
            <a:r>
              <a:rPr lang="tr-TR" sz="2200" b="1" dirty="0" smtClean="0"/>
              <a:t>mıştır</a:t>
            </a:r>
            <a:endParaRPr lang="en-GB" sz="2200" b="1" dirty="0"/>
          </a:p>
          <a:p>
            <a:pPr marL="0" indent="0" algn="ctr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n-GB" sz="2200" b="1" dirty="0">
                <a:solidFill>
                  <a:srgbClr val="009982"/>
                </a:solidFill>
              </a:rPr>
              <a:t>	</a:t>
            </a:r>
            <a:r>
              <a:rPr lang="en-GB" sz="2800" b="1" dirty="0" err="1"/>
              <a:t>Erişim</a:t>
            </a:r>
            <a:r>
              <a:rPr lang="en-GB" sz="2800" b="1" dirty="0"/>
              <a:t> </a:t>
            </a:r>
            <a:r>
              <a:rPr lang="en-GB" sz="2800" b="1" dirty="0" err="1"/>
              <a:t>adresi</a:t>
            </a:r>
            <a:r>
              <a:rPr lang="en-GB" sz="2800" b="1" dirty="0"/>
              <a:t>: www.emeraldinsight.com</a:t>
            </a:r>
          </a:p>
          <a:p>
            <a:pPr marL="336550" indent="-336550">
              <a:lnSpc>
                <a:spcPct val="90000"/>
              </a:lnSpc>
              <a:spcBef>
                <a:spcPts val="1563"/>
              </a:spcBef>
              <a:buClr>
                <a:srgbClr val="00974D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en-GB" sz="2100" dirty="0" smtClean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8698"/>
            <a:ext cx="8450598" cy="16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508104" y="1772816"/>
            <a:ext cx="1152128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23728" y="908720"/>
            <a:ext cx="5544616" cy="58860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altLang="en-US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Profil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hesabı oluşturmak için 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“login”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 seçin veya her sayfanın başında bulunan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“Register”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tıklayın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8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90" y="980728"/>
            <a:ext cx="4245910" cy="47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548" y="1052736"/>
            <a:ext cx="4181010" cy="504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05129" y="1200585"/>
            <a:ext cx="2859359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Gelen online formu doldurun, geçerli bir email hesabı girdiğinizden emin olun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‘Submit’ but</a:t>
            </a: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onuna tıklayarak kaydınızı tamamlayın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28384" y="5733256"/>
            <a:ext cx="720080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676456" y="2322488"/>
            <a:ext cx="0" cy="34107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2910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Profil oluşturma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1332873"/>
            <a:ext cx="8131703" cy="399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39952" y="3068960"/>
            <a:ext cx="3821907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Kayıt işlemini tamamladıktan sonra Login’e tıklayın ve kayıt olurken verdiğiniz ‘username’ i girin, bu genellikle email adresiniz olacaktır. Sonra yine kendi belirlediğiniz şifreyi girin ve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‘My Account’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alanına erişin.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3068960"/>
            <a:ext cx="3528392" cy="17281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7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/>
              <a:t>Profil Özellikleri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1052736"/>
            <a:ext cx="7488832" cy="16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355976" y="872716"/>
            <a:ext cx="136815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04248" y="1196752"/>
            <a:ext cx="1368152" cy="18002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43608" y="2663104"/>
            <a:ext cx="3821907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Giriş yaptıktan sonra  kendi adınız ve kurumunuzun adı sağ üst köşede görünecektir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040052" y="2677913"/>
            <a:ext cx="3821907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‘My Account’ 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özelliklerine erişmek için adınızın üzerine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2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</a:t>
            </a:r>
            <a:r>
              <a:rPr lang="en-US" dirty="0" smtClean="0"/>
              <a:t>My </a:t>
            </a:r>
            <a:r>
              <a:rPr lang="en-US" dirty="0"/>
              <a:t>Account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52" y="1224068"/>
            <a:ext cx="7619156" cy="47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580112" y="1052736"/>
            <a:ext cx="2590800" cy="97640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‘My Account’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  tıklayarak bütün seçenekleri görün.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5252" y="1572120"/>
            <a:ext cx="1368152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6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065144" cy="974725"/>
          </a:xfrm>
        </p:spPr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- </a:t>
            </a:r>
            <a:r>
              <a:rPr lang="tr-TR" dirty="0" smtClean="0"/>
              <a:t>Ayrıntılar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52" y="1224068"/>
            <a:ext cx="7619156" cy="47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43808" y="1932160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195736" y="929396"/>
            <a:ext cx="4831443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Details </a:t>
            </a:r>
            <a:r>
              <a:rPr lang="tr-TR" alt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sekmesi , kayıt sırasında girdiğiniz bilgileri güncellemenize yardım eder.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034496" y="3068960"/>
            <a:ext cx="3785976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Abonelik bilgileriniz</a:t>
            </a:r>
            <a:r>
              <a:rPr lang="en-GB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Access sekmesi altında görünecektir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1916832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2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1770"/>
            <a:ext cx="8011964" cy="48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652120" y="2780928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962488" y="1556792"/>
            <a:ext cx="3785976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Uyarılar alanını kullanarak e-mail uyarılarınızı yönetin, örneğin İçindekiler Sayfaları, Atıf ve </a:t>
            </a:r>
            <a:r>
              <a:rPr lang="tr-TR" altLang="en-US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onu uyarıları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12160" y="2348880"/>
            <a:ext cx="7200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555776" y="5096568"/>
            <a:ext cx="3024336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İşaretliler Listesi, herhangi bir makaleyi, dergiyi, kitap bölümünü işaretli materyal listesi altına koyabilirsiniz.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43808" y="3930482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96136" y="5081760"/>
            <a:ext cx="2376264" cy="129956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Taramalar,  yaptığınız taramayı  kaydetmenize  ve  birkaç  adımda araştırmanıza erişmeye yardımcı  olur.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52120" y="3933056"/>
            <a:ext cx="2664296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419872" y="4293096"/>
            <a:ext cx="324036" cy="7785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048164" y="4281712"/>
            <a:ext cx="324036" cy="731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7085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– Uyarı oluşturma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70068" y="1340768"/>
            <a:ext cx="5486308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516216" y="4941168"/>
            <a:ext cx="2160240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TOC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içindekiler uyarıları</a:t>
            </a:r>
            <a:endParaRPr lang="en-US" altLang="en-US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27784" y="4941168"/>
            <a:ext cx="3700474" cy="10647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4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– İçindekiler Sayfası uyarıları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362257"/>
            <a:ext cx="5611866" cy="48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260734" y="1395120"/>
            <a:ext cx="2415722" cy="2084399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‘İçindekiler Sayfaları’ uyarılarını dergi ana sayfasını ziyaret ettiğinizde ‘ToC Alert’ üzerine tıklayarak da kurabilirsiniz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83968" y="2492896"/>
            <a:ext cx="576064" cy="36004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0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Atıf uyarısı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7568" y="1340768"/>
            <a:ext cx="5438807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707904" y="5301208"/>
            <a:ext cx="864096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11044" y="4653136"/>
            <a:ext cx="2405372" cy="42240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Citation</a:t>
            </a: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– atıf uyarısı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8011"/>
            <a:ext cx="8712968" cy="974725"/>
          </a:xfrm>
        </p:spPr>
        <p:txBody>
          <a:bodyPr/>
          <a:lstStyle/>
          <a:p>
            <a:r>
              <a:rPr lang="tr-TR" sz="2800" dirty="0" smtClean="0"/>
              <a:t>Premier Dergilerinin Konuya göre sayısı</a:t>
            </a:r>
            <a:endParaRPr lang="en-GB" sz="2800" dirty="0"/>
          </a:p>
        </p:txBody>
      </p:sp>
      <p:graphicFrame>
        <p:nvGraphicFramePr>
          <p:cNvPr id="4" name="Group 2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6062296"/>
              </p:ext>
            </p:extLst>
          </p:nvPr>
        </p:nvGraphicFramePr>
        <p:xfrm>
          <a:off x="273943" y="620688"/>
          <a:ext cx="8618537" cy="5534027"/>
        </p:xfrm>
        <a:graphic>
          <a:graphicData uri="http://schemas.openxmlformats.org/drawingml/2006/table">
            <a:tbl>
              <a:tblPr/>
              <a:tblGrid>
                <a:gridCol w="5524744"/>
                <a:gridCol w="3093793"/>
              </a:tblGrid>
              <a:tr h="3824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KONU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Dergi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Sayisi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Muhasebe, Finans ve Ekonomi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İşletme, Yönetim ve St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rateji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İK, Öğrenme, Kurumsal Çalışmalar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Bilgi Yönetimi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Pazarlama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perasyonlar, Lojisti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Kalite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Emlak Yönetimi ve İnsan Yapımı Çevre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Kamu Yönetimi ve Çevre Yönetimi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Turizm ve Otelcilik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ğitim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Mühendislik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Sağlık ve Sosyal Yönetim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Kütüphanecilik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0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Atıf Uyasısı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1102" y="1371898"/>
            <a:ext cx="4924675" cy="47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707904" y="1366960"/>
            <a:ext cx="5328592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Herhangi bir makalenin atıf takibini web sayfasından ayarlayabilirsiniz.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Derginin ilgili sayısını açın,  istediğiniz makalenin kutusunu seçin ve 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‘Track Citations’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üzerine tıklayın.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2636912"/>
            <a:ext cx="648072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2924944"/>
            <a:ext cx="360040" cy="25922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115616" y="1844824"/>
            <a:ext cx="2592289" cy="108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5116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849120" cy="974725"/>
          </a:xfrm>
        </p:spPr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6" name="Picture 2" descr="D:\Disha - Work\Presentation\Usage Presentations\my account 6.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95" y="1227897"/>
            <a:ext cx="7148513" cy="46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Disha - Work\Presentation\Usage Presentations\my account 6.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640" y="3515292"/>
            <a:ext cx="225616" cy="259458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162800" y="790604"/>
            <a:ext cx="1828800" cy="236139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Uyarı almak istediğiniz Bülten veya Konuları seçin ve sayfa sonundaki ‘submit’e tıklayın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- Uyarılar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53194" y="1340768"/>
            <a:ext cx="5403181" cy="47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571999" y="5301208"/>
            <a:ext cx="1339045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27068" y="4529796"/>
            <a:ext cx="2477380" cy="106873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Özet ve konu uyarıları almak için </a:t>
            </a:r>
            <a:r>
              <a:rPr lang="en-US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</a:t>
            </a: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Digest and Subject Alerts ‘ linkine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56891" y="4437112"/>
            <a:ext cx="1411053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7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– </a:t>
            </a:r>
            <a:r>
              <a:rPr lang="tr-TR" dirty="0" smtClean="0"/>
              <a:t>İşaretliler Listesi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1474068"/>
            <a:ext cx="4896545" cy="461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907704" y="2276872"/>
            <a:ext cx="792088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564904"/>
            <a:ext cx="360040" cy="309634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699792" y="2276872"/>
            <a:ext cx="288032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80112" y="1055409"/>
            <a:ext cx="3060340" cy="186895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İşaretliler – Market List – altına istediğiniz sayıda makale, dergi, kitap bülümü ekleyebilirsiniz.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Bunun için ilgili dergi, makale bölüm veya kitap sayfasını  açın.  </a:t>
            </a:r>
            <a:r>
              <a:rPr lang="tr-TR" alt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lgili kaynağı seçin ve 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‘Add to Marked list’ 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‘Add to Favorites’</a:t>
            </a:r>
            <a:r>
              <a:rPr lang="tr-TR" altLang="en-US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üzerine tıklayın.</a:t>
            </a:r>
            <a:endParaRPr lang="en-GB" altLang="en-US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Hesabım </a:t>
            </a:r>
            <a:r>
              <a:rPr lang="en-US" dirty="0" smtClean="0"/>
              <a:t>- </a:t>
            </a:r>
            <a:r>
              <a:rPr lang="tr-TR" dirty="0" smtClean="0"/>
              <a:t>Taramalar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6987953" cy="45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39953" y="2821929"/>
            <a:ext cx="4392488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Kaydettiğiniz bütün taramalara erişmek için bu sekmeye tıklayın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3429000"/>
            <a:ext cx="4896544" cy="14401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4512170"/>
            <a:ext cx="739156" cy="21297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3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065144" cy="974725"/>
          </a:xfrm>
        </p:spPr>
        <p:txBody>
          <a:bodyPr/>
          <a:lstStyle/>
          <a:p>
            <a:r>
              <a:rPr lang="tr-TR" altLang="en-US" dirty="0" smtClean="0"/>
              <a:t>Kayıtlı bir tarama için uyarı kurma</a:t>
            </a:r>
            <a:r>
              <a:rPr lang="en-GB" altLang="en-US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183984"/>
            <a:ext cx="7367322" cy="296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9992" y="2060848"/>
            <a:ext cx="1859643" cy="125340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Tarama terimlerinizi girin ve enter’e basın</a:t>
            </a:r>
            <a:r>
              <a:rPr lang="en-US" alt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1412776"/>
            <a:ext cx="2952328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779912" y="1520788"/>
            <a:ext cx="720082" cy="5400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9030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353176" cy="974725"/>
          </a:xfrm>
        </p:spPr>
        <p:txBody>
          <a:bodyPr/>
          <a:lstStyle/>
          <a:p>
            <a:r>
              <a:rPr lang="tr-TR" altLang="en-US" dirty="0" smtClean="0"/>
              <a:t>Kayıtlı bir tarama için uyarı kurma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886704" cy="51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72200" y="1988840"/>
            <a:ext cx="1008112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645024"/>
            <a:ext cx="360040" cy="20162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4128" y="2636912"/>
            <a:ext cx="2160240" cy="6480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79145"/>
            <a:ext cx="504056" cy="4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203848" y="1685304"/>
            <a:ext cx="1859643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Kaydetmek istediğiniz taramayı seçin</a:t>
            </a:r>
            <a:endParaRPr lang="en-GB" altLang="en-US" sz="15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203847" y="2502238"/>
            <a:ext cx="1859643" cy="153040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Sağ köşedeki ‘saved searches’ e tıklayın, taramaya bir isim verin ve ‘save’ üzerine tıklayın.</a:t>
            </a:r>
            <a:endParaRPr lang="en-GB" altLang="en-US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475656" y="2276872"/>
            <a:ext cx="1728194" cy="13321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063490" y="2852936"/>
            <a:ext cx="804654" cy="9950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7299920" y="2996952"/>
            <a:ext cx="368424" cy="14401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5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Makale künyelerini kaydetme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1052736"/>
            <a:ext cx="5026951" cy="505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31640" y="3212976"/>
            <a:ext cx="360040" cy="20162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9992" y="2924944"/>
            <a:ext cx="1238225" cy="10081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232637" y="908720"/>
            <a:ext cx="2579723" cy="8379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Seçtiğiniz makalelerin künyelerini kaydetmek için ‘Download Citation’ ı seçin </a:t>
            </a:r>
            <a:endParaRPr lang="en-GB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292080" y="1803823"/>
            <a:ext cx="0" cy="11366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7495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Künyeleri kaydetme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9592" y="1124744"/>
            <a:ext cx="7615000" cy="399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067944" y="1700808"/>
            <a:ext cx="2232248" cy="88407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İlgili formatı seçin ve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‘download article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citation data’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y</a:t>
            </a:r>
            <a:r>
              <a:rPr lang="tr-TR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 tıklayın</a:t>
            </a:r>
            <a:endParaRPr lang="en-US" alt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573016"/>
            <a:ext cx="2376264" cy="14401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Künyeleri kaydetme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340768"/>
            <a:ext cx="4951919" cy="4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067944" y="2526346"/>
            <a:ext cx="2376264" cy="162273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600" dirty="0" smtClean="0">
                <a:solidFill>
                  <a:srgbClr val="FFFFFF"/>
                </a:solidFill>
              </a:rPr>
              <a:t>Ayrıca makalenin abstrakt sayfasından da doğrudan makalenin künyesini bir referans düzenleyiciye kaydetebilirsiniz. 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7704" y="4077072"/>
            <a:ext cx="1512168" cy="25202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7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7377112" cy="758701"/>
          </a:xfrm>
        </p:spPr>
        <p:txBody>
          <a:bodyPr/>
          <a:lstStyle/>
          <a:p>
            <a:r>
              <a:rPr lang="tr-TR" dirty="0" smtClean="0"/>
              <a:t>Erişim adresi www.emeraldinsight.com</a:t>
            </a:r>
            <a:endParaRPr lang="en-GB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4373" y="1582332"/>
            <a:ext cx="8528107" cy="37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79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5"/>
            <a:ext cx="8353176" cy="974725"/>
          </a:xfrm>
        </p:spPr>
        <p:txBody>
          <a:bodyPr/>
          <a:lstStyle/>
          <a:p>
            <a:r>
              <a:rPr lang="tr-TR" dirty="0" smtClean="0">
                <a:cs typeface="Calibri" panose="020F0502020204030204" pitchFamily="34" charset="0"/>
              </a:rPr>
              <a:t>Ek yardımcı kaynaklar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2060848"/>
            <a:ext cx="6206076" cy="22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59632" y="2204864"/>
            <a:ext cx="1368152" cy="122413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59632" y="3429000"/>
            <a:ext cx="1368152" cy="100811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51520" y="980728"/>
            <a:ext cx="6912768" cy="69940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Çeşitli kullanıcı grupları için hazırlanmış ek kaynaklara ulaşmak için bu adrese girin:  www.</a:t>
            </a: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emeraldpublishing.com</a:t>
            </a: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915816" y="2060848"/>
            <a:ext cx="3024336" cy="26845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Kaynaklar; 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Authors – Yazarlar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Editors  - Editörler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Reviewer – Hakemler için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Librarians – Kütüphaneciler için</a:t>
            </a:r>
          </a:p>
          <a:p>
            <a:endParaRPr lang="tr-TR" altLang="en-US" sz="15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Araştırma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Öğrenme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Öğretme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Multimedya alanı</a:t>
            </a:r>
          </a:p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Konu alanları</a:t>
            </a:r>
            <a:endParaRPr lang="en-US" altLang="en-US" sz="1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tr-TR" dirty="0" smtClean="0"/>
              <a:t>Yardımcı kaynaklar</a:t>
            </a:r>
            <a:endParaRPr lang="en-GB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195736" y="908720"/>
            <a:ext cx="5976664" cy="60707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Daha ayrıntılı rehberlere ulaşmak için aşağıdaki web sayfasına gidin;</a:t>
            </a:r>
          </a:p>
          <a:p>
            <a:r>
              <a:rPr lang="en-US" altLang="en-US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http</a:t>
            </a:r>
            <a:r>
              <a:rPr lang="en-US" altLang="en-US" sz="1500" dirty="0">
                <a:solidFill>
                  <a:srgbClr val="FFFFFF"/>
                </a:solidFill>
                <a:latin typeface="Calibri" panose="020F0502020204030204" pitchFamily="34" charset="0"/>
              </a:rPr>
              <a:t>://www.emeraldgrouppublishing.com/support/training/tutorials.htm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/>
          <a:stretch/>
        </p:blipFill>
        <p:spPr bwMode="auto">
          <a:xfrm>
            <a:off x="1111108" y="1893359"/>
            <a:ext cx="6341212" cy="38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14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54075"/>
            <a:ext cx="7377112" cy="2630909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2400" dirty="0" smtClean="0"/>
              <a:t>Soru ve isteklerinizi lüften bize yazın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Mine Tonta, Emerald Publishing </a:t>
            </a:r>
            <a:br>
              <a:rPr lang="tr-TR" sz="2400" dirty="0" smtClean="0"/>
            </a:br>
            <a:r>
              <a:rPr lang="tr-TR" sz="2400" dirty="0" smtClean="0"/>
              <a:t>Türkiye Temsilcisi</a:t>
            </a:r>
            <a:br>
              <a:rPr lang="tr-TR" sz="2400" dirty="0" smtClean="0"/>
            </a:br>
            <a:r>
              <a:rPr lang="tr-TR" sz="2400" dirty="0" smtClean="0"/>
              <a:t>mtonta@emeraldinsight.com</a:t>
            </a:r>
            <a:br>
              <a:rPr lang="tr-TR" sz="2400" dirty="0" smtClean="0"/>
            </a:br>
            <a:r>
              <a:rPr lang="tr-TR" sz="2400" dirty="0" smtClean="0"/>
              <a:t>turkey@emeraldinsight.com</a:t>
            </a:r>
            <a:br>
              <a:rPr lang="tr-TR" sz="2400" dirty="0" smtClean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2048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8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7464" y="1496628"/>
            <a:ext cx="7852968" cy="35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79912" y="1001328"/>
            <a:ext cx="2808312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Journals </a:t>
            </a:r>
            <a:r>
              <a:rPr lang="en-GB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&amp; Books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sekmesine tıklayarak dergi ve kitapları görebilirsiniz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051720" y="1340768"/>
            <a:ext cx="1728192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043608" y="2060848"/>
            <a:ext cx="1008112" cy="21602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4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4" y="1466235"/>
            <a:ext cx="8921048" cy="438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31840" y="1052736"/>
            <a:ext cx="259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 doğrudan ana sayfadaki konu başlıklarını seçebilirsiniz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1520" y="3933056"/>
            <a:ext cx="8765132" cy="187220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331640" y="2060848"/>
            <a:ext cx="2088232" cy="1872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915816" y="1971328"/>
            <a:ext cx="1008112" cy="19617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15526" y="1971328"/>
            <a:ext cx="53820" cy="19617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58055" y="1897697"/>
            <a:ext cx="1008112" cy="20337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305148" y="1805608"/>
            <a:ext cx="2578359" cy="2107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837184" y="5157192"/>
            <a:ext cx="259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Örneğin 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Accounting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Finance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Economics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konusunu seçelim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12" idx="1"/>
          </p:cNvCxnSpPr>
          <p:nvPr/>
        </p:nvCxnSpPr>
        <p:spPr bwMode="auto">
          <a:xfrm flipH="1" flipV="1">
            <a:off x="1259632" y="5157192"/>
            <a:ext cx="577552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594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573932"/>
            <a:ext cx="7927554" cy="40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67544" y="1916832"/>
            <a:ext cx="3024336" cy="57002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491880" y="1501924"/>
            <a:ext cx="406896" cy="414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07904" y="908720"/>
            <a:ext cx="1825352" cy="1578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türü</a:t>
            </a:r>
            <a:r>
              <a:rPr lang="tr-TR" sz="17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seçin:</a:t>
            </a:r>
            <a:r>
              <a:rPr lang="en-GB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Bütün yayınlar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dergiler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seriler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kitaplar</a:t>
            </a: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52120" y="655427"/>
            <a:ext cx="2271802" cy="16214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 erişim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Bütün içerik</a:t>
            </a:r>
            <a:endParaRPr lang="en-GB" sz="1700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Sadece bize açık olan içerik ‘</a:t>
            </a:r>
            <a:r>
              <a:rPr lang="en-US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Only content I have access to</a:t>
            </a:r>
            <a:r>
              <a:rPr lang="tr-TR" sz="17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GB" sz="17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GB" sz="1700" kern="0" dirty="0">
                <a:solidFill>
                  <a:srgbClr val="009982"/>
                </a:solidFill>
                <a:latin typeface="Calibri" pitchFamily="34" charset="0"/>
                <a:cs typeface="Calibri" pitchFamily="34" charset="0"/>
              </a:rPr>
            </a:br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700" kern="0" dirty="0">
              <a:solidFill>
                <a:srgbClr val="00998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7544" y="2486857"/>
            <a:ext cx="3024336" cy="36909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16" name="Elbow Connector 15"/>
          <p:cNvCxnSpPr/>
          <p:nvPr/>
        </p:nvCxnSpPr>
        <p:spPr bwMode="auto">
          <a:xfrm rot="10800000" flipV="1">
            <a:off x="3491880" y="2279401"/>
            <a:ext cx="2880322" cy="501527"/>
          </a:xfrm>
          <a:prstGeom prst="bentConnector3">
            <a:avLst>
              <a:gd name="adj1" fmla="val 16269"/>
            </a:avLst>
          </a:prstGeom>
          <a:solidFill>
            <a:schemeClr val="accent1"/>
          </a:solidFill>
          <a:ln w="12700" cap="flat" cmpd="sng" algn="ctr">
            <a:solidFill>
              <a:srgbClr val="00998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52497" y="3429000"/>
            <a:ext cx="2087655" cy="15841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Başlıkları alfabetik olarak listeleme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VEYA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Tx/>
              <a:buNone/>
            </a:pPr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Ayrıntılı Konu başlığı seçerek listeleme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Bent Arrow 2"/>
          <p:cNvSpPr/>
          <p:nvPr/>
        </p:nvSpPr>
        <p:spPr bwMode="auto">
          <a:xfrm>
            <a:off x="5220072" y="2564904"/>
            <a:ext cx="813816" cy="868680"/>
          </a:xfrm>
          <a:prstGeom prst="ben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796136" y="4096496"/>
            <a:ext cx="48920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40152" y="2348880"/>
            <a:ext cx="2716534" cy="7920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0152" y="3140968"/>
            <a:ext cx="2716534" cy="288695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5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22"/>
            <a:ext cx="7377112" cy="974725"/>
          </a:xfrm>
        </p:spPr>
        <p:txBody>
          <a:bodyPr/>
          <a:lstStyle/>
          <a:p>
            <a:r>
              <a:rPr lang="tr-TR" dirty="0" smtClean="0"/>
              <a:t>Dergileri inceleme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573932"/>
            <a:ext cx="6930027" cy="3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611560" y="4221088"/>
            <a:ext cx="1656184" cy="2880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439991" y="1834710"/>
            <a:ext cx="2316255" cy="9590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Yayın adına tıklayarak kaynağı seçin</a:t>
            </a:r>
            <a:endParaRPr lang="en-GB" sz="1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67744" y="2793779"/>
            <a:ext cx="1172248" cy="14273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5457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Dergileri inceleme - sonuç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5849" y="1340768"/>
            <a:ext cx="6178439" cy="4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16185" y="805362"/>
            <a:ext cx="2316255" cy="11114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Bir sonrası adımda seçilen derginin sayılarının listesi gelir</a:t>
            </a:r>
            <a:endParaRPr lang="en-GB" sz="17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212976"/>
            <a:ext cx="4320480" cy="295232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9982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16016" y="1557451"/>
            <a:ext cx="1500169" cy="1655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0213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Emerald Presentation Template">
  <a:themeElements>
    <a:clrScheme name="Custom 6">
      <a:dk1>
        <a:srgbClr val="009982"/>
      </a:dk1>
      <a:lt1>
        <a:srgbClr val="009982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009982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merald Presentation Template">
  <a:themeElements>
    <a:clrScheme name="Custom 6">
      <a:dk1>
        <a:srgbClr val="009982"/>
      </a:dk1>
      <a:lt1>
        <a:srgbClr val="009982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009982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10646</TotalTime>
  <Words>1023</Words>
  <Application>Microsoft Office PowerPoint</Application>
  <PresentationFormat>Ekran Gösterisi (4:3)</PresentationFormat>
  <Paragraphs>174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42</vt:i4>
      </vt:variant>
    </vt:vector>
  </HeadingPairs>
  <TitlesOfParts>
    <vt:vector size="44" baseType="lpstr">
      <vt:lpstr>Emerald Presentation Template</vt:lpstr>
      <vt:lpstr>1_Emerald Presentation Template</vt:lpstr>
      <vt:lpstr>Emerald eJournals Premier Koleksiyonu İçerik ve Kullanım </vt:lpstr>
      <vt:lpstr>Emerald Publishing</vt:lpstr>
      <vt:lpstr>Premier Dergilerinin Konuya göre sayısı</vt:lpstr>
      <vt:lpstr>Erişim adresi www.emeraldinsight.com</vt:lpstr>
      <vt:lpstr>Dergileri inceleme</vt:lpstr>
      <vt:lpstr>Dergileri inceleme</vt:lpstr>
      <vt:lpstr>Dergileri inceleme</vt:lpstr>
      <vt:lpstr>Dergileri inceleme</vt:lpstr>
      <vt:lpstr>Dergileri inceleme - sonuç </vt:lpstr>
      <vt:lpstr>Dergileri inceleme – içindekiler sayfası</vt:lpstr>
      <vt:lpstr>Bir makaleye erişim</vt:lpstr>
      <vt:lpstr>İndirilen makale görüntüsü</vt:lpstr>
      <vt:lpstr>Tarama Teknikleri </vt:lpstr>
      <vt:lpstr>Hızlı Tarama</vt:lpstr>
      <vt:lpstr>Hızlı Tarama - sonuçlar</vt:lpstr>
      <vt:lpstr>Hızlı taramayı düzenleme</vt:lpstr>
      <vt:lpstr>Gelişmiş Tarama </vt:lpstr>
      <vt:lpstr>Gelişmiş tarama</vt:lpstr>
      <vt:lpstr>Profil oluşturma - “Your Profile”</vt:lpstr>
      <vt:lpstr>Profil Oluşturma</vt:lpstr>
      <vt:lpstr>Profil oluşturma</vt:lpstr>
      <vt:lpstr>Profil oluşturma</vt:lpstr>
      <vt:lpstr>Profil Özellikleri</vt:lpstr>
      <vt:lpstr>Hesabım - My Account</vt:lpstr>
      <vt:lpstr>Hesabım - Ayrıntılar</vt:lpstr>
      <vt:lpstr>Hesabım - Uyarılar</vt:lpstr>
      <vt:lpstr>Hesabım – Uyarı oluşturma</vt:lpstr>
      <vt:lpstr>Hesabım – İçindekiler Sayfası uyarıları</vt:lpstr>
      <vt:lpstr>Hesabım - Atıf uyarısı</vt:lpstr>
      <vt:lpstr>Hesabım - Atıf Uyasısı</vt:lpstr>
      <vt:lpstr>Hesabım - Uyarılar</vt:lpstr>
      <vt:lpstr>Hesabım - Uyarılar</vt:lpstr>
      <vt:lpstr>Hesabım – İşaretliler Listesi</vt:lpstr>
      <vt:lpstr>Hesabım - Taramalar</vt:lpstr>
      <vt:lpstr>Kayıtlı bir tarama için uyarı kurma </vt:lpstr>
      <vt:lpstr>Kayıtlı bir tarama için uyarı kurma</vt:lpstr>
      <vt:lpstr>Makale künyelerini kaydetme</vt:lpstr>
      <vt:lpstr>Künyeleri kaydetme</vt:lpstr>
      <vt:lpstr>Künyeleri kaydetme</vt:lpstr>
      <vt:lpstr>Ek yardımcı kaynaklar </vt:lpstr>
      <vt:lpstr>Online Yardımcı kaynaklar</vt:lpstr>
      <vt:lpstr> Soru ve isteklerinizi lüften bize yazın  Mine Tonta, Emerald Publishing  Türkiye Temsilcisi mtonta@emeraldinsight.com turkey@emeraldinsight.com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Ffoulkes</dc:creator>
  <cp:lastModifiedBy>Kmu</cp:lastModifiedBy>
  <cp:revision>492</cp:revision>
  <cp:lastPrinted>2016-09-13T09:26:32Z</cp:lastPrinted>
  <dcterms:created xsi:type="dcterms:W3CDTF">2016-05-16T09:32:02Z</dcterms:created>
  <dcterms:modified xsi:type="dcterms:W3CDTF">2018-01-17T10:01:15Z</dcterms:modified>
</cp:coreProperties>
</file>