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3" r:id="rId16"/>
    <p:sldId id="269" r:id="rId17"/>
    <p:sldId id="271" r:id="rId18"/>
    <p:sldId id="272"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8" name="7 Slayt Numarası Yer Tutucusu"/>
          <p:cNvSpPr>
            <a:spLocks noGrp="1"/>
          </p:cNvSpPr>
          <p:nvPr>
            <p:ph type="sldNum" sz="quarter" idx="11"/>
          </p:nvPr>
        </p:nvSpPr>
        <p:spPr/>
        <p:txBody>
          <a:bodyPr/>
          <a:lstStyle/>
          <a:p>
            <a:fld id="{62255A2A-E7C8-4A94-80F6-531B6D8C1314}"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C2FCF86D-45CA-4284-B9D4-619EFE86D390}" type="datetimeFigureOut">
              <a:rPr lang="tr-TR" smtClean="0"/>
              <a:pPr/>
              <a:t>14.04.2010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62255A2A-E7C8-4A94-80F6-531B6D8C131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C2FCF86D-45CA-4284-B9D4-619EFE86D390}" type="datetimeFigureOut">
              <a:rPr lang="tr-TR" smtClean="0"/>
              <a:pPr/>
              <a:t>14.04.2010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2255A2A-E7C8-4A94-80F6-531B6D8C131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2FCF86D-45CA-4284-B9D4-619EFE86D390}" type="datetimeFigureOut">
              <a:rPr lang="tr-TR" smtClean="0"/>
              <a:pPr/>
              <a:t>14.04.2010</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2255A2A-E7C8-4A94-80F6-531B6D8C1314}"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642918"/>
            <a:ext cx="8072494" cy="3643338"/>
          </a:xfrm>
        </p:spPr>
        <p:txBody>
          <a:bodyPr>
            <a:normAutofit/>
          </a:bodyPr>
          <a:lstStyle/>
          <a:p>
            <a:pPr algn="ctr"/>
            <a:r>
              <a:rPr lang="tr-TR" b="0" dirty="0" smtClean="0">
                <a:latin typeface="+mn-lt"/>
                <a:cs typeface="Calibri" pitchFamily="34" charset="0"/>
              </a:rPr>
              <a:t>İNTERNET TARAYICILARINDA</a:t>
            </a:r>
            <a:br>
              <a:rPr lang="tr-TR" b="0" dirty="0" smtClean="0">
                <a:latin typeface="+mn-lt"/>
                <a:cs typeface="Calibri" pitchFamily="34" charset="0"/>
              </a:rPr>
            </a:br>
            <a:r>
              <a:rPr lang="tr-TR" b="0" dirty="0" smtClean="0">
                <a:latin typeface="+mn-lt"/>
                <a:cs typeface="Calibri" pitchFamily="34" charset="0"/>
              </a:rPr>
              <a:t>YENİ NESİL</a:t>
            </a:r>
            <a:br>
              <a:rPr lang="tr-TR" b="0" dirty="0" smtClean="0">
                <a:latin typeface="+mn-lt"/>
                <a:cs typeface="Calibri" pitchFamily="34" charset="0"/>
              </a:rPr>
            </a:br>
            <a:r>
              <a:rPr lang="tr-TR" b="0" dirty="0" smtClean="0">
                <a:latin typeface="+mn-lt"/>
                <a:cs typeface="Calibri" pitchFamily="34" charset="0"/>
              </a:rPr>
              <a:t>GRAFİK</a:t>
            </a:r>
            <a:br>
              <a:rPr lang="tr-TR" b="0" dirty="0" smtClean="0">
                <a:latin typeface="+mn-lt"/>
                <a:cs typeface="Calibri" pitchFamily="34" charset="0"/>
              </a:rPr>
            </a:br>
            <a:r>
              <a:rPr lang="tr-TR" b="0" dirty="0" smtClean="0">
                <a:latin typeface="+mn-lt"/>
                <a:cs typeface="Calibri" pitchFamily="34" charset="0"/>
              </a:rPr>
              <a:t>TEKNOLOJİLERİ</a:t>
            </a:r>
            <a:endParaRPr lang="tr-TR" b="0" dirty="0">
              <a:latin typeface="+mn-lt"/>
              <a:cs typeface="Calibri" pitchFamily="34" charset="0"/>
            </a:endParaRPr>
          </a:p>
        </p:txBody>
      </p:sp>
      <p:sp>
        <p:nvSpPr>
          <p:cNvPr id="4" name="1 Başlık"/>
          <p:cNvSpPr txBox="1">
            <a:spLocks/>
          </p:cNvSpPr>
          <p:nvPr/>
        </p:nvSpPr>
        <p:spPr>
          <a:xfrm>
            <a:off x="571472" y="5357826"/>
            <a:ext cx="8072494" cy="928694"/>
          </a:xfrm>
          <a:prstGeom prst="rect">
            <a:avLst/>
          </a:prstGeom>
        </p:spPr>
        <p:txBody>
          <a:bodyPr vert="horz" lIns="45720" rIns="4572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4600" b="0" i="0" u="none" strike="noStrike" kern="1200" cap="all" spc="0" normalizeH="0" baseline="0" noProof="0"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uLnTx/>
                <a:uFillTx/>
                <a:latin typeface="+mn-lt"/>
                <a:ea typeface="+mj-ea"/>
                <a:cs typeface="Calibri" pitchFamily="34" charset="0"/>
              </a:rPr>
              <a:t>ABDURRAHMAN PALALI</a:t>
            </a:r>
            <a:endParaRPr kumimoji="0" lang="tr-TR" sz="4600" b="0" i="0" u="none" strike="noStrike" kern="1200" cap="all" spc="0" normalizeH="0" baseline="0" noProof="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uLnTx/>
              <a:uFillTx/>
              <a:latin typeface="+mn-lt"/>
              <a:ea typeface="+mj-ea"/>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JAVA</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t>Internet Explorer önceleri kendi JAVA desteğiyle beraber geliyordu. Ancak SUN firması, Internet Explorer’da gömülü </a:t>
            </a:r>
            <a:r>
              <a:rPr lang="tr-TR" dirty="0" err="1" smtClean="0"/>
              <a:t>java</a:t>
            </a:r>
            <a:r>
              <a:rPr lang="tr-TR" dirty="0" smtClean="0"/>
              <a:t> desteğinin eski olduğu ve Microsoft firması tarafından standardı değiştirildiği için Java Web Start isminde masaüstünde uygulamaları çalıştırmaya yarayan bir yazılım geliştirdi.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JAVA</a:t>
            </a:r>
            <a:endParaRPr lang="tr-TR" dirty="0"/>
          </a:p>
        </p:txBody>
      </p:sp>
      <p:sp>
        <p:nvSpPr>
          <p:cNvPr id="3" name="2 İçerik Yer Tutucusu"/>
          <p:cNvSpPr>
            <a:spLocks noGrp="1"/>
          </p:cNvSpPr>
          <p:nvPr>
            <p:ph idx="1"/>
          </p:nvPr>
        </p:nvSpPr>
        <p:spPr/>
        <p:txBody>
          <a:bodyPr>
            <a:normAutofit/>
          </a:bodyPr>
          <a:lstStyle/>
          <a:p>
            <a:pPr>
              <a:buNone/>
            </a:pPr>
            <a:r>
              <a:rPr lang="tr-TR" dirty="0" smtClean="0"/>
              <a:t>   Günümüzde Java uygulamaları genelde  tarayıcıdan bağımsız olarak kullanılmaktadır. Popüler JAVA uygulamalarına örnek olarak NASA </a:t>
            </a:r>
            <a:r>
              <a:rPr lang="tr-TR" dirty="0" err="1" smtClean="0"/>
              <a:t>World</a:t>
            </a:r>
            <a:r>
              <a:rPr lang="tr-TR" dirty="0" smtClean="0"/>
              <a:t> </a:t>
            </a:r>
            <a:r>
              <a:rPr lang="tr-TR" dirty="0" err="1" smtClean="0"/>
              <a:t>Wind</a:t>
            </a:r>
            <a:r>
              <a:rPr lang="tr-TR" dirty="0" smtClean="0"/>
              <a:t> ve </a:t>
            </a:r>
            <a:r>
              <a:rPr lang="tr-TR" dirty="0" err="1" smtClean="0"/>
              <a:t>Limewire</a:t>
            </a:r>
            <a:r>
              <a:rPr lang="tr-TR" dirty="0" smtClean="0"/>
              <a:t> verilebilir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Flash</a:t>
            </a:r>
            <a:endParaRPr lang="tr-TR" dirty="0"/>
          </a:p>
        </p:txBody>
      </p:sp>
      <p:sp>
        <p:nvSpPr>
          <p:cNvPr id="3" name="2 İçerik Yer Tutucusu"/>
          <p:cNvSpPr>
            <a:spLocks noGrp="1"/>
          </p:cNvSpPr>
          <p:nvPr>
            <p:ph idx="1"/>
          </p:nvPr>
        </p:nvSpPr>
        <p:spPr/>
        <p:txBody>
          <a:bodyPr>
            <a:normAutofit/>
          </a:bodyPr>
          <a:lstStyle/>
          <a:p>
            <a:pPr>
              <a:buNone/>
            </a:pPr>
            <a:r>
              <a:rPr lang="tr-TR" dirty="0" smtClean="0"/>
              <a:t>   Önceleri Macromedia şimdilerde ise </a:t>
            </a:r>
            <a:r>
              <a:rPr lang="tr-TR" dirty="0" err="1" smtClean="0"/>
              <a:t>Adobe</a:t>
            </a:r>
            <a:r>
              <a:rPr lang="tr-TR" dirty="0" smtClean="0"/>
              <a:t> firmasına ait bu teknoloji özellikle iki boyutlu </a:t>
            </a:r>
            <a:r>
              <a:rPr lang="tr-TR" dirty="0" err="1" smtClean="0"/>
              <a:t>vektörel</a:t>
            </a:r>
            <a:r>
              <a:rPr lang="tr-TR" dirty="0" smtClean="0"/>
              <a:t> animasyonlarda kullanıldı.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Silverlight</a:t>
            </a:r>
            <a:endParaRPr lang="tr-TR" dirty="0"/>
          </a:p>
        </p:txBody>
      </p:sp>
      <p:sp>
        <p:nvSpPr>
          <p:cNvPr id="3" name="2 İçerik Yer Tutucusu"/>
          <p:cNvSpPr>
            <a:spLocks noGrp="1"/>
          </p:cNvSpPr>
          <p:nvPr>
            <p:ph idx="1"/>
          </p:nvPr>
        </p:nvSpPr>
        <p:spPr/>
        <p:txBody>
          <a:bodyPr>
            <a:normAutofit/>
          </a:bodyPr>
          <a:lstStyle/>
          <a:p>
            <a:pPr>
              <a:buNone/>
            </a:pPr>
            <a:r>
              <a:rPr lang="tr-TR" dirty="0" smtClean="0"/>
              <a:t>   Microsoft firması bu ürünü .NET altyapısı ile tarayıcılarda </a:t>
            </a:r>
            <a:r>
              <a:rPr lang="tr-TR" dirty="0" err="1" smtClean="0"/>
              <a:t>multimedia</a:t>
            </a:r>
            <a:r>
              <a:rPr lang="tr-TR" dirty="0" smtClean="0"/>
              <a:t> uygulamalarını çalıştırabilmek için tasarladı.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SVG</a:t>
            </a:r>
            <a:endParaRPr lang="tr-TR" dirty="0"/>
          </a:p>
        </p:txBody>
      </p:sp>
      <p:sp>
        <p:nvSpPr>
          <p:cNvPr id="3" name="2 İçerik Yer Tutucusu"/>
          <p:cNvSpPr>
            <a:spLocks noGrp="1"/>
          </p:cNvSpPr>
          <p:nvPr>
            <p:ph idx="1"/>
          </p:nvPr>
        </p:nvSpPr>
        <p:spPr/>
        <p:txBody>
          <a:bodyPr>
            <a:normAutofit/>
          </a:bodyPr>
          <a:lstStyle/>
          <a:p>
            <a:pPr>
              <a:buNone/>
            </a:pPr>
            <a:r>
              <a:rPr lang="tr-TR" dirty="0" smtClean="0"/>
              <a:t>   XML kodu ile </a:t>
            </a:r>
            <a:r>
              <a:rPr lang="tr-TR" dirty="0" err="1" smtClean="0"/>
              <a:t>vektörel</a:t>
            </a:r>
            <a:r>
              <a:rPr lang="tr-TR" dirty="0" smtClean="0"/>
              <a:t> çizimler yapma imkanı sunan bir teknolojidir. Internet Explorer hariç, diğer ana tarayıcılar tarafından desteklenmektedir.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00108"/>
            <a:ext cx="8401080" cy="4643470"/>
          </a:xfrm>
        </p:spPr>
        <p:txBody>
          <a:bodyPr>
            <a:normAutofit fontScale="77500" lnSpcReduction="20000"/>
          </a:bodyPr>
          <a:lstStyle/>
          <a:p>
            <a:pPr>
              <a:buNone/>
            </a:pPr>
            <a:r>
              <a:rPr lang="it-IT" dirty="0" smtClean="0"/>
              <a:t>&lt;?xml version="1.0" standalone="no"?&gt;</a:t>
            </a:r>
          </a:p>
          <a:p>
            <a:pPr>
              <a:buNone/>
            </a:pPr>
            <a:r>
              <a:rPr lang="en-US" dirty="0" smtClean="0"/>
              <a:t>&lt;!DOCTYPE </a:t>
            </a:r>
            <a:r>
              <a:rPr lang="en-US" dirty="0" err="1" smtClean="0"/>
              <a:t>svg</a:t>
            </a:r>
            <a:r>
              <a:rPr lang="en-US" dirty="0" smtClean="0"/>
              <a:t> PUBLIC "-//W3C//DTD SVG 1.1//EN" </a:t>
            </a:r>
          </a:p>
          <a:p>
            <a:pPr>
              <a:buNone/>
            </a:pPr>
            <a:r>
              <a:rPr lang="en-US" dirty="0" smtClean="0"/>
              <a:t>  "http://www.w3.org/Graphics/SVG/1.1/DTD/svg11.dtd"&gt;</a:t>
            </a:r>
          </a:p>
          <a:p>
            <a:pPr>
              <a:buNone/>
            </a:pPr>
            <a:r>
              <a:rPr lang="en-US" dirty="0" smtClean="0"/>
              <a:t>&lt;</a:t>
            </a:r>
            <a:r>
              <a:rPr lang="en-US" dirty="0" err="1" smtClean="0"/>
              <a:t>sv</a:t>
            </a:r>
            <a:r>
              <a:rPr lang="tr-TR" dirty="0" smtClean="0"/>
              <a:t>g </a:t>
            </a:r>
            <a:r>
              <a:rPr lang="en-US" dirty="0" smtClean="0"/>
              <a:t>width="100%" height="100%" version="1.1" </a:t>
            </a:r>
            <a:r>
              <a:rPr lang="en-US" dirty="0" err="1" smtClean="0"/>
              <a:t>xmlns</a:t>
            </a:r>
            <a:r>
              <a:rPr lang="en-US" dirty="0" smtClean="0"/>
              <a:t>="http://www.w3.org/2000/svg"&gt;</a:t>
            </a:r>
          </a:p>
          <a:p>
            <a:pPr>
              <a:buNone/>
            </a:pPr>
            <a:r>
              <a:rPr lang="en-US" dirty="0" smtClean="0"/>
              <a:t>&lt;</a:t>
            </a:r>
            <a:r>
              <a:rPr lang="en-US" dirty="0" err="1" smtClean="0"/>
              <a:t>rect</a:t>
            </a:r>
            <a:r>
              <a:rPr lang="en-US" dirty="0" smtClean="0"/>
              <a:t> width="900" height="600" style="</a:t>
            </a:r>
            <a:r>
              <a:rPr lang="en-US" dirty="0" err="1" smtClean="0"/>
              <a:t>fill:red</a:t>
            </a:r>
            <a:r>
              <a:rPr lang="en-US" dirty="0" smtClean="0"/>
              <a:t> "/&gt;</a:t>
            </a:r>
          </a:p>
          <a:p>
            <a:pPr>
              <a:buNone/>
            </a:pPr>
            <a:r>
              <a:rPr lang="en-US" dirty="0" smtClean="0"/>
              <a:t>&lt;</a:t>
            </a:r>
            <a:r>
              <a:rPr lang="en-US" dirty="0" err="1" smtClean="0"/>
              <a:t>rect</a:t>
            </a:r>
            <a:r>
              <a:rPr lang="en-US" dirty="0" smtClean="0"/>
              <a:t> x="0" y="0" width="20" height="600" style="</a:t>
            </a:r>
            <a:r>
              <a:rPr lang="en-US" dirty="0" err="1" smtClean="0"/>
              <a:t>fill:white</a:t>
            </a:r>
            <a:r>
              <a:rPr lang="en-US" dirty="0" smtClean="0"/>
              <a:t>"/&gt;</a:t>
            </a:r>
          </a:p>
          <a:p>
            <a:pPr>
              <a:buNone/>
            </a:pPr>
            <a:r>
              <a:rPr lang="en-US" dirty="0" smtClean="0"/>
              <a:t>&lt;circle </a:t>
            </a:r>
            <a:r>
              <a:rPr lang="en-US" dirty="0" err="1" smtClean="0"/>
              <a:t>cx</a:t>
            </a:r>
            <a:r>
              <a:rPr lang="en-US" dirty="0" smtClean="0"/>
              <a:t>="320" cy="300" r="150" fill="white"/&gt;</a:t>
            </a:r>
          </a:p>
          <a:p>
            <a:pPr>
              <a:buNone/>
            </a:pPr>
            <a:r>
              <a:rPr lang="fr-FR" dirty="0" smtClean="0"/>
              <a:t>&lt;</a:t>
            </a:r>
            <a:r>
              <a:rPr lang="fr-FR" dirty="0" err="1" smtClean="0"/>
              <a:t>circle</a:t>
            </a:r>
            <a:r>
              <a:rPr lang="fr-FR" dirty="0" smtClean="0"/>
              <a:t> </a:t>
            </a:r>
            <a:r>
              <a:rPr lang="fr-FR" dirty="0" err="1" smtClean="0"/>
              <a:t>cx</a:t>
            </a:r>
            <a:r>
              <a:rPr lang="fr-FR" dirty="0" smtClean="0"/>
              <a:t>="357.5" </a:t>
            </a:r>
            <a:r>
              <a:rPr lang="fr-FR" dirty="0" err="1" smtClean="0"/>
              <a:t>cy</a:t>
            </a:r>
            <a:r>
              <a:rPr lang="fr-FR" dirty="0" smtClean="0"/>
              <a:t>="300" r="120" </a:t>
            </a:r>
            <a:r>
              <a:rPr lang="fr-FR" dirty="0" err="1" smtClean="0"/>
              <a:t>fill</a:t>
            </a:r>
            <a:r>
              <a:rPr lang="fr-FR" dirty="0" smtClean="0"/>
              <a:t>="</a:t>
            </a:r>
            <a:r>
              <a:rPr lang="fr-FR" dirty="0" err="1" smtClean="0"/>
              <a:t>red</a:t>
            </a:r>
            <a:r>
              <a:rPr lang="fr-FR" dirty="0" smtClean="0"/>
              <a:t>"/&gt;</a:t>
            </a:r>
          </a:p>
          <a:p>
            <a:pPr>
              <a:buNone/>
            </a:pPr>
            <a:r>
              <a:rPr lang="en-US" dirty="0" smtClean="0"/>
              <a:t>&lt;polygon points="437.5,300 489.3,283.2 483.3,228.7 521.3,272.8 573.1,255.9 536,300 573.1,344.1 521.3,327.2 483.3,371.3 489.3,316.8" style="</a:t>
            </a:r>
            <a:r>
              <a:rPr lang="en-US" dirty="0" err="1" smtClean="0"/>
              <a:t>fill:white</a:t>
            </a:r>
            <a:r>
              <a:rPr lang="en-US" dirty="0" smtClean="0"/>
              <a:t>"/&gt;</a:t>
            </a:r>
          </a:p>
          <a:p>
            <a:pPr>
              <a:buNone/>
            </a:pPr>
            <a:r>
              <a:rPr lang="en-US" dirty="0" smtClean="0"/>
              <a:t>&lt;/</a:t>
            </a:r>
            <a:r>
              <a:rPr lang="en-US" dirty="0" err="1" smtClean="0"/>
              <a:t>svg</a:t>
            </a:r>
            <a:r>
              <a:rPr lang="en-US" dirty="0" smtClean="0"/>
              <a:t>&gt;</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HTML5</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err="1" smtClean="0"/>
              <a:t>HTML’nin</a:t>
            </a:r>
            <a:r>
              <a:rPr lang="tr-TR" dirty="0" smtClean="0"/>
              <a:t> yeni standardı özellikle video,ses ve </a:t>
            </a:r>
            <a:r>
              <a:rPr lang="tr-TR" dirty="0" err="1" smtClean="0"/>
              <a:t>canvas</a:t>
            </a:r>
            <a:r>
              <a:rPr lang="tr-TR" dirty="0" smtClean="0"/>
              <a:t> özellikleri ile göze çarpmaktadır. Dahili video ve ses desteği ile daha hızlı video gösterimi sunmaktadır. </a:t>
            </a:r>
            <a:r>
              <a:rPr lang="tr-TR" dirty="0" err="1" smtClean="0"/>
              <a:t>Canvas</a:t>
            </a:r>
            <a:r>
              <a:rPr lang="tr-TR" dirty="0" smtClean="0"/>
              <a:t> özelliği ise tarayıcı üzerinde çizim için bir alan oluşturma, ve bu alan üzerinde değişiklik yapma imkanı sağlamaktadır.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7358114" cy="6429420"/>
          </a:xfrm>
        </p:spPr>
        <p:txBody>
          <a:bodyPr>
            <a:noAutofit/>
          </a:bodyPr>
          <a:lstStyle/>
          <a:p>
            <a:pPr>
              <a:buNone/>
            </a:pPr>
            <a:r>
              <a:rPr lang="tr-TR" sz="2200" dirty="0" smtClean="0">
                <a:latin typeface="Calibri" pitchFamily="34" charset="0"/>
                <a:cs typeface="Calibri" pitchFamily="34" charset="0"/>
              </a:rPr>
              <a:t>&lt;html</a:t>
            </a:r>
            <a:r>
              <a:rPr lang="tr-TR" sz="2200" dirty="0" smtClean="0">
                <a:latin typeface="Calibri" pitchFamily="34" charset="0"/>
                <a:cs typeface="Calibri" pitchFamily="34" charset="0"/>
              </a:rPr>
              <a:t>&gt;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&lt;</a:t>
            </a:r>
            <a:r>
              <a:rPr lang="tr-TR" sz="2200" dirty="0" err="1" smtClean="0">
                <a:latin typeface="Calibri" pitchFamily="34" charset="0"/>
                <a:cs typeface="Calibri" pitchFamily="34" charset="0"/>
              </a:rPr>
              <a:t>head</a:t>
            </a:r>
            <a:r>
              <a:rPr lang="tr-TR" sz="2200" dirty="0" smtClean="0">
                <a:latin typeface="Calibri" pitchFamily="34" charset="0"/>
                <a:cs typeface="Calibri" pitchFamily="34" charset="0"/>
              </a:rPr>
              <a:t>&gt;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&lt;</a:t>
            </a:r>
            <a:r>
              <a:rPr lang="tr-TR" sz="2200" dirty="0" err="1" smtClean="0">
                <a:latin typeface="Calibri" pitchFamily="34" charset="0"/>
                <a:cs typeface="Calibri" pitchFamily="34" charset="0"/>
              </a:rPr>
              <a:t>script</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type</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application</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javascript</a:t>
            </a:r>
            <a:r>
              <a:rPr lang="tr-TR" sz="2200" dirty="0" smtClean="0">
                <a:latin typeface="Calibri" pitchFamily="34" charset="0"/>
                <a:cs typeface="Calibri" pitchFamily="34" charset="0"/>
              </a:rPr>
              <a:t>“&gt;</a:t>
            </a:r>
          </a:p>
          <a:p>
            <a:pPr>
              <a:buNone/>
            </a:pPr>
            <a:r>
              <a:rPr lang="tr-TR" sz="2200" dirty="0" err="1" smtClean="0">
                <a:latin typeface="Calibri" pitchFamily="34" charset="0"/>
                <a:cs typeface="Calibri" pitchFamily="34" charset="0"/>
              </a:rPr>
              <a:t>function</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draw</a:t>
            </a:r>
            <a:r>
              <a:rPr lang="tr-TR" sz="2200" dirty="0" smtClean="0">
                <a:latin typeface="Calibri" pitchFamily="34" charset="0"/>
                <a:cs typeface="Calibri" pitchFamily="34" charset="0"/>
              </a:rPr>
              <a:t>() {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var </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document</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getElementById</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var </a:t>
            </a:r>
            <a:r>
              <a:rPr lang="tr-TR" sz="2200" dirty="0" err="1" smtClean="0">
                <a:latin typeface="Calibri" pitchFamily="34" charset="0"/>
                <a:cs typeface="Calibri" pitchFamily="34" charset="0"/>
              </a:rPr>
              <a:t>ctx</a:t>
            </a:r>
            <a:r>
              <a:rPr lang="tr-TR" sz="2200" dirty="0" smtClean="0">
                <a:latin typeface="Calibri" pitchFamily="34" charset="0"/>
                <a:cs typeface="Calibri" pitchFamily="34" charset="0"/>
              </a:rPr>
              <a:t> = </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getContext</a:t>
            </a:r>
            <a:r>
              <a:rPr lang="tr-TR" sz="2200" dirty="0" smtClean="0">
                <a:latin typeface="Calibri" pitchFamily="34" charset="0"/>
                <a:cs typeface="Calibri" pitchFamily="34" charset="0"/>
              </a:rPr>
              <a:t>("2d</a:t>
            </a:r>
            <a:r>
              <a:rPr lang="tr-TR" sz="2200" dirty="0" smtClean="0">
                <a:latin typeface="Calibri" pitchFamily="34" charset="0"/>
                <a:cs typeface="Calibri" pitchFamily="34" charset="0"/>
              </a:rPr>
              <a: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ctx</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fillStyle</a:t>
            </a: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rgb</a:t>
            </a:r>
            <a:r>
              <a:rPr lang="tr-TR" sz="2200" dirty="0" smtClean="0">
                <a:latin typeface="Calibri" pitchFamily="34" charset="0"/>
                <a:cs typeface="Calibri" pitchFamily="34" charset="0"/>
              </a:rPr>
              <a:t>(200,0,0</a:t>
            </a:r>
            <a:r>
              <a:rPr lang="tr-TR" sz="2200" dirty="0" smtClean="0">
                <a:latin typeface="Calibri" pitchFamily="34" charset="0"/>
                <a:cs typeface="Calibri" pitchFamily="34" charset="0"/>
              </a:rPr>
              <a: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ctx</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fillRect</a:t>
            </a: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(10, 10, 55, 50</a:t>
            </a:r>
            <a:r>
              <a:rPr lang="tr-TR" sz="2200" dirty="0" smtClean="0">
                <a:latin typeface="Calibri" pitchFamily="34" charset="0"/>
                <a:cs typeface="Calibri" pitchFamily="34" charset="0"/>
              </a:rPr>
              <a: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ctx</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fillStyle</a:t>
            </a: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rgba</a:t>
            </a:r>
            <a:r>
              <a:rPr lang="tr-TR" sz="2200" dirty="0" smtClean="0">
                <a:latin typeface="Calibri" pitchFamily="34" charset="0"/>
                <a:cs typeface="Calibri" pitchFamily="34" charset="0"/>
              </a:rPr>
              <a:t>(0, 0, 200, 0.5</a:t>
            </a:r>
            <a:r>
              <a:rPr lang="tr-TR" sz="2200" dirty="0" smtClean="0">
                <a:latin typeface="Calibri" pitchFamily="34" charset="0"/>
                <a:cs typeface="Calibri" pitchFamily="34" charset="0"/>
              </a:rPr>
              <a:t>)“;</a:t>
            </a: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ctx</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fillRect</a:t>
            </a: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(30, 30, 55, 50);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&lt;/</a:t>
            </a:r>
            <a:r>
              <a:rPr lang="tr-TR" sz="2200" dirty="0" err="1" smtClean="0">
                <a:latin typeface="Calibri" pitchFamily="34" charset="0"/>
                <a:cs typeface="Calibri" pitchFamily="34" charset="0"/>
              </a:rPr>
              <a:t>script</a:t>
            </a:r>
            <a:r>
              <a:rPr lang="tr-TR" sz="2200" dirty="0" smtClean="0">
                <a:latin typeface="Calibri" pitchFamily="34" charset="0"/>
                <a:cs typeface="Calibri" pitchFamily="34" charset="0"/>
              </a:rPr>
              <a:t>&gt;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a:t>
            </a:r>
            <a:r>
              <a:rPr lang="tr-TR" sz="2200" dirty="0" smtClean="0">
                <a:latin typeface="Calibri" pitchFamily="34" charset="0"/>
                <a:cs typeface="Calibri" pitchFamily="34" charset="0"/>
              </a:rPr>
              <a:t>  &lt;/</a:t>
            </a:r>
            <a:r>
              <a:rPr lang="tr-TR" sz="2200" dirty="0" err="1" smtClean="0">
                <a:latin typeface="Calibri" pitchFamily="34" charset="0"/>
                <a:cs typeface="Calibri" pitchFamily="34" charset="0"/>
              </a:rPr>
              <a:t>head</a:t>
            </a:r>
            <a:r>
              <a:rPr lang="tr-TR" sz="2200" dirty="0" smtClean="0">
                <a:latin typeface="Calibri" pitchFamily="34" charset="0"/>
                <a:cs typeface="Calibri" pitchFamily="34" charset="0"/>
              </a:rPr>
              <a:t>&gt;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&lt;</a:t>
            </a:r>
            <a:r>
              <a:rPr lang="tr-TR" sz="2200" dirty="0" smtClean="0">
                <a:latin typeface="Calibri" pitchFamily="34" charset="0"/>
                <a:cs typeface="Calibri" pitchFamily="34" charset="0"/>
              </a:rPr>
              <a:t>body </a:t>
            </a:r>
            <a:r>
              <a:rPr lang="tr-TR" sz="2200" dirty="0" err="1" smtClean="0">
                <a:latin typeface="Calibri" pitchFamily="34" charset="0"/>
                <a:cs typeface="Calibri" pitchFamily="34" charset="0"/>
              </a:rPr>
              <a:t>onload</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draw</a:t>
            </a:r>
            <a:r>
              <a:rPr lang="tr-TR" sz="2200" dirty="0" smtClean="0">
                <a:latin typeface="Calibri" pitchFamily="34" charset="0"/>
                <a:cs typeface="Calibri" pitchFamily="34" charset="0"/>
              </a:rPr>
              <a:t>()"&gt;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   &lt;</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id</a:t>
            </a:r>
            <a:r>
              <a:rPr lang="tr-TR" sz="2200" dirty="0" smtClean="0">
                <a:latin typeface="Calibri" pitchFamily="34" charset="0"/>
                <a:cs typeface="Calibri" pitchFamily="34" charset="0"/>
              </a:rPr>
              <a:t>="</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 </a:t>
            </a:r>
            <a:r>
              <a:rPr lang="tr-TR" sz="2200" dirty="0" err="1" smtClean="0">
                <a:latin typeface="Calibri" pitchFamily="34" charset="0"/>
                <a:cs typeface="Calibri" pitchFamily="34" charset="0"/>
              </a:rPr>
              <a:t>width</a:t>
            </a:r>
            <a:r>
              <a:rPr lang="tr-TR" sz="2200" dirty="0" smtClean="0">
                <a:latin typeface="Calibri" pitchFamily="34" charset="0"/>
                <a:cs typeface="Calibri" pitchFamily="34" charset="0"/>
              </a:rPr>
              <a:t>="300" </a:t>
            </a:r>
            <a:r>
              <a:rPr lang="tr-TR" sz="2200" dirty="0" err="1" smtClean="0">
                <a:latin typeface="Calibri" pitchFamily="34" charset="0"/>
                <a:cs typeface="Calibri" pitchFamily="34" charset="0"/>
              </a:rPr>
              <a:t>height</a:t>
            </a:r>
            <a:r>
              <a:rPr lang="tr-TR" sz="2200" dirty="0" smtClean="0">
                <a:latin typeface="Calibri" pitchFamily="34" charset="0"/>
                <a:cs typeface="Calibri" pitchFamily="34" charset="0"/>
              </a:rPr>
              <a:t>="300"&gt;&lt;/</a:t>
            </a:r>
            <a:r>
              <a:rPr lang="tr-TR" sz="2200" dirty="0" err="1" smtClean="0">
                <a:latin typeface="Calibri" pitchFamily="34" charset="0"/>
                <a:cs typeface="Calibri" pitchFamily="34" charset="0"/>
              </a:rPr>
              <a:t>canvas</a:t>
            </a:r>
            <a:r>
              <a:rPr lang="tr-TR" sz="2200" dirty="0" smtClean="0">
                <a:latin typeface="Calibri" pitchFamily="34" charset="0"/>
                <a:cs typeface="Calibri" pitchFamily="34" charset="0"/>
              </a:rPr>
              <a:t>&gt;</a:t>
            </a:r>
          </a:p>
          <a:p>
            <a:pPr>
              <a:buNone/>
            </a:pPr>
            <a:r>
              <a:rPr lang="tr-TR" sz="2200" dirty="0" smtClean="0">
                <a:latin typeface="Calibri" pitchFamily="34" charset="0"/>
                <a:cs typeface="Calibri" pitchFamily="34" charset="0"/>
              </a:rPr>
              <a:t>   &lt;/</a:t>
            </a:r>
            <a:r>
              <a:rPr lang="tr-TR" sz="2200" dirty="0" smtClean="0">
                <a:latin typeface="Calibri" pitchFamily="34" charset="0"/>
                <a:cs typeface="Calibri" pitchFamily="34" charset="0"/>
              </a:rPr>
              <a:t>body&gt; </a:t>
            </a:r>
            <a:endParaRPr lang="tr-TR" sz="2200" dirty="0" smtClean="0">
              <a:latin typeface="Calibri" pitchFamily="34" charset="0"/>
              <a:cs typeface="Calibri" pitchFamily="34" charset="0"/>
            </a:endParaRPr>
          </a:p>
          <a:p>
            <a:pPr>
              <a:buNone/>
            </a:pPr>
            <a:r>
              <a:rPr lang="tr-TR" sz="2200" dirty="0" smtClean="0">
                <a:latin typeface="Calibri" pitchFamily="34" charset="0"/>
                <a:cs typeface="Calibri" pitchFamily="34" charset="0"/>
              </a:rPr>
              <a:t>&lt;/</a:t>
            </a:r>
            <a:r>
              <a:rPr lang="tr-TR" sz="2200" dirty="0" smtClean="0">
                <a:latin typeface="Calibri" pitchFamily="34" charset="0"/>
                <a:cs typeface="Calibri" pitchFamily="34" charset="0"/>
              </a:rPr>
              <a:t>html&gt;</a:t>
            </a:r>
            <a:endParaRPr lang="tr-TR" sz="2200" dirty="0">
              <a:latin typeface="Calibri" pitchFamily="34" charset="0"/>
              <a:cs typeface="Calibri"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7786710" y="1071546"/>
            <a:ext cx="1143000" cy="114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WEBGL &amp; O3D</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WEBGL </a:t>
            </a:r>
            <a:r>
              <a:rPr lang="tr-TR" dirty="0" err="1" smtClean="0"/>
              <a:t>OpenGL</a:t>
            </a:r>
            <a:r>
              <a:rPr lang="tr-TR" dirty="0" smtClean="0"/>
              <a:t> ES kütüphanesinin tarayıcılarda kullanılan versiyonudur. Özellikle üç boyutlu uygulamalar için tasarlanmıştır. </a:t>
            </a:r>
            <a:r>
              <a:rPr lang="tr-TR" dirty="0" err="1" smtClean="0"/>
              <a:t>Mozilla</a:t>
            </a:r>
            <a:r>
              <a:rPr lang="tr-TR" dirty="0" smtClean="0"/>
              <a:t> ve Opera grubunun ortak olarak oluşturdukları konsorsiyum tarafında standartları oluşturulmuştur. O3D ise </a:t>
            </a:r>
            <a:r>
              <a:rPr lang="tr-TR" dirty="0" err="1" smtClean="0"/>
              <a:t>Google</a:t>
            </a:r>
            <a:r>
              <a:rPr lang="tr-TR" dirty="0" smtClean="0"/>
              <a:t> tarafından oluşturulan, benzer bir üç boyut desteği sunan </a:t>
            </a:r>
            <a:r>
              <a:rPr lang="tr-TR" dirty="0" err="1" smtClean="0"/>
              <a:t>javascript</a:t>
            </a:r>
            <a:r>
              <a:rPr lang="tr-TR" dirty="0" smtClean="0"/>
              <a:t> kütüphanesidir.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NCSAMosaic1.0Mac.png"/>
          <p:cNvPicPr>
            <a:picLocks noGrp="1" noChangeAspect="1"/>
          </p:cNvPicPr>
          <p:nvPr>
            <p:ph idx="1"/>
          </p:nvPr>
        </p:nvPicPr>
        <p:blipFill>
          <a:blip r:embed="rId2" cstate="print"/>
          <a:stretch>
            <a:fillRect/>
          </a:stretch>
        </p:blipFill>
        <p:spPr>
          <a:xfrm>
            <a:off x="428596" y="214290"/>
            <a:ext cx="8143932" cy="5987000"/>
          </a:xfrm>
        </p:spPr>
      </p:pic>
      <p:sp>
        <p:nvSpPr>
          <p:cNvPr id="5" name="4 Metin kutusu"/>
          <p:cNvSpPr txBox="1"/>
          <p:nvPr/>
        </p:nvSpPr>
        <p:spPr>
          <a:xfrm>
            <a:off x="2786050" y="6212860"/>
            <a:ext cx="3857652" cy="369332"/>
          </a:xfrm>
          <a:prstGeom prst="rect">
            <a:avLst/>
          </a:prstGeom>
          <a:solidFill>
            <a:schemeClr val="accent1">
              <a:alpha val="33000"/>
            </a:schemeClr>
          </a:solidFill>
        </p:spPr>
        <p:txBody>
          <a:bodyPr wrap="square" rtlCol="0">
            <a:spAutoFit/>
          </a:bodyPr>
          <a:lstStyle/>
          <a:p>
            <a:r>
              <a:rPr lang="tr-TR" dirty="0" smtClean="0">
                <a:latin typeface="Calibri" pitchFamily="34" charset="0"/>
                <a:cs typeface="Calibri" pitchFamily="34" charset="0"/>
              </a:rPr>
              <a:t>İlk tarayıcı </a:t>
            </a:r>
            <a:r>
              <a:rPr lang="tr-TR" dirty="0" err="1" smtClean="0">
                <a:latin typeface="Calibri" pitchFamily="34" charset="0"/>
                <a:cs typeface="Calibri" pitchFamily="34" charset="0"/>
              </a:rPr>
              <a:t>WorldWideWeb</a:t>
            </a:r>
            <a:r>
              <a:rPr lang="tr-TR" dirty="0" smtClean="0">
                <a:latin typeface="Calibri" pitchFamily="34" charset="0"/>
                <a:cs typeface="Calibri" pitchFamily="34" charset="0"/>
              </a:rPr>
              <a:t> (1991)</a:t>
            </a:r>
            <a:endParaRPr lang="tr-TR" dirty="0">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NCSAMosaic1.0Mac.png"/>
          <p:cNvPicPr>
            <a:picLocks noGrp="1" noChangeAspect="1"/>
          </p:cNvPicPr>
          <p:nvPr>
            <p:ph idx="1"/>
          </p:nvPr>
        </p:nvPicPr>
        <p:blipFill>
          <a:blip r:embed="rId2" cstate="print"/>
          <a:srcRect l="4226" t="7260" r="29481"/>
          <a:stretch>
            <a:fillRect/>
          </a:stretch>
        </p:blipFill>
        <p:spPr>
          <a:xfrm>
            <a:off x="2000232" y="214290"/>
            <a:ext cx="5429288" cy="5696419"/>
          </a:xfrm>
        </p:spPr>
      </p:pic>
      <p:sp>
        <p:nvSpPr>
          <p:cNvPr id="5" name="4 Metin kutusu"/>
          <p:cNvSpPr txBox="1"/>
          <p:nvPr/>
        </p:nvSpPr>
        <p:spPr>
          <a:xfrm>
            <a:off x="1785918" y="6000768"/>
            <a:ext cx="6143668" cy="646331"/>
          </a:xfrm>
          <a:prstGeom prst="rect">
            <a:avLst/>
          </a:prstGeom>
          <a:solidFill>
            <a:schemeClr val="accent1">
              <a:alpha val="33000"/>
            </a:schemeClr>
          </a:solidFill>
        </p:spPr>
        <p:txBody>
          <a:bodyPr wrap="square" rtlCol="0">
            <a:spAutoFit/>
          </a:bodyPr>
          <a:lstStyle/>
          <a:p>
            <a:r>
              <a:rPr lang="tr-TR" dirty="0" smtClean="0">
                <a:latin typeface="Calibri" pitchFamily="34" charset="0"/>
                <a:cs typeface="Calibri" pitchFamily="34" charset="0"/>
              </a:rPr>
              <a:t>İlk popüler tarayıcı </a:t>
            </a:r>
            <a:r>
              <a:rPr lang="tr-TR" dirty="0" err="1" smtClean="0">
                <a:latin typeface="Calibri" pitchFamily="34" charset="0"/>
                <a:cs typeface="Calibri" pitchFamily="34" charset="0"/>
              </a:rPr>
              <a:t>Mosaic</a:t>
            </a:r>
            <a:r>
              <a:rPr lang="tr-TR" dirty="0" smtClean="0">
                <a:latin typeface="Calibri" pitchFamily="34" charset="0"/>
                <a:cs typeface="Calibri" pitchFamily="34" charset="0"/>
              </a:rPr>
              <a:t> (1993</a:t>
            </a:r>
            <a:r>
              <a:rPr lang="tr-TR" dirty="0" smtClean="0">
                <a:latin typeface="Calibri" pitchFamily="34" charset="0"/>
                <a:cs typeface="Calibri" pitchFamily="34" charset="0"/>
              </a:rPr>
              <a:t>)</a:t>
            </a:r>
          </a:p>
          <a:p>
            <a:r>
              <a:rPr lang="tr-TR" dirty="0" smtClean="0">
                <a:latin typeface="Calibri" pitchFamily="34" charset="0"/>
                <a:cs typeface="Calibri" pitchFamily="34" charset="0"/>
              </a:rPr>
              <a:t>GIF, MPEG, </a:t>
            </a:r>
            <a:r>
              <a:rPr lang="tr-TR" dirty="0" err="1" smtClean="0">
                <a:latin typeface="Calibri" pitchFamily="34" charset="0"/>
                <a:cs typeface="Calibri" pitchFamily="34" charset="0"/>
              </a:rPr>
              <a:t>Quicktime</a:t>
            </a:r>
            <a:r>
              <a:rPr lang="tr-TR" dirty="0" smtClean="0">
                <a:latin typeface="Calibri" pitchFamily="34" charset="0"/>
                <a:cs typeface="Calibri" pitchFamily="34" charset="0"/>
              </a:rPr>
              <a:t>,</a:t>
            </a:r>
            <a:r>
              <a:rPr lang="tr-TR" dirty="0" smtClean="0"/>
              <a:t> Microsoft Video </a:t>
            </a:r>
            <a:r>
              <a:rPr lang="tr-TR" dirty="0" err="1" smtClean="0"/>
              <a:t>for</a:t>
            </a:r>
            <a:r>
              <a:rPr lang="tr-TR" dirty="0" smtClean="0"/>
              <a:t> </a:t>
            </a:r>
            <a:r>
              <a:rPr lang="tr-TR" dirty="0" smtClean="0"/>
              <a:t>Windows desteği</a:t>
            </a:r>
            <a:endParaRPr lang="tr-TR"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9 Tablo"/>
          <p:cNvGraphicFramePr>
            <a:graphicFrameLocks noGrp="1"/>
          </p:cNvGraphicFramePr>
          <p:nvPr/>
        </p:nvGraphicFramePr>
        <p:xfrm>
          <a:off x="1857356" y="285728"/>
          <a:ext cx="6096000" cy="2590800"/>
        </p:xfrm>
        <a:graphic>
          <a:graphicData uri="http://schemas.openxmlformats.org/drawingml/2006/table">
            <a:tbl>
              <a:tblPr firstRow="1" bandRow="1">
                <a:tableStyleId>{6E25E649-3F16-4E02-A733-19D2CDBF48F0}</a:tableStyleId>
              </a:tblPr>
              <a:tblGrid>
                <a:gridCol w="6096000"/>
              </a:tblGrid>
              <a:tr h="4654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Statik grafikler</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JPEG</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PNG</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TIFF</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BMP</a:t>
                      </a:r>
                      <a:endParaRPr lang="tr-TR" sz="2800" dirty="0"/>
                    </a:p>
                  </a:txBody>
                  <a:tcPr/>
                </a:tc>
              </a:tr>
            </a:tbl>
          </a:graphicData>
        </a:graphic>
      </p:graphicFrame>
      <p:graphicFrame>
        <p:nvGraphicFramePr>
          <p:cNvPr id="4" name="3 Tablo"/>
          <p:cNvGraphicFramePr>
            <a:graphicFrameLocks noGrp="1"/>
          </p:cNvGraphicFramePr>
          <p:nvPr/>
        </p:nvGraphicFramePr>
        <p:xfrm>
          <a:off x="1928794" y="3643314"/>
          <a:ext cx="6096000" cy="2590800"/>
        </p:xfrm>
        <a:graphic>
          <a:graphicData uri="http://schemas.openxmlformats.org/drawingml/2006/table">
            <a:tbl>
              <a:tblPr firstRow="1" bandRow="1">
                <a:tableStyleId>{6E25E649-3F16-4E02-A733-19D2CDBF48F0}</a:tableStyleId>
              </a:tblPr>
              <a:tblGrid>
                <a:gridCol w="6096000"/>
              </a:tblGrid>
              <a:tr h="375284">
                <a:tc>
                  <a:txBody>
                    <a:bodyPr/>
                    <a:lstStyle/>
                    <a:p>
                      <a:pPr marL="420624" marR="0" lvl="0" indent="-384048" algn="ctr"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lang="tr-TR" sz="2800" dirty="0" smtClean="0"/>
                        <a:t>Hareketli</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 grafikler</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GIF</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APNG</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MNG</a:t>
                      </a:r>
                      <a:endParaRPr lang="tr-TR" sz="2800"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800" dirty="0" smtClean="0"/>
                        <a:t>Filmler</a:t>
                      </a:r>
                      <a:endParaRPr lang="tr-TR" sz="28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Dinamik içerik</a:t>
            </a:r>
            <a:endParaRPr lang="tr-TR" dirty="0"/>
          </a:p>
        </p:txBody>
      </p:sp>
      <p:sp>
        <p:nvSpPr>
          <p:cNvPr id="3" name="2 İçerik Yer Tutucusu"/>
          <p:cNvSpPr>
            <a:spLocks noGrp="1"/>
          </p:cNvSpPr>
          <p:nvPr>
            <p:ph idx="1"/>
          </p:nvPr>
        </p:nvSpPr>
        <p:spPr/>
        <p:txBody>
          <a:bodyPr>
            <a:normAutofit/>
          </a:bodyPr>
          <a:lstStyle/>
          <a:p>
            <a:r>
              <a:rPr lang="tr-TR" dirty="0" smtClean="0"/>
              <a:t>VRML, X3D</a:t>
            </a:r>
            <a:endParaRPr lang="tr-TR" dirty="0" smtClean="0"/>
          </a:p>
          <a:p>
            <a:r>
              <a:rPr lang="tr-TR" dirty="0" err="1" smtClean="0"/>
              <a:t>Dynamic</a:t>
            </a:r>
            <a:r>
              <a:rPr lang="tr-TR" dirty="0" smtClean="0"/>
              <a:t> </a:t>
            </a:r>
            <a:r>
              <a:rPr lang="tr-TR" dirty="0" smtClean="0"/>
              <a:t>html (DHTML)</a:t>
            </a:r>
            <a:endParaRPr lang="tr-TR" dirty="0" smtClean="0"/>
          </a:p>
          <a:p>
            <a:r>
              <a:rPr lang="tr-TR" dirty="0" err="1" smtClean="0"/>
              <a:t>Javascript</a:t>
            </a:r>
            <a:r>
              <a:rPr lang="tr-TR" dirty="0" smtClean="0"/>
              <a:t>, </a:t>
            </a:r>
            <a:r>
              <a:rPr lang="tr-TR" dirty="0" err="1" smtClean="0"/>
              <a:t>jscript</a:t>
            </a:r>
            <a:endParaRPr lang="tr-TR" dirty="0" smtClean="0"/>
          </a:p>
          <a:p>
            <a:r>
              <a:rPr lang="tr-TR" dirty="0" smtClean="0"/>
              <a:t>Java (</a:t>
            </a:r>
            <a:r>
              <a:rPr lang="tr-TR" dirty="0" err="1" smtClean="0"/>
              <a:t>applet</a:t>
            </a:r>
            <a:r>
              <a:rPr lang="tr-TR" dirty="0" smtClean="0"/>
              <a:t>)</a:t>
            </a:r>
          </a:p>
          <a:p>
            <a:r>
              <a:rPr lang="tr-TR" dirty="0" err="1" smtClean="0"/>
              <a:t>Svg</a:t>
            </a:r>
            <a:endParaRPr lang="tr-TR" dirty="0" smtClean="0"/>
          </a:p>
          <a:p>
            <a:r>
              <a:rPr lang="tr-TR" dirty="0" smtClean="0"/>
              <a:t>O3D</a:t>
            </a:r>
          </a:p>
          <a:p>
            <a:r>
              <a:rPr lang="tr-TR" dirty="0" smtClean="0"/>
              <a:t>WEBGL</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VRML, X3D</a:t>
            </a:r>
            <a:endParaRPr lang="tr-TR" dirty="0"/>
          </a:p>
        </p:txBody>
      </p:sp>
      <p:sp>
        <p:nvSpPr>
          <p:cNvPr id="3" name="2 İçerik Yer Tutucusu"/>
          <p:cNvSpPr>
            <a:spLocks noGrp="1"/>
          </p:cNvSpPr>
          <p:nvPr>
            <p:ph idx="1"/>
          </p:nvPr>
        </p:nvSpPr>
        <p:spPr/>
        <p:txBody>
          <a:bodyPr>
            <a:normAutofit fontScale="92500"/>
          </a:bodyPr>
          <a:lstStyle/>
          <a:p>
            <a:pPr>
              <a:buNone/>
            </a:pPr>
            <a:r>
              <a:rPr lang="tr-TR" dirty="0" smtClean="0"/>
              <a:t>	Web sayfaları içinde üç boyutlu bir nesneyi düz metin olarak tanımlamaya yarayan dildir. Temelleri 1994’e kadar dayanan eski bir teknolojidir. Zamanın internet bağlantı hızının düşük olması ve yüksek işlem gücü gereksinimleri nedeniyle hak ettiği başarıyı yakalayamamıştır. Mevcut tarayıcılar içinde </a:t>
            </a:r>
            <a:r>
              <a:rPr lang="tr-TR" dirty="0" err="1" smtClean="0"/>
              <a:t>plugin</a:t>
            </a:r>
            <a:r>
              <a:rPr lang="tr-TR" dirty="0" smtClean="0"/>
              <a:t> kurulumu ile görüntülenebilir.</a:t>
            </a:r>
          </a:p>
          <a:p>
            <a:pPr>
              <a:buNone/>
            </a:pPr>
            <a:r>
              <a:rPr lang="tr-TR" dirty="0" smtClean="0"/>
              <a:t>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DHTML (</a:t>
            </a:r>
            <a:r>
              <a:rPr lang="tr-TR" dirty="0" err="1" smtClean="0"/>
              <a:t>Dynamic</a:t>
            </a:r>
            <a:r>
              <a:rPr lang="tr-TR" dirty="0" smtClean="0"/>
              <a:t> HTML)</a:t>
            </a:r>
            <a:endParaRPr lang="tr-TR" dirty="0"/>
          </a:p>
        </p:txBody>
      </p:sp>
      <p:sp>
        <p:nvSpPr>
          <p:cNvPr id="3" name="2 İçerik Yer Tutucusu"/>
          <p:cNvSpPr>
            <a:spLocks noGrp="1"/>
          </p:cNvSpPr>
          <p:nvPr>
            <p:ph idx="1"/>
          </p:nvPr>
        </p:nvSpPr>
        <p:spPr/>
        <p:txBody>
          <a:bodyPr>
            <a:normAutofit/>
          </a:bodyPr>
          <a:lstStyle/>
          <a:p>
            <a:pPr>
              <a:buNone/>
            </a:pPr>
            <a:r>
              <a:rPr lang="tr-TR" dirty="0" smtClean="0"/>
              <a:t>	HTML, CSS, </a:t>
            </a:r>
            <a:r>
              <a:rPr lang="tr-TR" dirty="0" err="1" smtClean="0"/>
              <a:t>javascript</a:t>
            </a:r>
            <a:r>
              <a:rPr lang="tr-TR" dirty="0" smtClean="0"/>
              <a:t> gibi teknolojilerin bir arada kullanıldığı sayfalardır. Sayfadaki resim ve bağlantı (link) alanlarına dinamizm kazandırmayı hedeflenmiştir. Ancak bu deneyimler her tarayıcıda aynı şekilde çalışmadığı için bazı menü </a:t>
            </a:r>
            <a:r>
              <a:rPr lang="tr-TR" dirty="0" smtClean="0"/>
              <a:t>uygulamaları haricinde yaygınlık kazanmamıştır.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Javascript</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İsminde JAVA geçmesine rağmen, birebir ilgisi yoktur. Web uygulamaları içinde çalışmak üzere yazılmıştır. C dili temel alınarak Netscape firması tarafından 1995 yılında ilk defa sürülmüştür. İleride bahsedeceğimiz diğer </a:t>
            </a:r>
            <a:r>
              <a:rPr lang="tr-TR" dirty="0" err="1" smtClean="0"/>
              <a:t>teknojiler</a:t>
            </a:r>
            <a:r>
              <a:rPr lang="tr-TR" dirty="0" smtClean="0"/>
              <a:t> de </a:t>
            </a:r>
            <a:r>
              <a:rPr lang="tr-TR" dirty="0" err="1" smtClean="0"/>
              <a:t>javascript</a:t>
            </a:r>
            <a:r>
              <a:rPr lang="tr-TR" dirty="0" smtClean="0"/>
              <a:t> teknolojisinden faydalanmıştır. </a:t>
            </a:r>
            <a:r>
              <a:rPr lang="tr-TR" dirty="0" err="1" smtClean="0"/>
              <a:t>Jscript</a:t>
            </a:r>
            <a:r>
              <a:rPr lang="tr-TR" dirty="0" smtClean="0"/>
              <a:t> ve </a:t>
            </a:r>
            <a:r>
              <a:rPr lang="tr-TR" dirty="0" err="1" smtClean="0"/>
              <a:t>Vbscript</a:t>
            </a:r>
            <a:r>
              <a:rPr lang="tr-TR" dirty="0" smtClean="0"/>
              <a:t> ise Microsoft firmasının uyarlamalarıdır.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JAVA</a:t>
            </a:r>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dirty="0" smtClean="0"/>
              <a:t>	JAVA SUN Firması tarafından 1995 yılında </a:t>
            </a:r>
            <a:r>
              <a:rPr lang="tr-TR" dirty="0" smtClean="0"/>
              <a:t>çıkartılmış , C++’a benzerlik gösteren bir programlama dilidir. Bu dilin temel amacı aynı kodu her türlü platformda kullanabilmek  idi. Web tarayıcılarının içine gömülü olan versiyonlarına </a:t>
            </a:r>
            <a:r>
              <a:rPr lang="tr-TR" dirty="0" err="1" smtClean="0"/>
              <a:t>applet</a:t>
            </a:r>
            <a:r>
              <a:rPr lang="tr-TR" dirty="0" smtClean="0"/>
              <a:t> ismi verildi. Ancak kodun her yerde çalışabilmesi iddiasından dolayı sistemler için iyi bir optimizasyon sağlanamadı ve </a:t>
            </a:r>
            <a:r>
              <a:rPr lang="tr-TR" dirty="0" err="1" smtClean="0"/>
              <a:t>appletler</a:t>
            </a:r>
            <a:r>
              <a:rPr lang="tr-TR" dirty="0" smtClean="0"/>
              <a:t> yavaşlık problemi yaşadılar. </a:t>
            </a:r>
            <a:r>
              <a:rPr lang="tr-TR" dirty="0" err="1" smtClean="0"/>
              <a:t>Appletlerin</a:t>
            </a:r>
            <a:r>
              <a:rPr lang="tr-TR" dirty="0" smtClean="0"/>
              <a:t> bir diğer problemi de her uygulamanın farklı bir </a:t>
            </a:r>
            <a:r>
              <a:rPr lang="tr-TR" dirty="0" err="1" smtClean="0"/>
              <a:t>java</a:t>
            </a:r>
            <a:r>
              <a:rPr lang="tr-TR" dirty="0" smtClean="0"/>
              <a:t> sürümü yüklenmesini isteyebilmesiydi.</a:t>
            </a:r>
            <a:endParaRPr lang="tr-TR" dirty="0"/>
          </a:p>
        </p:txBody>
      </p:sp>
    </p:spTree>
  </p:cSld>
  <p:clrMapOvr>
    <a:masterClrMapping/>
  </p:clrMapOvr>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2172</TotalTime>
  <Words>498</Words>
  <Application>Microsoft Office PowerPoint</Application>
  <PresentationFormat>Ekran Gösterisi (4:3)</PresentationFormat>
  <Paragraphs>72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Teknik</vt:lpstr>
      <vt:lpstr>İNTERNET TARAYICILARINDA YENİ NESİL GRAFİK TEKNOLOJİLERİ</vt:lpstr>
      <vt:lpstr>Slayt 2</vt:lpstr>
      <vt:lpstr>Slayt 3</vt:lpstr>
      <vt:lpstr>Slayt 4</vt:lpstr>
      <vt:lpstr>Dinamik içerik</vt:lpstr>
      <vt:lpstr>VRML, X3D</vt:lpstr>
      <vt:lpstr>DHTML (Dynamic HTML)</vt:lpstr>
      <vt:lpstr>Javascript</vt:lpstr>
      <vt:lpstr>JAVA</vt:lpstr>
      <vt:lpstr>JAVA</vt:lpstr>
      <vt:lpstr>JAVA</vt:lpstr>
      <vt:lpstr>Flash</vt:lpstr>
      <vt:lpstr>Silverlight</vt:lpstr>
      <vt:lpstr>SVG</vt:lpstr>
      <vt:lpstr>Slayt 15</vt:lpstr>
      <vt:lpstr>HTML5</vt:lpstr>
      <vt:lpstr>Slayt 17</vt:lpstr>
      <vt:lpstr>WEBGL &amp; O3D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okulcomp</dc:creator>
  <cp:lastModifiedBy>okulcomp</cp:lastModifiedBy>
  <cp:revision>176</cp:revision>
  <dcterms:created xsi:type="dcterms:W3CDTF">2010-04-08T12:21:31Z</dcterms:created>
  <dcterms:modified xsi:type="dcterms:W3CDTF">2010-04-14T07:17:42Z</dcterms:modified>
</cp:coreProperties>
</file>