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63" r:id="rId3"/>
    <p:sldId id="264" r:id="rId4"/>
    <p:sldId id="265" r:id="rId5"/>
    <p:sldId id="266" r:id="rId6"/>
    <p:sldId id="267" r:id="rId7"/>
    <p:sldId id="268" r:id="rId8"/>
    <p:sldId id="272" r:id="rId9"/>
    <p:sldId id="269" r:id="rId10"/>
    <p:sldId id="273" r:id="rId11"/>
    <p:sldId id="274" r:id="rId12"/>
    <p:sldId id="276" r:id="rId13"/>
    <p:sldId id="277" r:id="rId14"/>
    <p:sldId id="278" r:id="rId15"/>
    <p:sldId id="280" r:id="rId16"/>
    <p:sldId id="283" r:id="rId17"/>
    <p:sldId id="282" r:id="rId18"/>
    <p:sldId id="284" r:id="rId19"/>
    <p:sldId id="285" r:id="rId20"/>
    <p:sldId id="287" r:id="rId21"/>
    <p:sldId id="279" r:id="rId22"/>
    <p:sldId id="290" r:id="rId23"/>
    <p:sldId id="291" r:id="rId24"/>
    <p:sldId id="270" r:id="rId25"/>
    <p:sldId id="292" r:id="rId26"/>
    <p:sldId id="294" r:id="rId27"/>
    <p:sldId id="295" r:id="rId28"/>
    <p:sldId id="296" r:id="rId29"/>
    <p:sldId id="297" r:id="rId30"/>
    <p:sldId id="281" r:id="rId31"/>
    <p:sldId id="288"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Açık Stil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41C272-8EC9-4100-A4AB-4AB8D1939A86}" type="doc">
      <dgm:prSet loTypeId="urn:microsoft.com/office/officeart/2016/7/layout/RepeatingBendingProcessNew" loCatId="process" qsTypeId="urn:microsoft.com/office/officeart/2005/8/quickstyle/simple1#1" qsCatId="simple" csTypeId="urn:microsoft.com/office/officeart/2018/5/colors/Iconchunking_neutralbg_colorful1" csCatId="colorful" phldr="1"/>
      <dgm:spPr/>
      <dgm:t>
        <a:bodyPr/>
        <a:lstStyle/>
        <a:p>
          <a:endParaRPr lang="en-US"/>
        </a:p>
      </dgm:t>
    </dgm:pt>
    <dgm:pt modelId="{869AC643-5A7E-4BA0-8954-721CD2EA5012}">
      <dgm:prSet/>
      <dgm:spPr/>
      <dgm:t>
        <a:bodyPr/>
        <a:lstStyle/>
        <a:p>
          <a:r>
            <a:rPr lang="tr-TR" dirty="0"/>
            <a:t>Kabul Belgesi (</a:t>
          </a:r>
          <a:r>
            <a:rPr lang="tr-TR" dirty="0" err="1"/>
            <a:t>Acceptance</a:t>
          </a:r>
          <a:r>
            <a:rPr lang="tr-TR" dirty="0"/>
            <a:t> </a:t>
          </a:r>
          <a:r>
            <a:rPr lang="tr-TR" dirty="0" err="1"/>
            <a:t>Letter</a:t>
          </a:r>
          <a:r>
            <a:rPr lang="tr-TR" dirty="0"/>
            <a:t>) olması zorunludur. </a:t>
          </a:r>
          <a:endParaRPr lang="en-US" dirty="0"/>
        </a:p>
      </dgm:t>
    </dgm:pt>
    <dgm:pt modelId="{DCC46F9C-059D-4BA6-B81C-B6A67A09227B}" type="parTrans" cxnId="{DBF50451-FC0E-45E8-90E2-CD316F6F1C21}">
      <dgm:prSet/>
      <dgm:spPr/>
      <dgm:t>
        <a:bodyPr/>
        <a:lstStyle/>
        <a:p>
          <a:endParaRPr lang="en-US"/>
        </a:p>
      </dgm:t>
    </dgm:pt>
    <dgm:pt modelId="{19C14F7C-A747-436E-BD8E-E43228D2A9A0}" type="sibTrans" cxnId="{DBF50451-FC0E-45E8-90E2-CD316F6F1C21}">
      <dgm:prSet/>
      <dgm:spPr/>
      <dgm:t>
        <a:bodyPr/>
        <a:lstStyle/>
        <a:p>
          <a:endParaRPr lang="en-US"/>
        </a:p>
      </dgm:t>
    </dgm:pt>
    <dgm:pt modelId="{212E290E-6E0C-4274-A1E2-50106BD8CE50}">
      <dgm:prSet/>
      <dgm:spPr/>
      <dgm:t>
        <a:bodyPr/>
        <a:lstStyle/>
        <a:p>
          <a:r>
            <a:rPr lang="tr-TR" dirty="0"/>
            <a:t>Kabul belgesini almak için tarih </a:t>
          </a:r>
          <a:r>
            <a:rPr lang="tr-TR"/>
            <a:t>sınırlaması vardır.</a:t>
          </a:r>
          <a:endParaRPr lang="en-US" dirty="0"/>
        </a:p>
      </dgm:t>
    </dgm:pt>
    <dgm:pt modelId="{F1AB356D-DD77-49F7-A6A1-4CE154E1C6C7}" type="parTrans" cxnId="{2CB32BE1-BFB2-4F3E-AAF3-41AC8B141582}">
      <dgm:prSet/>
      <dgm:spPr/>
      <dgm:t>
        <a:bodyPr/>
        <a:lstStyle/>
        <a:p>
          <a:endParaRPr lang="en-US"/>
        </a:p>
      </dgm:t>
    </dgm:pt>
    <dgm:pt modelId="{4E8A0E81-B200-49EB-B43C-DFC3ED21A304}" type="sibTrans" cxnId="{2CB32BE1-BFB2-4F3E-AAF3-41AC8B141582}">
      <dgm:prSet/>
      <dgm:spPr/>
      <dgm:t>
        <a:bodyPr/>
        <a:lstStyle/>
        <a:p>
          <a:endParaRPr lang="en-US"/>
        </a:p>
      </dgm:t>
    </dgm:pt>
    <dgm:pt modelId="{EEDBE58F-24FE-4617-80C2-E32E92568942}">
      <dgm:prSet/>
      <dgm:spPr/>
      <dgm:t>
        <a:bodyPr/>
        <a:lstStyle/>
        <a:p>
          <a:r>
            <a:rPr lang="tr-TR"/>
            <a:t>Staj süresi minimum 2 ay olmak zorundadır.</a:t>
          </a:r>
          <a:endParaRPr lang="en-US" dirty="0"/>
        </a:p>
      </dgm:t>
    </dgm:pt>
    <dgm:pt modelId="{5D4520C7-2CB8-4DC3-8401-316E22285A9E}" type="parTrans" cxnId="{1793C189-BA82-4D0D-A80E-6ECE1A842709}">
      <dgm:prSet/>
      <dgm:spPr/>
      <dgm:t>
        <a:bodyPr/>
        <a:lstStyle/>
        <a:p>
          <a:endParaRPr lang="en-US"/>
        </a:p>
      </dgm:t>
    </dgm:pt>
    <dgm:pt modelId="{C69829AF-7B1B-43D0-B214-38078DB324EC}" type="sibTrans" cxnId="{1793C189-BA82-4D0D-A80E-6ECE1A842709}">
      <dgm:prSet/>
      <dgm:spPr/>
      <dgm:t>
        <a:bodyPr/>
        <a:lstStyle/>
        <a:p>
          <a:endParaRPr lang="en-US"/>
        </a:p>
      </dgm:t>
    </dgm:pt>
    <dgm:pt modelId="{C77E16F6-C15B-4860-85E8-81EDC51A6524}">
      <dgm:prSet/>
      <dgm:spPr/>
      <dgm:t>
        <a:bodyPr/>
        <a:lstStyle/>
        <a:p>
          <a:r>
            <a:rPr lang="tr-TR" b="0" i="0" dirty="0"/>
            <a:t>Proje</a:t>
          </a:r>
          <a:r>
            <a:rPr lang="en-US" b="0" i="0" dirty="0"/>
            <a:t> </a:t>
          </a:r>
          <a:r>
            <a:rPr lang="en-US" b="0" i="0" dirty="0" err="1"/>
            <a:t>tarihleri</a:t>
          </a:r>
          <a:r>
            <a:rPr lang="en-US" b="0" i="0" dirty="0"/>
            <a:t> </a:t>
          </a:r>
          <a:r>
            <a:rPr lang="en-US" b="0" i="0" dirty="0" err="1"/>
            <a:t>arasında</a:t>
          </a:r>
          <a:r>
            <a:rPr lang="en-US" b="0" i="0" dirty="0"/>
            <a:t> </a:t>
          </a:r>
          <a:r>
            <a:rPr lang="en-US" b="0" i="0" dirty="0" err="1"/>
            <a:t>en</a:t>
          </a:r>
          <a:r>
            <a:rPr lang="en-US" b="0" i="0" dirty="0"/>
            <a:t> </a:t>
          </a:r>
          <a:r>
            <a:rPr lang="en-US" b="0" i="0" dirty="0" err="1"/>
            <a:t>az</a:t>
          </a:r>
          <a:r>
            <a:rPr lang="en-US" b="0" i="0" dirty="0"/>
            <a:t> 2 </a:t>
          </a:r>
          <a:r>
            <a:rPr lang="tr-TR" b="0" i="0" dirty="0"/>
            <a:t>ay staj yapabilirsiniz.</a:t>
          </a:r>
          <a:endParaRPr lang="en-US" dirty="0"/>
        </a:p>
      </dgm:t>
    </dgm:pt>
    <dgm:pt modelId="{BE73A833-DD30-4CA0-9DEB-9F63ADBC23F0}" type="parTrans" cxnId="{4F0741EA-C639-4422-8189-95B1DDB79271}">
      <dgm:prSet/>
      <dgm:spPr/>
      <dgm:t>
        <a:bodyPr/>
        <a:lstStyle/>
        <a:p>
          <a:endParaRPr lang="en-US"/>
        </a:p>
      </dgm:t>
    </dgm:pt>
    <dgm:pt modelId="{7057C51B-CD36-4E59-855F-2B90C67813DA}" type="sibTrans" cxnId="{4F0741EA-C639-4422-8189-95B1DDB79271}">
      <dgm:prSet/>
      <dgm:spPr/>
      <dgm:t>
        <a:bodyPr/>
        <a:lstStyle/>
        <a:p>
          <a:endParaRPr lang="en-US"/>
        </a:p>
      </dgm:t>
    </dgm:pt>
    <dgm:pt modelId="{A79CE3FE-7DA3-4ACB-93D1-E9BE637AFFA9}">
      <dgm:prSet/>
      <dgm:spPr/>
      <dgm:t>
        <a:bodyPr/>
        <a:lstStyle/>
        <a:p>
          <a:r>
            <a:rPr lang="tr-TR"/>
            <a:t>Okulumuz sadece 2 AY hibe desteği vermektedir!</a:t>
          </a:r>
          <a:endParaRPr lang="en-US"/>
        </a:p>
      </dgm:t>
    </dgm:pt>
    <dgm:pt modelId="{22A21AE1-A15C-4632-8CE3-B0036C242E08}" type="parTrans" cxnId="{879534A9-09C7-4B3C-AC26-503B990AEA43}">
      <dgm:prSet/>
      <dgm:spPr/>
      <dgm:t>
        <a:bodyPr/>
        <a:lstStyle/>
        <a:p>
          <a:endParaRPr lang="en-US"/>
        </a:p>
      </dgm:t>
    </dgm:pt>
    <dgm:pt modelId="{B9B1A7FD-1C61-4B06-990A-4F16D56AD73E}" type="sibTrans" cxnId="{879534A9-09C7-4B3C-AC26-503B990AEA43}">
      <dgm:prSet/>
      <dgm:spPr/>
      <dgm:t>
        <a:bodyPr/>
        <a:lstStyle/>
        <a:p>
          <a:endParaRPr lang="en-US"/>
        </a:p>
      </dgm:t>
    </dgm:pt>
    <dgm:pt modelId="{210D55C3-AD0B-4E33-AC58-3C8DD75CD735}">
      <dgm:prSet/>
      <dgm:spPr/>
      <dgm:t>
        <a:bodyPr/>
        <a:lstStyle/>
        <a:p>
          <a:r>
            <a:rPr lang="tr-TR"/>
            <a:t>İsteyen öğrenciler hibesiz olarak kendi bütçesiyle gidebilir.</a:t>
          </a:r>
          <a:endParaRPr lang="en-US"/>
        </a:p>
      </dgm:t>
    </dgm:pt>
    <dgm:pt modelId="{05131746-483E-4ED1-9429-2EB05753FE6A}" type="parTrans" cxnId="{8732394D-FEEA-4AB2-A21F-A66B622A4B95}">
      <dgm:prSet/>
      <dgm:spPr/>
      <dgm:t>
        <a:bodyPr/>
        <a:lstStyle/>
        <a:p>
          <a:endParaRPr lang="en-US"/>
        </a:p>
      </dgm:t>
    </dgm:pt>
    <dgm:pt modelId="{3DBA97C3-370A-4E29-8219-7AD6B6995A23}" type="sibTrans" cxnId="{8732394D-FEEA-4AB2-A21F-A66B622A4B95}">
      <dgm:prSet/>
      <dgm:spPr/>
      <dgm:t>
        <a:bodyPr/>
        <a:lstStyle/>
        <a:p>
          <a:endParaRPr lang="en-US"/>
        </a:p>
      </dgm:t>
    </dgm:pt>
    <dgm:pt modelId="{EDE54350-F203-43A3-BABD-AECE9ED8A869}" type="pres">
      <dgm:prSet presAssocID="{5C41C272-8EC9-4100-A4AB-4AB8D1939A86}" presName="Name0" presStyleCnt="0">
        <dgm:presLayoutVars>
          <dgm:dir/>
          <dgm:resizeHandles val="exact"/>
        </dgm:presLayoutVars>
      </dgm:prSet>
      <dgm:spPr/>
    </dgm:pt>
    <dgm:pt modelId="{72EE7D76-B5D5-47FF-8FAC-DBBE353FF4DC}" type="pres">
      <dgm:prSet presAssocID="{869AC643-5A7E-4BA0-8954-721CD2EA5012}" presName="node" presStyleLbl="node1" presStyleIdx="0" presStyleCnt="6">
        <dgm:presLayoutVars>
          <dgm:bulletEnabled val="1"/>
        </dgm:presLayoutVars>
      </dgm:prSet>
      <dgm:spPr/>
    </dgm:pt>
    <dgm:pt modelId="{5984BE97-4469-4C5F-8DE0-D7137A202FFC}" type="pres">
      <dgm:prSet presAssocID="{19C14F7C-A747-436E-BD8E-E43228D2A9A0}" presName="sibTrans" presStyleLbl="sibTrans1D1" presStyleIdx="0" presStyleCnt="5"/>
      <dgm:spPr/>
    </dgm:pt>
    <dgm:pt modelId="{B9C13BBE-570C-4B4E-9DA5-5F8F28FDAE58}" type="pres">
      <dgm:prSet presAssocID="{19C14F7C-A747-436E-BD8E-E43228D2A9A0}" presName="connectorText" presStyleLbl="sibTrans1D1" presStyleIdx="0" presStyleCnt="5"/>
      <dgm:spPr/>
    </dgm:pt>
    <dgm:pt modelId="{2868B66C-78C8-4747-876C-391089F04F74}" type="pres">
      <dgm:prSet presAssocID="{212E290E-6E0C-4274-A1E2-50106BD8CE50}" presName="node" presStyleLbl="node1" presStyleIdx="1" presStyleCnt="6">
        <dgm:presLayoutVars>
          <dgm:bulletEnabled val="1"/>
        </dgm:presLayoutVars>
      </dgm:prSet>
      <dgm:spPr/>
    </dgm:pt>
    <dgm:pt modelId="{EF7814B8-6A88-4FDD-B9E1-842EAA431EFB}" type="pres">
      <dgm:prSet presAssocID="{4E8A0E81-B200-49EB-B43C-DFC3ED21A304}" presName="sibTrans" presStyleLbl="sibTrans1D1" presStyleIdx="1" presStyleCnt="5"/>
      <dgm:spPr/>
    </dgm:pt>
    <dgm:pt modelId="{B7CAB4FD-91D2-4CF6-BDC7-74E91D224494}" type="pres">
      <dgm:prSet presAssocID="{4E8A0E81-B200-49EB-B43C-DFC3ED21A304}" presName="connectorText" presStyleLbl="sibTrans1D1" presStyleIdx="1" presStyleCnt="5"/>
      <dgm:spPr/>
    </dgm:pt>
    <dgm:pt modelId="{C1AE69A0-B5D5-4308-94C8-A71B7948DD7B}" type="pres">
      <dgm:prSet presAssocID="{EEDBE58F-24FE-4617-80C2-E32E92568942}" presName="node" presStyleLbl="node1" presStyleIdx="2" presStyleCnt="6">
        <dgm:presLayoutVars>
          <dgm:bulletEnabled val="1"/>
        </dgm:presLayoutVars>
      </dgm:prSet>
      <dgm:spPr/>
    </dgm:pt>
    <dgm:pt modelId="{B16DA27E-C40D-49AD-B293-61011E2A56E3}" type="pres">
      <dgm:prSet presAssocID="{C69829AF-7B1B-43D0-B214-38078DB324EC}" presName="sibTrans" presStyleLbl="sibTrans1D1" presStyleIdx="2" presStyleCnt="5"/>
      <dgm:spPr/>
    </dgm:pt>
    <dgm:pt modelId="{9AEEEDBD-F782-47D9-9955-D7614D5F0D63}" type="pres">
      <dgm:prSet presAssocID="{C69829AF-7B1B-43D0-B214-38078DB324EC}" presName="connectorText" presStyleLbl="sibTrans1D1" presStyleIdx="2" presStyleCnt="5"/>
      <dgm:spPr/>
    </dgm:pt>
    <dgm:pt modelId="{86D5E63C-CB53-494C-AB26-17018170470B}" type="pres">
      <dgm:prSet presAssocID="{C77E16F6-C15B-4860-85E8-81EDC51A6524}" presName="node" presStyleLbl="node1" presStyleIdx="3" presStyleCnt="6">
        <dgm:presLayoutVars>
          <dgm:bulletEnabled val="1"/>
        </dgm:presLayoutVars>
      </dgm:prSet>
      <dgm:spPr/>
    </dgm:pt>
    <dgm:pt modelId="{908B5F5F-FC7D-4FA3-9F1C-9CE6235957D7}" type="pres">
      <dgm:prSet presAssocID="{7057C51B-CD36-4E59-855F-2B90C67813DA}" presName="sibTrans" presStyleLbl="sibTrans1D1" presStyleIdx="3" presStyleCnt="5"/>
      <dgm:spPr/>
    </dgm:pt>
    <dgm:pt modelId="{D0C91B0B-EB35-4DB1-92AF-0D734C4A656D}" type="pres">
      <dgm:prSet presAssocID="{7057C51B-CD36-4E59-855F-2B90C67813DA}" presName="connectorText" presStyleLbl="sibTrans1D1" presStyleIdx="3" presStyleCnt="5"/>
      <dgm:spPr/>
    </dgm:pt>
    <dgm:pt modelId="{517C441D-AD0F-48E3-8A7E-2FB949322552}" type="pres">
      <dgm:prSet presAssocID="{A79CE3FE-7DA3-4ACB-93D1-E9BE637AFFA9}" presName="node" presStyleLbl="node1" presStyleIdx="4" presStyleCnt="6">
        <dgm:presLayoutVars>
          <dgm:bulletEnabled val="1"/>
        </dgm:presLayoutVars>
      </dgm:prSet>
      <dgm:spPr/>
    </dgm:pt>
    <dgm:pt modelId="{194E6F68-6A09-43DD-BEB0-9A180E1642F3}" type="pres">
      <dgm:prSet presAssocID="{B9B1A7FD-1C61-4B06-990A-4F16D56AD73E}" presName="sibTrans" presStyleLbl="sibTrans1D1" presStyleIdx="4" presStyleCnt="5"/>
      <dgm:spPr/>
    </dgm:pt>
    <dgm:pt modelId="{44BEE946-767A-4FD0-B30A-E392E1CF6783}" type="pres">
      <dgm:prSet presAssocID="{B9B1A7FD-1C61-4B06-990A-4F16D56AD73E}" presName="connectorText" presStyleLbl="sibTrans1D1" presStyleIdx="4" presStyleCnt="5"/>
      <dgm:spPr/>
    </dgm:pt>
    <dgm:pt modelId="{7CCD40D8-8749-49BF-B405-616F0F455EB7}" type="pres">
      <dgm:prSet presAssocID="{210D55C3-AD0B-4E33-AC58-3C8DD75CD735}" presName="node" presStyleLbl="node1" presStyleIdx="5" presStyleCnt="6">
        <dgm:presLayoutVars>
          <dgm:bulletEnabled val="1"/>
        </dgm:presLayoutVars>
      </dgm:prSet>
      <dgm:spPr/>
    </dgm:pt>
  </dgm:ptLst>
  <dgm:cxnLst>
    <dgm:cxn modelId="{03382C10-D10B-4F02-8568-BB26873EA0D2}" type="presOf" srcId="{869AC643-5A7E-4BA0-8954-721CD2EA5012}" destId="{72EE7D76-B5D5-47FF-8FAC-DBBE353FF4DC}" srcOrd="0" destOrd="0" presId="urn:microsoft.com/office/officeart/2016/7/layout/RepeatingBendingProcessNew"/>
    <dgm:cxn modelId="{F9834C25-1BEF-45AD-9F5F-B3443634BFD3}" type="presOf" srcId="{19C14F7C-A747-436E-BD8E-E43228D2A9A0}" destId="{B9C13BBE-570C-4B4E-9DA5-5F8F28FDAE58}" srcOrd="1" destOrd="0" presId="urn:microsoft.com/office/officeart/2016/7/layout/RepeatingBendingProcessNew"/>
    <dgm:cxn modelId="{B1E81426-E2E5-42B5-93D0-F4699331425B}" type="presOf" srcId="{212E290E-6E0C-4274-A1E2-50106BD8CE50}" destId="{2868B66C-78C8-4747-876C-391089F04F74}" srcOrd="0" destOrd="0" presId="urn:microsoft.com/office/officeart/2016/7/layout/RepeatingBendingProcessNew"/>
    <dgm:cxn modelId="{A1F30A33-92E9-4037-A69C-3FAC3C85D930}" type="presOf" srcId="{EEDBE58F-24FE-4617-80C2-E32E92568942}" destId="{C1AE69A0-B5D5-4308-94C8-A71B7948DD7B}" srcOrd="0" destOrd="0" presId="urn:microsoft.com/office/officeart/2016/7/layout/RepeatingBendingProcessNew"/>
    <dgm:cxn modelId="{EE9DD16B-A75B-44E1-B1C7-A52AFFE50EEA}" type="presOf" srcId="{7057C51B-CD36-4E59-855F-2B90C67813DA}" destId="{908B5F5F-FC7D-4FA3-9F1C-9CE6235957D7}" srcOrd="0" destOrd="0" presId="urn:microsoft.com/office/officeart/2016/7/layout/RepeatingBendingProcessNew"/>
    <dgm:cxn modelId="{8732394D-FEEA-4AB2-A21F-A66B622A4B95}" srcId="{5C41C272-8EC9-4100-A4AB-4AB8D1939A86}" destId="{210D55C3-AD0B-4E33-AC58-3C8DD75CD735}" srcOrd="5" destOrd="0" parTransId="{05131746-483E-4ED1-9429-2EB05753FE6A}" sibTransId="{3DBA97C3-370A-4E29-8219-7AD6B6995A23}"/>
    <dgm:cxn modelId="{DBF50451-FC0E-45E8-90E2-CD316F6F1C21}" srcId="{5C41C272-8EC9-4100-A4AB-4AB8D1939A86}" destId="{869AC643-5A7E-4BA0-8954-721CD2EA5012}" srcOrd="0" destOrd="0" parTransId="{DCC46F9C-059D-4BA6-B81C-B6A67A09227B}" sibTransId="{19C14F7C-A747-436E-BD8E-E43228D2A9A0}"/>
    <dgm:cxn modelId="{9DC26D54-D11B-46F9-AD63-D9AA60D43A53}" type="presOf" srcId="{7057C51B-CD36-4E59-855F-2B90C67813DA}" destId="{D0C91B0B-EB35-4DB1-92AF-0D734C4A656D}" srcOrd="1" destOrd="0" presId="urn:microsoft.com/office/officeart/2016/7/layout/RepeatingBendingProcessNew"/>
    <dgm:cxn modelId="{24A74587-C22A-433D-B5A6-03FF10AA6D76}" type="presOf" srcId="{C69829AF-7B1B-43D0-B214-38078DB324EC}" destId="{B16DA27E-C40D-49AD-B293-61011E2A56E3}" srcOrd="0" destOrd="0" presId="urn:microsoft.com/office/officeart/2016/7/layout/RepeatingBendingProcessNew"/>
    <dgm:cxn modelId="{45FF2788-C7E4-417B-9B84-0F612FDE5187}" type="presOf" srcId="{C69829AF-7B1B-43D0-B214-38078DB324EC}" destId="{9AEEEDBD-F782-47D9-9955-D7614D5F0D63}" srcOrd="1" destOrd="0" presId="urn:microsoft.com/office/officeart/2016/7/layout/RepeatingBendingProcessNew"/>
    <dgm:cxn modelId="{1793C189-BA82-4D0D-A80E-6ECE1A842709}" srcId="{5C41C272-8EC9-4100-A4AB-4AB8D1939A86}" destId="{EEDBE58F-24FE-4617-80C2-E32E92568942}" srcOrd="2" destOrd="0" parTransId="{5D4520C7-2CB8-4DC3-8401-316E22285A9E}" sibTransId="{C69829AF-7B1B-43D0-B214-38078DB324EC}"/>
    <dgm:cxn modelId="{B4C23B91-71EB-4AEB-B66E-7B4A24929A6E}" type="presOf" srcId="{C77E16F6-C15B-4860-85E8-81EDC51A6524}" destId="{86D5E63C-CB53-494C-AB26-17018170470B}" srcOrd="0" destOrd="0" presId="urn:microsoft.com/office/officeart/2016/7/layout/RepeatingBendingProcessNew"/>
    <dgm:cxn modelId="{B4D4EA91-E9F3-4A61-B00F-CBF5AE261126}" type="presOf" srcId="{4E8A0E81-B200-49EB-B43C-DFC3ED21A304}" destId="{EF7814B8-6A88-4FDD-B9E1-842EAA431EFB}" srcOrd="0" destOrd="0" presId="urn:microsoft.com/office/officeart/2016/7/layout/RepeatingBendingProcessNew"/>
    <dgm:cxn modelId="{A201EE93-7D09-4B75-A38F-055D9E099987}" type="presOf" srcId="{B9B1A7FD-1C61-4B06-990A-4F16D56AD73E}" destId="{194E6F68-6A09-43DD-BEB0-9A180E1642F3}" srcOrd="0" destOrd="0" presId="urn:microsoft.com/office/officeart/2016/7/layout/RepeatingBendingProcessNew"/>
    <dgm:cxn modelId="{23830596-7273-461E-97B3-11B84987A296}" type="presOf" srcId="{19C14F7C-A747-436E-BD8E-E43228D2A9A0}" destId="{5984BE97-4469-4C5F-8DE0-D7137A202FFC}" srcOrd="0" destOrd="0" presId="urn:microsoft.com/office/officeart/2016/7/layout/RepeatingBendingProcessNew"/>
    <dgm:cxn modelId="{E5160EA4-8165-4AA1-B0DC-B9C2657D767E}" type="presOf" srcId="{B9B1A7FD-1C61-4B06-990A-4F16D56AD73E}" destId="{44BEE946-767A-4FD0-B30A-E392E1CF6783}" srcOrd="1" destOrd="0" presId="urn:microsoft.com/office/officeart/2016/7/layout/RepeatingBendingProcessNew"/>
    <dgm:cxn modelId="{879534A9-09C7-4B3C-AC26-503B990AEA43}" srcId="{5C41C272-8EC9-4100-A4AB-4AB8D1939A86}" destId="{A79CE3FE-7DA3-4ACB-93D1-E9BE637AFFA9}" srcOrd="4" destOrd="0" parTransId="{22A21AE1-A15C-4632-8CE3-B0036C242E08}" sibTransId="{B9B1A7FD-1C61-4B06-990A-4F16D56AD73E}"/>
    <dgm:cxn modelId="{A32CE9A9-7A70-4BD3-BE98-36861A4CBCED}" type="presOf" srcId="{5C41C272-8EC9-4100-A4AB-4AB8D1939A86}" destId="{EDE54350-F203-43A3-BABD-AECE9ED8A869}" srcOrd="0" destOrd="0" presId="urn:microsoft.com/office/officeart/2016/7/layout/RepeatingBendingProcessNew"/>
    <dgm:cxn modelId="{2CB32BE1-BFB2-4F3E-AAF3-41AC8B141582}" srcId="{5C41C272-8EC9-4100-A4AB-4AB8D1939A86}" destId="{212E290E-6E0C-4274-A1E2-50106BD8CE50}" srcOrd="1" destOrd="0" parTransId="{F1AB356D-DD77-49F7-A6A1-4CE154E1C6C7}" sibTransId="{4E8A0E81-B200-49EB-B43C-DFC3ED21A304}"/>
    <dgm:cxn modelId="{677151E3-422A-47F1-9A54-2CB2A38F4F78}" type="presOf" srcId="{A79CE3FE-7DA3-4ACB-93D1-E9BE637AFFA9}" destId="{517C441D-AD0F-48E3-8A7E-2FB949322552}" srcOrd="0" destOrd="0" presId="urn:microsoft.com/office/officeart/2016/7/layout/RepeatingBendingProcessNew"/>
    <dgm:cxn modelId="{3F5E37EA-FD99-4E9E-A8B2-65B42120EA17}" type="presOf" srcId="{210D55C3-AD0B-4E33-AC58-3C8DD75CD735}" destId="{7CCD40D8-8749-49BF-B405-616F0F455EB7}" srcOrd="0" destOrd="0" presId="urn:microsoft.com/office/officeart/2016/7/layout/RepeatingBendingProcessNew"/>
    <dgm:cxn modelId="{4F0741EA-C639-4422-8189-95B1DDB79271}" srcId="{5C41C272-8EC9-4100-A4AB-4AB8D1939A86}" destId="{C77E16F6-C15B-4860-85E8-81EDC51A6524}" srcOrd="3" destOrd="0" parTransId="{BE73A833-DD30-4CA0-9DEB-9F63ADBC23F0}" sibTransId="{7057C51B-CD36-4E59-855F-2B90C67813DA}"/>
    <dgm:cxn modelId="{A49069F9-EBD3-4C87-842D-800069293280}" type="presOf" srcId="{4E8A0E81-B200-49EB-B43C-DFC3ED21A304}" destId="{B7CAB4FD-91D2-4CF6-BDC7-74E91D224494}" srcOrd="1" destOrd="0" presId="urn:microsoft.com/office/officeart/2016/7/layout/RepeatingBendingProcessNew"/>
    <dgm:cxn modelId="{E0121BDC-FDDB-482E-8377-BC51545D1164}" type="presParOf" srcId="{EDE54350-F203-43A3-BABD-AECE9ED8A869}" destId="{72EE7D76-B5D5-47FF-8FAC-DBBE353FF4DC}" srcOrd="0" destOrd="0" presId="urn:microsoft.com/office/officeart/2016/7/layout/RepeatingBendingProcessNew"/>
    <dgm:cxn modelId="{33F3A3EA-7881-47B2-AAFC-97DEAFAAE874}" type="presParOf" srcId="{EDE54350-F203-43A3-BABD-AECE9ED8A869}" destId="{5984BE97-4469-4C5F-8DE0-D7137A202FFC}" srcOrd="1" destOrd="0" presId="urn:microsoft.com/office/officeart/2016/7/layout/RepeatingBendingProcessNew"/>
    <dgm:cxn modelId="{E1C63EBB-F12D-4B44-AD2D-0BB2E9911687}" type="presParOf" srcId="{5984BE97-4469-4C5F-8DE0-D7137A202FFC}" destId="{B9C13BBE-570C-4B4E-9DA5-5F8F28FDAE58}" srcOrd="0" destOrd="0" presId="urn:microsoft.com/office/officeart/2016/7/layout/RepeatingBendingProcessNew"/>
    <dgm:cxn modelId="{86D55792-1EE2-4335-ADDB-3524A56FEB7A}" type="presParOf" srcId="{EDE54350-F203-43A3-BABD-AECE9ED8A869}" destId="{2868B66C-78C8-4747-876C-391089F04F74}" srcOrd="2" destOrd="0" presId="urn:microsoft.com/office/officeart/2016/7/layout/RepeatingBendingProcessNew"/>
    <dgm:cxn modelId="{E9A934F8-E9FD-4AAF-BEBA-9A80A10243C7}" type="presParOf" srcId="{EDE54350-F203-43A3-BABD-AECE9ED8A869}" destId="{EF7814B8-6A88-4FDD-B9E1-842EAA431EFB}" srcOrd="3" destOrd="0" presId="urn:microsoft.com/office/officeart/2016/7/layout/RepeatingBendingProcessNew"/>
    <dgm:cxn modelId="{04DE1E0E-5426-476F-B3A9-D842643AC07F}" type="presParOf" srcId="{EF7814B8-6A88-4FDD-B9E1-842EAA431EFB}" destId="{B7CAB4FD-91D2-4CF6-BDC7-74E91D224494}" srcOrd="0" destOrd="0" presId="urn:microsoft.com/office/officeart/2016/7/layout/RepeatingBendingProcessNew"/>
    <dgm:cxn modelId="{D88D2C1F-16E1-417B-8D84-46C3AD0ED400}" type="presParOf" srcId="{EDE54350-F203-43A3-BABD-AECE9ED8A869}" destId="{C1AE69A0-B5D5-4308-94C8-A71B7948DD7B}" srcOrd="4" destOrd="0" presId="urn:microsoft.com/office/officeart/2016/7/layout/RepeatingBendingProcessNew"/>
    <dgm:cxn modelId="{B5D68AF2-3FA1-4041-8BE3-B1E3E1EDBAA3}" type="presParOf" srcId="{EDE54350-F203-43A3-BABD-AECE9ED8A869}" destId="{B16DA27E-C40D-49AD-B293-61011E2A56E3}" srcOrd="5" destOrd="0" presId="urn:microsoft.com/office/officeart/2016/7/layout/RepeatingBendingProcessNew"/>
    <dgm:cxn modelId="{9B20A298-E8EA-4B78-99CD-76EB87EF7742}" type="presParOf" srcId="{B16DA27E-C40D-49AD-B293-61011E2A56E3}" destId="{9AEEEDBD-F782-47D9-9955-D7614D5F0D63}" srcOrd="0" destOrd="0" presId="urn:microsoft.com/office/officeart/2016/7/layout/RepeatingBendingProcessNew"/>
    <dgm:cxn modelId="{912AFBB1-77F0-4BDF-ACFE-DCB002A1597A}" type="presParOf" srcId="{EDE54350-F203-43A3-BABD-AECE9ED8A869}" destId="{86D5E63C-CB53-494C-AB26-17018170470B}" srcOrd="6" destOrd="0" presId="urn:microsoft.com/office/officeart/2016/7/layout/RepeatingBendingProcessNew"/>
    <dgm:cxn modelId="{8E886B83-2ACD-437C-8CC6-A0C83AC779EB}" type="presParOf" srcId="{EDE54350-F203-43A3-BABD-AECE9ED8A869}" destId="{908B5F5F-FC7D-4FA3-9F1C-9CE6235957D7}" srcOrd="7" destOrd="0" presId="urn:microsoft.com/office/officeart/2016/7/layout/RepeatingBendingProcessNew"/>
    <dgm:cxn modelId="{DFDFDAF9-4822-4D1D-BADC-0EBC42D301A9}" type="presParOf" srcId="{908B5F5F-FC7D-4FA3-9F1C-9CE6235957D7}" destId="{D0C91B0B-EB35-4DB1-92AF-0D734C4A656D}" srcOrd="0" destOrd="0" presId="urn:microsoft.com/office/officeart/2016/7/layout/RepeatingBendingProcessNew"/>
    <dgm:cxn modelId="{3547E74D-D6C7-4C58-9211-923972F57172}" type="presParOf" srcId="{EDE54350-F203-43A3-BABD-AECE9ED8A869}" destId="{517C441D-AD0F-48E3-8A7E-2FB949322552}" srcOrd="8" destOrd="0" presId="urn:microsoft.com/office/officeart/2016/7/layout/RepeatingBendingProcessNew"/>
    <dgm:cxn modelId="{8A0AEC43-99BC-4E1D-8C0B-2A2B7B5C7746}" type="presParOf" srcId="{EDE54350-F203-43A3-BABD-AECE9ED8A869}" destId="{194E6F68-6A09-43DD-BEB0-9A180E1642F3}" srcOrd="9" destOrd="0" presId="urn:microsoft.com/office/officeart/2016/7/layout/RepeatingBendingProcessNew"/>
    <dgm:cxn modelId="{DF8C8EC3-67DF-4DB3-83ED-305D1C714D9F}" type="presParOf" srcId="{194E6F68-6A09-43DD-BEB0-9A180E1642F3}" destId="{44BEE946-767A-4FD0-B30A-E392E1CF6783}" srcOrd="0" destOrd="0" presId="urn:microsoft.com/office/officeart/2016/7/layout/RepeatingBendingProcessNew"/>
    <dgm:cxn modelId="{57F20941-615F-48AF-A65E-21FD9E61EB42}" type="presParOf" srcId="{EDE54350-F203-43A3-BABD-AECE9ED8A869}" destId="{7CCD40D8-8749-49BF-B405-616F0F455EB7}"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4BE97-4469-4C5F-8DE0-D7137A202FFC}">
      <dsp:nvSpPr>
        <dsp:cNvPr id="0" name=""/>
        <dsp:cNvSpPr/>
      </dsp:nvSpPr>
      <dsp:spPr>
        <a:xfrm>
          <a:off x="2810157" y="612998"/>
          <a:ext cx="473136" cy="91440"/>
        </a:xfrm>
        <a:custGeom>
          <a:avLst/>
          <a:gdLst/>
          <a:ahLst/>
          <a:cxnLst/>
          <a:rect l="0" t="0" r="0" b="0"/>
          <a:pathLst>
            <a:path>
              <a:moveTo>
                <a:pt x="0" y="45720"/>
              </a:moveTo>
              <a:lnTo>
                <a:pt x="473136"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34132" y="656199"/>
        <a:ext cx="25186" cy="5037"/>
      </dsp:txXfrm>
    </dsp:sp>
    <dsp:sp modelId="{72EE7D76-B5D5-47FF-8FAC-DBBE353FF4DC}">
      <dsp:nvSpPr>
        <dsp:cNvPr id="0" name=""/>
        <dsp:cNvSpPr/>
      </dsp:nvSpPr>
      <dsp:spPr>
        <a:xfrm>
          <a:off x="621801" y="1671"/>
          <a:ext cx="2190156" cy="1314094"/>
        </a:xfrm>
        <a:prstGeom prst="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kern="1200" dirty="0"/>
            <a:t>Kabul Belgesi (</a:t>
          </a:r>
          <a:r>
            <a:rPr lang="tr-TR" sz="1900" kern="1200" dirty="0" err="1"/>
            <a:t>Acceptance</a:t>
          </a:r>
          <a:r>
            <a:rPr lang="tr-TR" sz="1900" kern="1200" dirty="0"/>
            <a:t> </a:t>
          </a:r>
          <a:r>
            <a:rPr lang="tr-TR" sz="1900" kern="1200" dirty="0" err="1"/>
            <a:t>Letter</a:t>
          </a:r>
          <a:r>
            <a:rPr lang="tr-TR" sz="1900" kern="1200" dirty="0"/>
            <a:t>) olması zorunludur. </a:t>
          </a:r>
          <a:endParaRPr lang="en-US" sz="1900" kern="1200" dirty="0"/>
        </a:p>
      </dsp:txBody>
      <dsp:txXfrm>
        <a:off x="621801" y="1671"/>
        <a:ext cx="2190156" cy="1314094"/>
      </dsp:txXfrm>
    </dsp:sp>
    <dsp:sp modelId="{EF7814B8-6A88-4FDD-B9E1-842EAA431EFB}">
      <dsp:nvSpPr>
        <dsp:cNvPr id="0" name=""/>
        <dsp:cNvSpPr/>
      </dsp:nvSpPr>
      <dsp:spPr>
        <a:xfrm>
          <a:off x="1716879" y="1313965"/>
          <a:ext cx="2693892" cy="473136"/>
        </a:xfrm>
        <a:custGeom>
          <a:avLst/>
          <a:gdLst/>
          <a:ahLst/>
          <a:cxnLst/>
          <a:rect l="0" t="0" r="0" b="0"/>
          <a:pathLst>
            <a:path>
              <a:moveTo>
                <a:pt x="2693892" y="0"/>
              </a:moveTo>
              <a:lnTo>
                <a:pt x="2693892" y="253668"/>
              </a:lnTo>
              <a:lnTo>
                <a:pt x="0" y="253668"/>
              </a:lnTo>
              <a:lnTo>
                <a:pt x="0" y="473136"/>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5311" y="1548014"/>
        <a:ext cx="137029" cy="5037"/>
      </dsp:txXfrm>
    </dsp:sp>
    <dsp:sp modelId="{2868B66C-78C8-4747-876C-391089F04F74}">
      <dsp:nvSpPr>
        <dsp:cNvPr id="0" name=""/>
        <dsp:cNvSpPr/>
      </dsp:nvSpPr>
      <dsp:spPr>
        <a:xfrm>
          <a:off x="3315694" y="1671"/>
          <a:ext cx="2190156" cy="1314094"/>
        </a:xfrm>
        <a:prstGeom prst="rect">
          <a:avLst/>
        </a:prstGeom>
        <a:solidFill>
          <a:schemeClr val="accent3">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kern="1200" dirty="0"/>
            <a:t>Kabul belgesini almak için tarih </a:t>
          </a:r>
          <a:r>
            <a:rPr lang="tr-TR" sz="1900" kern="1200"/>
            <a:t>sınırlaması vardır.</a:t>
          </a:r>
          <a:endParaRPr lang="en-US" sz="1900" kern="1200" dirty="0"/>
        </a:p>
      </dsp:txBody>
      <dsp:txXfrm>
        <a:off x="3315694" y="1671"/>
        <a:ext cx="2190156" cy="1314094"/>
      </dsp:txXfrm>
    </dsp:sp>
    <dsp:sp modelId="{B16DA27E-C40D-49AD-B293-61011E2A56E3}">
      <dsp:nvSpPr>
        <dsp:cNvPr id="0" name=""/>
        <dsp:cNvSpPr/>
      </dsp:nvSpPr>
      <dsp:spPr>
        <a:xfrm>
          <a:off x="2810157" y="2430828"/>
          <a:ext cx="473136" cy="91440"/>
        </a:xfrm>
        <a:custGeom>
          <a:avLst/>
          <a:gdLst/>
          <a:ahLst/>
          <a:cxnLst/>
          <a:rect l="0" t="0" r="0" b="0"/>
          <a:pathLst>
            <a:path>
              <a:moveTo>
                <a:pt x="0" y="45720"/>
              </a:moveTo>
              <a:lnTo>
                <a:pt x="473136"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34132" y="2474029"/>
        <a:ext cx="25186" cy="5037"/>
      </dsp:txXfrm>
    </dsp:sp>
    <dsp:sp modelId="{C1AE69A0-B5D5-4308-94C8-A71B7948DD7B}">
      <dsp:nvSpPr>
        <dsp:cNvPr id="0" name=""/>
        <dsp:cNvSpPr/>
      </dsp:nvSpPr>
      <dsp:spPr>
        <a:xfrm>
          <a:off x="621801" y="1819501"/>
          <a:ext cx="2190156" cy="1314094"/>
        </a:xfrm>
        <a:prstGeom prst="rect">
          <a:avLst/>
        </a:prstGeom>
        <a:solidFill>
          <a:schemeClr val="accent4">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kern="1200"/>
            <a:t>Staj süresi minimum 2 ay olmak zorundadır.</a:t>
          </a:r>
          <a:endParaRPr lang="en-US" sz="1900" kern="1200" dirty="0"/>
        </a:p>
      </dsp:txBody>
      <dsp:txXfrm>
        <a:off x="621801" y="1819501"/>
        <a:ext cx="2190156" cy="1314094"/>
      </dsp:txXfrm>
    </dsp:sp>
    <dsp:sp modelId="{908B5F5F-FC7D-4FA3-9F1C-9CE6235957D7}">
      <dsp:nvSpPr>
        <dsp:cNvPr id="0" name=""/>
        <dsp:cNvSpPr/>
      </dsp:nvSpPr>
      <dsp:spPr>
        <a:xfrm>
          <a:off x="1716879" y="3131795"/>
          <a:ext cx="2693892" cy="473136"/>
        </a:xfrm>
        <a:custGeom>
          <a:avLst/>
          <a:gdLst/>
          <a:ahLst/>
          <a:cxnLst/>
          <a:rect l="0" t="0" r="0" b="0"/>
          <a:pathLst>
            <a:path>
              <a:moveTo>
                <a:pt x="2693892" y="0"/>
              </a:moveTo>
              <a:lnTo>
                <a:pt x="2693892" y="253668"/>
              </a:lnTo>
              <a:lnTo>
                <a:pt x="0" y="253668"/>
              </a:lnTo>
              <a:lnTo>
                <a:pt x="0" y="473136"/>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995311" y="3365844"/>
        <a:ext cx="137029" cy="5037"/>
      </dsp:txXfrm>
    </dsp:sp>
    <dsp:sp modelId="{86D5E63C-CB53-494C-AB26-17018170470B}">
      <dsp:nvSpPr>
        <dsp:cNvPr id="0" name=""/>
        <dsp:cNvSpPr/>
      </dsp:nvSpPr>
      <dsp:spPr>
        <a:xfrm>
          <a:off x="3315694" y="1819501"/>
          <a:ext cx="2190156" cy="1314094"/>
        </a:xfrm>
        <a:prstGeom prst="rect">
          <a:avLst/>
        </a:prstGeom>
        <a:solidFill>
          <a:schemeClr val="accent5">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b="0" i="0" kern="1200" dirty="0"/>
            <a:t>Proje</a:t>
          </a:r>
          <a:r>
            <a:rPr lang="en-US" sz="1900" b="0" i="0" kern="1200" dirty="0"/>
            <a:t> </a:t>
          </a:r>
          <a:r>
            <a:rPr lang="en-US" sz="1900" b="0" i="0" kern="1200" dirty="0" err="1"/>
            <a:t>tarihleri</a:t>
          </a:r>
          <a:r>
            <a:rPr lang="en-US" sz="1900" b="0" i="0" kern="1200" dirty="0"/>
            <a:t> </a:t>
          </a:r>
          <a:r>
            <a:rPr lang="en-US" sz="1900" b="0" i="0" kern="1200" dirty="0" err="1"/>
            <a:t>arasında</a:t>
          </a:r>
          <a:r>
            <a:rPr lang="en-US" sz="1900" b="0" i="0" kern="1200" dirty="0"/>
            <a:t> </a:t>
          </a:r>
          <a:r>
            <a:rPr lang="en-US" sz="1900" b="0" i="0" kern="1200" dirty="0" err="1"/>
            <a:t>en</a:t>
          </a:r>
          <a:r>
            <a:rPr lang="en-US" sz="1900" b="0" i="0" kern="1200" dirty="0"/>
            <a:t> </a:t>
          </a:r>
          <a:r>
            <a:rPr lang="en-US" sz="1900" b="0" i="0" kern="1200" dirty="0" err="1"/>
            <a:t>az</a:t>
          </a:r>
          <a:r>
            <a:rPr lang="en-US" sz="1900" b="0" i="0" kern="1200" dirty="0"/>
            <a:t> 2 </a:t>
          </a:r>
          <a:r>
            <a:rPr lang="tr-TR" sz="1900" b="0" i="0" kern="1200" dirty="0"/>
            <a:t>ay staj yapabilirsiniz.</a:t>
          </a:r>
          <a:endParaRPr lang="en-US" sz="1900" kern="1200" dirty="0"/>
        </a:p>
      </dsp:txBody>
      <dsp:txXfrm>
        <a:off x="3315694" y="1819501"/>
        <a:ext cx="2190156" cy="1314094"/>
      </dsp:txXfrm>
    </dsp:sp>
    <dsp:sp modelId="{194E6F68-6A09-43DD-BEB0-9A180E1642F3}">
      <dsp:nvSpPr>
        <dsp:cNvPr id="0" name=""/>
        <dsp:cNvSpPr/>
      </dsp:nvSpPr>
      <dsp:spPr>
        <a:xfrm>
          <a:off x="2810157" y="4248658"/>
          <a:ext cx="473136" cy="91440"/>
        </a:xfrm>
        <a:custGeom>
          <a:avLst/>
          <a:gdLst/>
          <a:ahLst/>
          <a:cxnLst/>
          <a:rect l="0" t="0" r="0" b="0"/>
          <a:pathLst>
            <a:path>
              <a:moveTo>
                <a:pt x="0" y="45720"/>
              </a:moveTo>
              <a:lnTo>
                <a:pt x="473136"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034132" y="4291860"/>
        <a:ext cx="25186" cy="5037"/>
      </dsp:txXfrm>
    </dsp:sp>
    <dsp:sp modelId="{517C441D-AD0F-48E3-8A7E-2FB949322552}">
      <dsp:nvSpPr>
        <dsp:cNvPr id="0" name=""/>
        <dsp:cNvSpPr/>
      </dsp:nvSpPr>
      <dsp:spPr>
        <a:xfrm>
          <a:off x="621801" y="3637331"/>
          <a:ext cx="2190156" cy="1314094"/>
        </a:xfrm>
        <a:prstGeom prst="rect">
          <a:avLst/>
        </a:prstGeom>
        <a:solidFill>
          <a:schemeClr val="accent6">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kern="1200"/>
            <a:t>Okulumuz sadece 2 AY hibe desteği vermektedir!</a:t>
          </a:r>
          <a:endParaRPr lang="en-US" sz="1900" kern="1200"/>
        </a:p>
      </dsp:txBody>
      <dsp:txXfrm>
        <a:off x="621801" y="3637331"/>
        <a:ext cx="2190156" cy="1314094"/>
      </dsp:txXfrm>
    </dsp:sp>
    <dsp:sp modelId="{7CCD40D8-8749-49BF-B405-616F0F455EB7}">
      <dsp:nvSpPr>
        <dsp:cNvPr id="0" name=""/>
        <dsp:cNvSpPr/>
      </dsp:nvSpPr>
      <dsp:spPr>
        <a:xfrm>
          <a:off x="3315694" y="3637331"/>
          <a:ext cx="2190156" cy="1314094"/>
        </a:xfrm>
        <a:prstGeom prst="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320" tIns="112651" rIns="107320" bIns="112651" numCol="1" spcCol="1270" anchor="ctr" anchorCtr="0">
          <a:noAutofit/>
        </a:bodyPr>
        <a:lstStyle/>
        <a:p>
          <a:pPr marL="0" lvl="0" indent="0" algn="ctr" defTabSz="844550">
            <a:lnSpc>
              <a:spcPct val="90000"/>
            </a:lnSpc>
            <a:spcBef>
              <a:spcPct val="0"/>
            </a:spcBef>
            <a:spcAft>
              <a:spcPct val="35000"/>
            </a:spcAft>
            <a:buNone/>
          </a:pPr>
          <a:r>
            <a:rPr lang="tr-TR" sz="1900" kern="1200"/>
            <a:t>İsteyen öğrenciler hibesiz olarak kendi bütçesiyle gidebilir.</a:t>
          </a:r>
          <a:endParaRPr lang="en-US" sz="1900" kern="1200"/>
        </a:p>
      </dsp:txBody>
      <dsp:txXfrm>
        <a:off x="3315694" y="3637331"/>
        <a:ext cx="2190156" cy="1314094"/>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9/23/2026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343834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9/23/2026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85787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9/23/2026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144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9/23/2026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6085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9/23/2026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9705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9/23/2026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38377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9/23/2026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07813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9/23/2026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802812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9/23/2026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999880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9/23/2026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08481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9/23/2026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910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9/23/2026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7002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2" r:id="rId6"/>
    <p:sldLayoutId id="2147483698" r:id="rId7"/>
    <p:sldLayoutId id="2147483699" r:id="rId8"/>
    <p:sldLayoutId id="2147483700" r:id="rId9"/>
    <p:sldLayoutId id="2147483701" r:id="rId10"/>
    <p:sldLayoutId id="2147483703"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mu.edu.tr/bilgisayarmuh"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descr="ekran görüntüsü, meneviş mavisi, logo içeren bir resim">
            <a:extLst>
              <a:ext uri="{FF2B5EF4-FFF2-40B4-BE49-F238E27FC236}">
                <a16:creationId xmlns:a16="http://schemas.microsoft.com/office/drawing/2014/main" id="{FD926C52-6DB9-0B03-AFEA-5EBC6E9F9A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64350"/>
          </a:xfrm>
          <a:prstGeom prst="rect">
            <a:avLst/>
          </a:prstGeom>
        </p:spPr>
      </p:pic>
      <p:sp>
        <p:nvSpPr>
          <p:cNvPr id="2" name="Başlık 1">
            <a:extLst>
              <a:ext uri="{FF2B5EF4-FFF2-40B4-BE49-F238E27FC236}">
                <a16:creationId xmlns:a16="http://schemas.microsoft.com/office/drawing/2014/main" id="{E90BF06F-FE09-8EF9-A713-BED538228EE3}"/>
              </a:ext>
            </a:extLst>
          </p:cNvPr>
          <p:cNvSpPr>
            <a:spLocks noGrp="1"/>
          </p:cNvSpPr>
          <p:nvPr>
            <p:ph type="ctrTitle"/>
          </p:nvPr>
        </p:nvSpPr>
        <p:spPr>
          <a:xfrm>
            <a:off x="2580441" y="2059455"/>
            <a:ext cx="7031117" cy="2436303"/>
          </a:xfrm>
          <a:solidFill>
            <a:schemeClr val="bg1"/>
          </a:solidFill>
        </p:spPr>
        <p:txBody>
          <a:bodyPr anchor="b">
            <a:noAutofit/>
          </a:bodyPr>
          <a:lstStyle/>
          <a:p>
            <a:pPr algn="ctr"/>
            <a:r>
              <a:rPr lang="tr-TR" sz="3600" dirty="0">
                <a:latin typeface="Times New Roman" panose="02020603050405020304" pitchFamily="18" charset="0"/>
                <a:cs typeface="Times New Roman" panose="02020603050405020304" pitchFamily="18" charset="0"/>
              </a:rPr>
              <a:t>MÜHENDİSLİK FAKÜLTESİ BİLGİSAYAR MÜHENDİSLİĞİ BÖLÜMÜ</a:t>
            </a:r>
            <a:endParaRPr lang="en-US" sz="3600" dirty="0">
              <a:latin typeface="Times New Roman" panose="02020603050405020304" pitchFamily="18" charset="0"/>
              <a:cs typeface="Times New Roman" panose="02020603050405020304" pitchFamily="18" charset="0"/>
            </a:endParaRPr>
          </a:p>
        </p:txBody>
      </p:sp>
      <p:sp>
        <p:nvSpPr>
          <p:cNvPr id="3" name="Alt Başlık 2">
            <a:extLst>
              <a:ext uri="{FF2B5EF4-FFF2-40B4-BE49-F238E27FC236}">
                <a16:creationId xmlns:a16="http://schemas.microsoft.com/office/drawing/2014/main" id="{34D1D8C8-EF0C-7E19-D52E-8E591F5CD343}"/>
              </a:ext>
            </a:extLst>
          </p:cNvPr>
          <p:cNvSpPr>
            <a:spLocks noGrp="1"/>
          </p:cNvSpPr>
          <p:nvPr>
            <p:ph type="subTitle" idx="1"/>
          </p:nvPr>
        </p:nvSpPr>
        <p:spPr>
          <a:xfrm>
            <a:off x="2861188" y="4791374"/>
            <a:ext cx="6750370" cy="586532"/>
          </a:xfrm>
        </p:spPr>
        <p:txBody>
          <a:bodyPr anchor="ctr">
            <a:normAutofit/>
          </a:bodyPr>
          <a:lstStyle/>
          <a:p>
            <a:pPr algn="ctr"/>
            <a:r>
              <a:rPr lang="tr-TR" sz="2000" dirty="0">
                <a:latin typeface="Times New Roman" panose="02020603050405020304" pitchFamily="18" charset="0"/>
                <a:cs typeface="Times New Roman" panose="02020603050405020304" pitchFamily="18" charset="0"/>
              </a:rPr>
              <a:t>2026-2027 Yılı Oryantasyon Programı</a:t>
            </a:r>
          </a:p>
        </p:txBody>
      </p:sp>
      <p:cxnSp>
        <p:nvCxnSpPr>
          <p:cNvPr id="11" name="Straight Connector 10">
            <a:extLst>
              <a:ext uri="{FF2B5EF4-FFF2-40B4-BE49-F238E27FC236}">
                <a16:creationId xmlns:a16="http://schemas.microsoft.com/office/drawing/2014/main" id="{503FCC9E-47A2-69B7-68E7-7FA95EAD53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1680" y="5662526"/>
            <a:ext cx="548640"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971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149F9F0F-FB8C-5565-247C-BDCC156B5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ABA4FDDF-F59C-428B-8603-3A86D75931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a:extLst>
              <a:ext uri="{FF2B5EF4-FFF2-40B4-BE49-F238E27FC236}">
                <a16:creationId xmlns:a16="http://schemas.microsoft.com/office/drawing/2014/main" id="{7A790C24-A413-9998-D20C-40629C3D8DBD}"/>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8791E11D-31A3-559A-D9B5-A9E314374CA2}"/>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Mühendislik Fakültesi</a:t>
            </a:r>
            <a:br>
              <a:rPr lang="tr-TR" sz="3200" dirty="0">
                <a:latin typeface="Times New Roman" panose="02020603050405020304" pitchFamily="18" charset="0"/>
                <a:cs typeface="Times New Roman" panose="02020603050405020304" pitchFamily="18" charset="0"/>
              </a:rPr>
            </a:br>
            <a:r>
              <a:rPr lang="tr-TR" sz="3200" b="0" dirty="0">
                <a:latin typeface="Times New Roman" panose="02020603050405020304" pitchFamily="18" charset="0"/>
                <a:cs typeface="Times New Roman" panose="02020603050405020304" pitchFamily="18" charset="0"/>
              </a:rPr>
              <a:t>Yönetim Kurulu</a:t>
            </a:r>
            <a:br>
              <a:rPr lang="tr-TR" sz="3200" b="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graphicFrame>
        <p:nvGraphicFramePr>
          <p:cNvPr id="8" name="İçerik Yer Tutucusu 3">
            <a:extLst>
              <a:ext uri="{FF2B5EF4-FFF2-40B4-BE49-F238E27FC236}">
                <a16:creationId xmlns:a16="http://schemas.microsoft.com/office/drawing/2014/main" id="{1F2A7CF6-0A28-03FA-AD7B-19FF701445A4}"/>
              </a:ext>
            </a:extLst>
          </p:cNvPr>
          <p:cNvGraphicFramePr>
            <a:graphicFrameLocks/>
          </p:cNvGraphicFramePr>
          <p:nvPr>
            <p:extLst>
              <p:ext uri="{D42A27DB-BD31-4B8C-83A1-F6EECF244321}">
                <p14:modId xmlns:p14="http://schemas.microsoft.com/office/powerpoint/2010/main" val="2188171805"/>
              </p:ext>
            </p:extLst>
          </p:nvPr>
        </p:nvGraphicFramePr>
        <p:xfrm>
          <a:off x="3222218" y="2337530"/>
          <a:ext cx="8071892" cy="1771650"/>
        </p:xfrm>
        <a:graphic>
          <a:graphicData uri="http://schemas.openxmlformats.org/drawingml/2006/table">
            <a:tbl>
              <a:tblPr firstRow="1" bandRow="1">
                <a:tableStyleId>{5940675A-B579-460E-94D1-54222C63F5DA}</a:tableStyleId>
              </a:tblPr>
              <a:tblGrid>
                <a:gridCol w="4035946">
                  <a:extLst>
                    <a:ext uri="{9D8B030D-6E8A-4147-A177-3AD203B41FA5}">
                      <a16:colId xmlns:a16="http://schemas.microsoft.com/office/drawing/2014/main" val="1451487381"/>
                    </a:ext>
                  </a:extLst>
                </a:gridCol>
                <a:gridCol w="4035946">
                  <a:extLst>
                    <a:ext uri="{9D8B030D-6E8A-4147-A177-3AD203B41FA5}">
                      <a16:colId xmlns:a16="http://schemas.microsoft.com/office/drawing/2014/main" val="1289679719"/>
                    </a:ext>
                  </a:extLst>
                </a:gridCol>
              </a:tblGrid>
              <a:tr h="370840">
                <a:tc>
                  <a:txBody>
                    <a:bodyPr/>
                    <a:lstStyle/>
                    <a:p>
                      <a:pPr algn="l" fontAlgn="base">
                        <a:buNone/>
                      </a:pPr>
                      <a:r>
                        <a:rPr lang="tr-TR" sz="2000" b="0" dirty="0">
                          <a:effectLst/>
                          <a:latin typeface="Times New Roman" panose="02020603050405020304" pitchFamily="18" charset="0"/>
                          <a:cs typeface="Times New Roman" panose="02020603050405020304" pitchFamily="18" charset="0"/>
                        </a:rPr>
                        <a:t>Dekan</a:t>
                      </a:r>
                    </a:p>
                  </a:txBody>
                  <a:tcPr marT="142875" marB="142875" anchor="ctr"/>
                </a:tc>
                <a:tc>
                  <a:txBody>
                    <a:bodyPr/>
                    <a:lstStyle/>
                    <a:p>
                      <a:pPr algn="l" fontAlgn="base">
                        <a:buNone/>
                      </a:pPr>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PROF. DR. SELAMİ BALCI</a:t>
                      </a:r>
                      <a:endParaRPr lang="tr-TR" sz="2000" b="0" dirty="0">
                        <a:effectLst/>
                        <a:latin typeface="Times New Roman" panose="02020603050405020304" pitchFamily="18" charset="0"/>
                        <a:cs typeface="Times New Roman" panose="02020603050405020304" pitchFamily="18" charset="0"/>
                      </a:endParaRPr>
                    </a:p>
                  </a:txBody>
                  <a:tcPr marT="142875" marB="142875" anchor="ctr"/>
                </a:tc>
                <a:extLst>
                  <a:ext uri="{0D108BD9-81ED-4DB2-BD59-A6C34878D82A}">
                    <a16:rowId xmlns:a16="http://schemas.microsoft.com/office/drawing/2014/main" val="2634846583"/>
                  </a:ext>
                </a:extLst>
              </a:tr>
              <a:tr h="370840">
                <a:tc>
                  <a:txBody>
                    <a:bodyPr/>
                    <a:lstStyle/>
                    <a:p>
                      <a:pPr algn="l" fontAlgn="base">
                        <a:buNone/>
                      </a:pPr>
                      <a:r>
                        <a:rPr lang="tr-TR" sz="2000" b="0" kern="1200" dirty="0">
                          <a:solidFill>
                            <a:schemeClr val="tx1"/>
                          </a:solidFill>
                          <a:effectLst/>
                          <a:latin typeface="Times New Roman" panose="02020603050405020304" pitchFamily="18" charset="0"/>
                          <a:cs typeface="Times New Roman" panose="02020603050405020304" pitchFamily="18" charset="0"/>
                        </a:rPr>
                        <a:t>DEKAN YARDIMCISI</a:t>
                      </a:r>
                      <a:endParaRPr lang="tr-TR" sz="2000" b="0" dirty="0">
                        <a:effectLst/>
                        <a:latin typeface="Times New Roman" panose="02020603050405020304" pitchFamily="18" charset="0"/>
                        <a:cs typeface="Times New Roman" panose="02020603050405020304" pitchFamily="18" charset="0"/>
                      </a:endParaRPr>
                    </a:p>
                  </a:txBody>
                  <a:tcPr marT="142875" marB="142875" anchor="ctr"/>
                </a:tc>
                <a:tc>
                  <a:txBody>
                    <a:bodyPr/>
                    <a:lstStyle/>
                    <a:p>
                      <a:pPr algn="l" fontAlgn="base">
                        <a:buNone/>
                      </a:pPr>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DR. ÖĞR. ÜYESİ ŞİNASİ ÇETİNKAYA</a:t>
                      </a:r>
                      <a:endParaRPr lang="tr-TR" sz="2000" b="0" dirty="0">
                        <a:effectLst/>
                        <a:latin typeface="Times New Roman" panose="02020603050405020304" pitchFamily="18" charset="0"/>
                        <a:cs typeface="Times New Roman" panose="02020603050405020304" pitchFamily="18" charset="0"/>
                      </a:endParaRPr>
                    </a:p>
                  </a:txBody>
                  <a:tcPr marT="142875" marB="142875" anchor="ctr"/>
                </a:tc>
                <a:extLst>
                  <a:ext uri="{0D108BD9-81ED-4DB2-BD59-A6C34878D82A}">
                    <a16:rowId xmlns:a16="http://schemas.microsoft.com/office/drawing/2014/main" val="1614432239"/>
                  </a:ext>
                </a:extLst>
              </a:tr>
              <a:tr h="370840">
                <a:tc>
                  <a:txBody>
                    <a:bodyPr/>
                    <a:lstStyle/>
                    <a:p>
                      <a:pPr algn="l" fontAlgn="base">
                        <a:buNone/>
                      </a:pPr>
                      <a:r>
                        <a:rPr lang="tr-TR" sz="2000" b="0" kern="1200" dirty="0">
                          <a:solidFill>
                            <a:schemeClr val="tx1"/>
                          </a:solidFill>
                          <a:effectLst/>
                          <a:latin typeface="Times New Roman" panose="02020603050405020304" pitchFamily="18" charset="0"/>
                          <a:cs typeface="Times New Roman" panose="02020603050405020304" pitchFamily="18" charset="0"/>
                        </a:rPr>
                        <a:t>DEKAN YARDIMCISI</a:t>
                      </a:r>
                      <a:endParaRPr lang="tr-TR" sz="2000" b="0" dirty="0">
                        <a:effectLst/>
                        <a:latin typeface="Times New Roman" panose="02020603050405020304" pitchFamily="18" charset="0"/>
                        <a:cs typeface="Times New Roman" panose="02020603050405020304" pitchFamily="18" charset="0"/>
                      </a:endParaRPr>
                    </a:p>
                  </a:txBody>
                  <a:tcPr marT="142875" marB="142875" anchor="ctr"/>
                </a:tc>
                <a:tc>
                  <a:txBody>
                    <a:bodyPr/>
                    <a:lstStyle/>
                    <a:p>
                      <a:pPr fontAlgn="base"/>
                      <a:r>
                        <a:rPr lang="tr-TR" sz="2000" b="0" kern="1200" dirty="0">
                          <a:solidFill>
                            <a:schemeClr val="tx1"/>
                          </a:solidFill>
                          <a:effectLst/>
                          <a:latin typeface="Times New Roman" panose="02020603050405020304" pitchFamily="18" charset="0"/>
                          <a:cs typeface="Times New Roman" panose="02020603050405020304" pitchFamily="18" charset="0"/>
                        </a:rPr>
                        <a:t>DR. ÖĞR. ÜYESİ SEZGİN ESER</a:t>
                      </a:r>
                      <a:endParaRPr lang="tr-TR" sz="2000" b="0" i="0" kern="1200" dirty="0">
                        <a:solidFill>
                          <a:schemeClr val="tx1"/>
                        </a:solidFill>
                        <a:effectLst/>
                        <a:latin typeface="Times New Roman" panose="02020603050405020304" pitchFamily="18" charset="0"/>
                        <a:ea typeface="+mn-ea"/>
                        <a:cs typeface="Times New Roman" panose="02020603050405020304" pitchFamily="18" charset="0"/>
                      </a:endParaRPr>
                    </a:p>
                  </a:txBody>
                  <a:tcPr marT="142875" marB="142875" anchor="ctr"/>
                </a:tc>
                <a:extLst>
                  <a:ext uri="{0D108BD9-81ED-4DB2-BD59-A6C34878D82A}">
                    <a16:rowId xmlns:a16="http://schemas.microsoft.com/office/drawing/2014/main" val="2573994699"/>
                  </a:ext>
                </a:extLst>
              </a:tr>
            </a:tbl>
          </a:graphicData>
        </a:graphic>
      </p:graphicFrame>
      <p:sp>
        <p:nvSpPr>
          <p:cNvPr id="10" name="Başlık 1">
            <a:extLst>
              <a:ext uri="{FF2B5EF4-FFF2-40B4-BE49-F238E27FC236}">
                <a16:creationId xmlns:a16="http://schemas.microsoft.com/office/drawing/2014/main" id="{94580DAC-A682-E9BC-0444-2078E383BF4B}"/>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796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2E426-BC00-EEDD-0138-225B7ECB3EDB}"/>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4E6519D-8B21-D963-13AA-B1877CD4E4EF}"/>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41E1EB39-367F-C702-C62F-A1AB0B77D5AC}"/>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Bölüm Tanıtımı ve Akademik Yapı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D945298F-8DC9-5CCD-40BC-7ADDDC2E39AE}"/>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3" name="Tablo 2">
            <a:extLst>
              <a:ext uri="{FF2B5EF4-FFF2-40B4-BE49-F238E27FC236}">
                <a16:creationId xmlns:a16="http://schemas.microsoft.com/office/drawing/2014/main" id="{9D238951-B083-EF8F-FEA3-A0BC5AD52058}"/>
              </a:ext>
            </a:extLst>
          </p:cNvPr>
          <p:cNvGraphicFramePr>
            <a:graphicFrameLocks noGrp="1"/>
          </p:cNvGraphicFramePr>
          <p:nvPr>
            <p:extLst>
              <p:ext uri="{D42A27DB-BD31-4B8C-83A1-F6EECF244321}">
                <p14:modId xmlns:p14="http://schemas.microsoft.com/office/powerpoint/2010/main" val="4101198553"/>
              </p:ext>
            </p:extLst>
          </p:nvPr>
        </p:nvGraphicFramePr>
        <p:xfrm>
          <a:off x="3222217" y="2062001"/>
          <a:ext cx="8561743" cy="3360420"/>
        </p:xfrm>
        <a:graphic>
          <a:graphicData uri="http://schemas.openxmlformats.org/drawingml/2006/table">
            <a:tbl>
              <a:tblPr firstRow="1" bandRow="1">
                <a:tableStyleId>{9D7B26C5-4107-4FEC-AEDC-1716B250A1EF}</a:tableStyleId>
              </a:tblPr>
              <a:tblGrid>
                <a:gridCol w="4346607">
                  <a:extLst>
                    <a:ext uri="{9D8B030D-6E8A-4147-A177-3AD203B41FA5}">
                      <a16:colId xmlns:a16="http://schemas.microsoft.com/office/drawing/2014/main" val="1668761010"/>
                    </a:ext>
                  </a:extLst>
                </a:gridCol>
                <a:gridCol w="4215136">
                  <a:extLst>
                    <a:ext uri="{9D8B030D-6E8A-4147-A177-3AD203B41FA5}">
                      <a16:colId xmlns:a16="http://schemas.microsoft.com/office/drawing/2014/main" val="3374333976"/>
                    </a:ext>
                  </a:extLst>
                </a:gridCol>
              </a:tblGrid>
              <a:tr h="370840">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PROF. DR. METİN TOZ</a:t>
                      </a:r>
                    </a:p>
                  </a:txBody>
                  <a:tcPr marT="142875" marB="142875" anchor="ctr">
                    <a:lnR w="12700" cap="flat" cmpd="sng" algn="ctr">
                      <a:solidFill>
                        <a:schemeClr val="tx1"/>
                      </a:solidFill>
                      <a:prstDash val="solid"/>
                      <a:round/>
                      <a:headEnd type="none" w="med" len="med"/>
                      <a:tailEnd type="none" w="med" len="med"/>
                    </a:lnR>
                  </a:tcPr>
                </a:tc>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DOÇ. DR. ŞABAN GÜLCÜ</a:t>
                      </a: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111589246"/>
                  </a:ext>
                </a:extLst>
              </a:tr>
              <a:tr h="370840">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DOÇ. </a:t>
                      </a:r>
                      <a:r>
                        <a:rPr lang="tr-TR" sz="1800" b="0" i="0" kern="1200">
                          <a:solidFill>
                            <a:schemeClr val="tx1"/>
                          </a:solidFill>
                          <a:effectLst/>
                          <a:latin typeface="Times New Roman" panose="02020603050405020304" pitchFamily="18" charset="0"/>
                          <a:ea typeface="+mn-ea"/>
                          <a:cs typeface="Times New Roman" panose="02020603050405020304" pitchFamily="18" charset="0"/>
                        </a:rPr>
                        <a:t>DR. AYŞE </a:t>
                      </a:r>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ELDEM</a:t>
                      </a:r>
                    </a:p>
                  </a:txBody>
                  <a:tcPr marT="142875" marB="142875" anchor="ctr">
                    <a:lnR w="12700" cap="flat" cmpd="sng" algn="ctr">
                      <a:solidFill>
                        <a:schemeClr val="tx1"/>
                      </a:solidFill>
                      <a:prstDash val="solid"/>
                      <a:round/>
                      <a:headEnd type="none" w="med" len="med"/>
                      <a:tailEnd type="none" w="med" len="med"/>
                    </a:lnR>
                  </a:tcPr>
                </a:tc>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DOÇ. DR. AHMET YILMAZ</a:t>
                      </a: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09805140"/>
                  </a:ext>
                </a:extLst>
              </a:tr>
              <a:tr h="370840">
                <a:tc>
                  <a:txBody>
                    <a:bodyPr/>
                    <a:lstStyle/>
                    <a:p>
                      <a:pPr algn="l" fontAlgn="base">
                        <a:buNone/>
                      </a:pPr>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DR. ÖĞR. ÜYESİ İBRAHİM ÇINAROĞLU</a:t>
                      </a:r>
                      <a:endParaRPr lang="tr-TR" sz="1600" b="0" dirty="0">
                        <a:solidFill>
                          <a:schemeClr val="tx1"/>
                        </a:solidFill>
                        <a:effectLst/>
                        <a:latin typeface="Times New Roman" panose="02020603050405020304" pitchFamily="18" charset="0"/>
                        <a:cs typeface="Times New Roman" panose="02020603050405020304" pitchFamily="18" charset="0"/>
                      </a:endParaRPr>
                    </a:p>
                  </a:txBody>
                  <a:tcPr marT="142875" marB="142875" anchor="ctr">
                    <a:lnR w="12700" cap="flat" cmpd="sng" algn="ctr">
                      <a:solidFill>
                        <a:schemeClr val="tx1"/>
                      </a:solidFill>
                      <a:prstDash val="solid"/>
                      <a:round/>
                      <a:headEnd type="none" w="med" len="med"/>
                      <a:tailEnd type="none" w="med" len="med"/>
                    </a:lnR>
                  </a:tcPr>
                </a:tc>
                <a:tc>
                  <a:txBody>
                    <a:bodyPr/>
                    <a:lstStyle/>
                    <a:p>
                      <a:pPr algn="l" fontAlgn="base">
                        <a:buNone/>
                      </a:pPr>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DR. ÖĞR. ÜYESİ GÜLİZ TOZ</a:t>
                      </a:r>
                      <a:endParaRPr lang="tr-TR" sz="1600" b="0" dirty="0">
                        <a:solidFill>
                          <a:schemeClr val="tx1"/>
                        </a:solidFill>
                        <a:effectLst/>
                        <a:latin typeface="Times New Roman" panose="02020603050405020304" pitchFamily="18" charset="0"/>
                        <a:cs typeface="Times New Roman" panose="02020603050405020304" pitchFamily="18" charset="0"/>
                      </a:endParaRP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599874708"/>
                  </a:ext>
                </a:extLst>
              </a:tr>
              <a:tr h="370840">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ARŞ. GÖR. ALİ BİRCAN</a:t>
                      </a:r>
                    </a:p>
                  </a:txBody>
                  <a:tcPr marT="142875" marB="142875" anchor="ctr">
                    <a:lnR w="12700" cap="flat" cmpd="sng" algn="ctr">
                      <a:solidFill>
                        <a:schemeClr val="tx1"/>
                      </a:solidFill>
                      <a:prstDash val="solid"/>
                      <a:round/>
                      <a:headEnd type="none" w="med" len="med"/>
                      <a:tailEnd type="none" w="med" len="med"/>
                    </a:lnR>
                  </a:tcPr>
                </a:tc>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ARŞ. GÖR. İLYA UÇAR</a:t>
                      </a: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415777742"/>
                  </a:ext>
                </a:extLst>
              </a:tr>
              <a:tr h="370840">
                <a:tc>
                  <a:txBody>
                    <a:bodyPr/>
                    <a:lstStyle/>
                    <a:p>
                      <a:pPr fontAlgn="base"/>
                      <a:r>
                        <a:rPr lang="sv-SE" sz="1800" b="0" i="0" kern="1200" dirty="0">
                          <a:solidFill>
                            <a:schemeClr val="tx1"/>
                          </a:solidFill>
                          <a:effectLst/>
                          <a:latin typeface="Times New Roman" panose="02020603050405020304" pitchFamily="18" charset="0"/>
                          <a:ea typeface="+mn-ea"/>
                          <a:cs typeface="Times New Roman" panose="02020603050405020304" pitchFamily="18" charset="0"/>
                        </a:rPr>
                        <a:t>ARŞ. GÖR. GÜL CİHAN HABEK</a:t>
                      </a:r>
                    </a:p>
                  </a:txBody>
                  <a:tcPr marT="142875" marB="142875" anchor="ctr">
                    <a:lnR w="12700" cap="flat" cmpd="sng" algn="ctr">
                      <a:solidFill>
                        <a:schemeClr val="tx1"/>
                      </a:solidFill>
                      <a:prstDash val="solid"/>
                      <a:round/>
                      <a:headEnd type="none" w="med" len="med"/>
                      <a:tailEnd type="none" w="med" len="med"/>
                    </a:lnR>
                  </a:tcPr>
                </a:tc>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ARŞ. GÖR. MUSTAFA AÇIK</a:t>
                      </a: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23164329"/>
                  </a:ext>
                </a:extLst>
              </a:tr>
              <a:tr h="370840">
                <a:tc>
                  <a:txBody>
                    <a:bodyPr/>
                    <a:lstStyle/>
                    <a:p>
                      <a:pPr fontAlgn="base"/>
                      <a:r>
                        <a:rPr lang="tr-TR" sz="1800" b="0" i="0" kern="1200" dirty="0">
                          <a:solidFill>
                            <a:schemeClr val="tx1"/>
                          </a:solidFill>
                          <a:effectLst/>
                          <a:latin typeface="Times New Roman" panose="02020603050405020304" pitchFamily="18" charset="0"/>
                          <a:ea typeface="+mn-ea"/>
                          <a:cs typeface="Times New Roman" panose="02020603050405020304" pitchFamily="18" charset="0"/>
                        </a:rPr>
                        <a:t>ARŞ. GÖR AHMET TOLGAHAN ŞENLİ</a:t>
                      </a:r>
                      <a:endParaRPr lang="sv-SE" sz="1800" b="0" i="0" kern="1200" dirty="0">
                        <a:solidFill>
                          <a:schemeClr val="tx1"/>
                        </a:solidFill>
                        <a:effectLst/>
                        <a:latin typeface="Times New Roman" panose="02020603050405020304" pitchFamily="18" charset="0"/>
                        <a:ea typeface="+mn-ea"/>
                        <a:cs typeface="Times New Roman" panose="02020603050405020304" pitchFamily="18" charset="0"/>
                      </a:endParaRPr>
                    </a:p>
                  </a:txBody>
                  <a:tcPr marT="142875" marB="142875" anchor="ctr">
                    <a:lnR w="12700" cap="flat" cmpd="sng" algn="ctr">
                      <a:solidFill>
                        <a:schemeClr val="tx1"/>
                      </a:solidFill>
                      <a:prstDash val="solid"/>
                      <a:round/>
                      <a:headEnd type="none" w="med" len="med"/>
                      <a:tailEnd type="none" w="med" len="med"/>
                    </a:lnR>
                  </a:tcPr>
                </a:tc>
                <a:tc>
                  <a:txBody>
                    <a:bodyPr/>
                    <a:lstStyle/>
                    <a:p>
                      <a:pPr fontAlgn="base"/>
                      <a:endParaRPr lang="tr-TR" sz="1800" b="0" i="0" kern="1200" dirty="0">
                        <a:solidFill>
                          <a:schemeClr val="tx1"/>
                        </a:solidFill>
                        <a:effectLst/>
                        <a:latin typeface="Times New Roman" panose="02020603050405020304" pitchFamily="18" charset="0"/>
                        <a:ea typeface="+mn-ea"/>
                        <a:cs typeface="Times New Roman" panose="02020603050405020304" pitchFamily="18" charset="0"/>
                      </a:endParaRPr>
                    </a:p>
                  </a:txBody>
                  <a:tcPr marT="142875" marB="142875"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877718211"/>
                  </a:ext>
                </a:extLst>
              </a:tr>
            </a:tbl>
          </a:graphicData>
        </a:graphic>
      </p:graphicFrame>
      <p:sp>
        <p:nvSpPr>
          <p:cNvPr id="2" name="Metin kutusu 1">
            <a:extLst>
              <a:ext uri="{FF2B5EF4-FFF2-40B4-BE49-F238E27FC236}">
                <a16:creationId xmlns:a16="http://schemas.microsoft.com/office/drawing/2014/main" id="{DB3D6134-2725-5C3D-D7CD-750141164737}"/>
              </a:ext>
            </a:extLst>
          </p:cNvPr>
          <p:cNvSpPr txBox="1"/>
          <p:nvPr/>
        </p:nvSpPr>
        <p:spPr>
          <a:xfrm>
            <a:off x="3089483" y="6052473"/>
            <a:ext cx="6762441" cy="646331"/>
          </a:xfrm>
          <a:prstGeom prst="rect">
            <a:avLst/>
          </a:prstGeom>
          <a:noFill/>
        </p:spPr>
        <p:txBody>
          <a:bodyPr wrap="square" rtlCol="0">
            <a:spAutoFit/>
          </a:bodyPr>
          <a:lstStyle/>
          <a:p>
            <a:r>
              <a:rPr lang="tr-TR"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Bölümümüz Web Sayfası: </a:t>
            </a:r>
            <a:r>
              <a:rPr lang="en-US"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https://kmu.edu.tr/bilgisayarmuh</a:t>
            </a:r>
            <a:endParaRPr lang="tr-TR"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1634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09E3A-B5FC-53B7-90C0-561C9F9DE7EE}"/>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023946C7-FFCF-0AF0-E3E5-2A9500B869C9}"/>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5028EA2D-7D4B-1AD2-1F36-218934CE7C23}"/>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Bölüm Tanıtımı ve Akademik Yapı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7965B093-2A6F-B2F4-3459-3E791EDA621C}"/>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8602FAAD-DA80-95E3-772A-235AE8982CD9}"/>
              </a:ext>
            </a:extLst>
          </p:cNvPr>
          <p:cNvSpPr txBox="1"/>
          <p:nvPr/>
        </p:nvSpPr>
        <p:spPr>
          <a:xfrm>
            <a:off x="3154577" y="1385141"/>
            <a:ext cx="8391832" cy="4832092"/>
          </a:xfrm>
          <a:prstGeom prst="rect">
            <a:avLst/>
          </a:prstGeom>
          <a:noFill/>
        </p:spPr>
        <p:txBody>
          <a:bodyPr wrap="square">
            <a:spAutoFit/>
          </a:bodyPr>
          <a:lstStyle/>
          <a:p>
            <a:pPr marL="457200" indent="-457200" algn="just">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Bilgisayar Mühendisliği, yazılım ve donanım alanlarında gelişim sağlayan, teknolojiyi şekillendiren bir disiplindir.</a:t>
            </a:r>
          </a:p>
          <a:p>
            <a:pPr marL="514350" indent="-514350" algn="just">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Yapay zeka, veri bilimi, siber güvenlik, mobil uygulama geliştirme gibi çeşitli uzmanlık alanları sunar.</a:t>
            </a:r>
          </a:p>
          <a:p>
            <a:pPr marL="457200" lvl="0" indent="-457200" algn="just">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Teknolojinin geleceğini şekillendirme şansı, yüksek iş güvencesi ve kariyer çeşitliliği mevcuttur.</a:t>
            </a:r>
          </a:p>
          <a:p>
            <a:pPr marL="457200" lvl="0" indent="-457200" algn="just">
              <a:buFont typeface="Wingdings" panose="05000000000000000000" pitchFamily="2" charset="2"/>
              <a:buChar char="ü"/>
            </a:pPr>
            <a:r>
              <a:rPr lang="tr-TR" sz="2800" dirty="0">
                <a:latin typeface="Times New Roman" panose="02020603050405020304" pitchFamily="18" charset="0"/>
                <a:cs typeface="Times New Roman" panose="02020603050405020304" pitchFamily="18" charset="0"/>
              </a:rPr>
              <a:t>Sağlık, finans, otomotiv, savunma, eğitim, tarım, enerji gibi pek çok sektörde ihtiyaç duyulan bir meslek dalıdır.</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377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48F95-2828-0BEC-8BC4-6B4D4D36F22B}"/>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903668A6-62E8-F724-7AFE-84A296A7F3C5}"/>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156F7677-C7BD-7ACF-9565-C812294A2B36}"/>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Sınav Yönetmeliği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8E4573DF-AEEC-C904-2909-8BC993322137}"/>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AC79CE46-3CB0-D31F-D130-4DB1A1C0967F}"/>
              </a:ext>
            </a:extLst>
          </p:cNvPr>
          <p:cNvSpPr txBox="1"/>
          <p:nvPr/>
        </p:nvSpPr>
        <p:spPr>
          <a:xfrm>
            <a:off x="3154577" y="1385141"/>
            <a:ext cx="8391832" cy="4154984"/>
          </a:xfrm>
          <a:prstGeom prst="rect">
            <a:avLst/>
          </a:prstGeom>
          <a:noFill/>
        </p:spPr>
        <p:txBody>
          <a:bodyPr wrap="square">
            <a:spAutoFit/>
          </a:bodyPr>
          <a:lstStyle/>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Sınavlar; ara sınav, yarıyıl/yıl sonu sınavı, bütünleme sınavı, üç ders sınavı, muafiyet sınavı, uygulama sınavı, sözlü sınav, mazeret sınavı, yeterlik sınavı ve ek sınavlardır. Bu sınavlar yazılı, sözlü, yazılı-sözlü ve uygulamalı olarak yapılabilir. </a:t>
            </a: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Teorik derslerin </a:t>
            </a:r>
            <a:r>
              <a:rPr lang="tr-TR" sz="2400" dirty="0">
                <a:solidFill>
                  <a:srgbClr val="FF0000"/>
                </a:solidFill>
                <a:latin typeface="Times New Roman" panose="02020603050405020304" pitchFamily="18" charset="0"/>
                <a:cs typeface="Times New Roman" panose="02020603050405020304" pitchFamily="18" charset="0"/>
              </a:rPr>
              <a:t>% 30’undan</a:t>
            </a:r>
            <a:r>
              <a:rPr lang="tr-TR" sz="2400" dirty="0">
                <a:latin typeface="Times New Roman" panose="02020603050405020304" pitchFamily="18" charset="0"/>
                <a:cs typeface="Times New Roman" panose="02020603050405020304" pitchFamily="18" charset="0"/>
              </a:rPr>
              <a:t>, uygulamaların </a:t>
            </a:r>
            <a:r>
              <a:rPr lang="tr-TR" sz="2400" dirty="0">
                <a:solidFill>
                  <a:srgbClr val="FF0000"/>
                </a:solidFill>
                <a:latin typeface="Times New Roman" panose="02020603050405020304" pitchFamily="18" charset="0"/>
                <a:cs typeface="Times New Roman" panose="02020603050405020304" pitchFamily="18" charset="0"/>
              </a:rPr>
              <a:t>% 20’sinden </a:t>
            </a:r>
            <a:r>
              <a:rPr lang="tr-TR" sz="2400" dirty="0">
                <a:latin typeface="Times New Roman" panose="02020603050405020304" pitchFamily="18" charset="0"/>
                <a:cs typeface="Times New Roman" panose="02020603050405020304" pitchFamily="18" charset="0"/>
              </a:rPr>
              <a:t>fazlasına devam etmeyen ve/veya uygulamalarda başarılı olamayan öğrenciler o dersin yarıyıl/yılsonu ve bütünleme sınavlarına giremez. </a:t>
            </a:r>
          </a:p>
          <a:p>
            <a:pPr marL="457200" lvl="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Her ders için en az bir ara sınav ve bir yarıyıl/yıl sonu sınavı yapılır. Yarıyıl/yıl sonu sınavından başarısız olan öğrencilere bütünleme sınav hakkı verilir. </a:t>
            </a:r>
          </a:p>
        </p:txBody>
      </p:sp>
    </p:spTree>
    <p:extLst>
      <p:ext uri="{BB962C8B-B14F-4D97-AF65-F5344CB8AC3E}">
        <p14:creationId xmlns:p14="http://schemas.microsoft.com/office/powerpoint/2010/main" val="1040897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721D3-D7BD-1C22-3364-30A78083ACCB}"/>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639E9B81-7F11-DFFD-E472-34C05CF14FE8}"/>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81A29CFD-CFD9-F01B-51E7-FEEDA0E76A44}"/>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Sınav Yönetmeliği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20C784AC-3D50-78E5-CECC-D81A58FA7C62}"/>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7CBB4D86-AF1F-64EC-7136-5A0A63A6B771}"/>
              </a:ext>
            </a:extLst>
          </p:cNvPr>
          <p:cNvSpPr txBox="1"/>
          <p:nvPr/>
        </p:nvSpPr>
        <p:spPr>
          <a:xfrm>
            <a:off x="3154577" y="1385141"/>
            <a:ext cx="8391832" cy="5262979"/>
          </a:xfrm>
          <a:prstGeom prst="rect">
            <a:avLst/>
          </a:prstGeom>
          <a:noFill/>
        </p:spPr>
        <p:txBody>
          <a:bodyPr wrap="square">
            <a:spAutoFit/>
          </a:bodyPr>
          <a:lstStyle/>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Karamanoğlu </a:t>
            </a:r>
            <a:r>
              <a:rPr lang="tr-TR" sz="2400" dirty="0" err="1">
                <a:latin typeface="Times New Roman" panose="02020603050405020304" pitchFamily="18" charset="0"/>
                <a:cs typeface="Times New Roman" panose="02020603050405020304" pitchFamily="18" charset="0"/>
              </a:rPr>
              <a:t>Mehmetbey</a:t>
            </a:r>
            <a:r>
              <a:rPr lang="tr-TR" sz="2400" dirty="0">
                <a:latin typeface="Times New Roman" panose="02020603050405020304" pitchFamily="18" charset="0"/>
                <a:cs typeface="Times New Roman" panose="02020603050405020304" pitchFamily="18" charset="0"/>
              </a:rPr>
              <a:t> Üniversitesi Senatosunun Haklı ve Geçerli Nedenler konusundaki kararına istinaden ara sınavlara giremeyen öğrencilere, bu mazeretini gösterir belgeyi aldığı tarihten itibaren beş iş günü içerisinde dilekçesi ile birlikte ilgili bölüm başkanlığına teslim etmesi halinde, ilgili birim yönetim kurulunca yarıyıl/yıl sonu sınavından önce mazeret sınav hakkı verilir. </a:t>
            </a: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Öğrenciler sınavlara, </a:t>
            </a:r>
            <a:r>
              <a:rPr lang="tr-TR" sz="2400" dirty="0">
                <a:solidFill>
                  <a:srgbClr val="FF0000"/>
                </a:solidFill>
                <a:latin typeface="Times New Roman" panose="02020603050405020304" pitchFamily="18" charset="0"/>
                <a:cs typeface="Times New Roman" panose="02020603050405020304" pitchFamily="18" charset="0"/>
              </a:rPr>
              <a:t>öğrenci kimlikleri </a:t>
            </a:r>
            <a:r>
              <a:rPr lang="tr-TR" sz="2400" dirty="0">
                <a:latin typeface="Times New Roman" panose="02020603050405020304" pitchFamily="18" charset="0"/>
                <a:cs typeface="Times New Roman" panose="02020603050405020304" pitchFamily="18" charset="0"/>
              </a:rPr>
              <a:t>ile ilân edilen gün, saat ve yerde girmek zorundadır. Öğrenci kimliği yanında bulunmayan öğrenciler, ilgili birim uygun gördüğü takdirde, </a:t>
            </a:r>
            <a:r>
              <a:rPr lang="tr-TR" sz="2400" dirty="0">
                <a:solidFill>
                  <a:srgbClr val="FF0000"/>
                </a:solidFill>
                <a:latin typeface="Times New Roman" panose="02020603050405020304" pitchFamily="18" charset="0"/>
                <a:cs typeface="Times New Roman" panose="02020603050405020304" pitchFamily="18" charset="0"/>
              </a:rPr>
              <a:t>yeni tarihli öğrenci belgesi ve nüfus cüzdanı</a:t>
            </a:r>
            <a:r>
              <a:rPr lang="tr-TR" sz="2400" dirty="0">
                <a:latin typeface="Times New Roman" panose="02020603050405020304" pitchFamily="18" charset="0"/>
                <a:cs typeface="Times New Roman" panose="02020603050405020304" pitchFamily="18" charset="0"/>
              </a:rPr>
              <a:t> ile sınavlara girebilir. </a:t>
            </a: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Gerekli görülen hallerde cumartesi ve pazar günleri de sınav yapılabilir. </a:t>
            </a:r>
          </a:p>
        </p:txBody>
      </p:sp>
    </p:spTree>
    <p:extLst>
      <p:ext uri="{BB962C8B-B14F-4D97-AF65-F5344CB8AC3E}">
        <p14:creationId xmlns:p14="http://schemas.microsoft.com/office/powerpoint/2010/main" val="896536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6A6B-2DA3-A285-647E-5DBE8A0172C1}"/>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A241C948-E912-976D-A4AC-E51F147C9D7C}"/>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D3AD08D6-CEA1-7CA5-2DCC-8B75D975ADD8}"/>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Sınav Yönetmeliği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C66828E5-103F-E522-8AB7-E1D853C8C230}"/>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F4BA3CAF-3356-1E9C-6B82-0F85D8AF3AC0}"/>
              </a:ext>
            </a:extLst>
          </p:cNvPr>
          <p:cNvSpPr txBox="1"/>
          <p:nvPr/>
        </p:nvSpPr>
        <p:spPr>
          <a:xfrm>
            <a:off x="3089483" y="1031001"/>
            <a:ext cx="8391832" cy="3416320"/>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Sınavlarda kopya çeken, kopya çekme girişiminde bulunan, sınava hile karıştıran veya kopya çektiği ilgili öğretim elemanınca sınav evrakının incelenmesi sonucu sonradan anlaşılan öğrenciye, o sınav için sıfır (0) not verilir ve ilgili öğrenci hakkında, 18/8/2012 tarihli ve 28388 sayılı Resmi </a:t>
            </a:r>
            <a:r>
              <a:rPr lang="tr-TR" sz="2400" dirty="0" err="1">
                <a:latin typeface="Times New Roman" panose="02020603050405020304" pitchFamily="18" charset="0"/>
                <a:cs typeface="Times New Roman" panose="02020603050405020304" pitchFamily="18" charset="0"/>
              </a:rPr>
              <a:t>Gazete’de</a:t>
            </a:r>
            <a:r>
              <a:rPr lang="tr-TR" sz="2400" dirty="0">
                <a:latin typeface="Times New Roman" panose="02020603050405020304" pitchFamily="18" charset="0"/>
                <a:cs typeface="Times New Roman" panose="02020603050405020304" pitchFamily="18" charset="0"/>
              </a:rPr>
              <a:t> yayımlanan Yükseköğretim Kurumları Öğrenci Disiplin Yönetmeliği hükümlerine göre işlem yapılır.</a:t>
            </a: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Başarı Notu Katsayısı Yüzde Karşılığı Derecelendirme</a:t>
            </a:r>
          </a:p>
          <a:p>
            <a:pPr algn="just" fontAlgn="base"/>
            <a:r>
              <a:rPr lang="tr-TR" sz="2400" dirty="0">
                <a:latin typeface="Times New Roman" panose="02020603050405020304" pitchFamily="18" charset="0"/>
                <a:cs typeface="Times New Roman" panose="02020603050405020304" pitchFamily="18" charset="0"/>
              </a:rPr>
              <a:t> </a:t>
            </a:r>
          </a:p>
        </p:txBody>
      </p:sp>
      <p:graphicFrame>
        <p:nvGraphicFramePr>
          <p:cNvPr id="2" name="Tablo 1">
            <a:extLst>
              <a:ext uri="{FF2B5EF4-FFF2-40B4-BE49-F238E27FC236}">
                <a16:creationId xmlns:a16="http://schemas.microsoft.com/office/drawing/2014/main" id="{CCD07B6D-5468-0509-B00F-A3FB86C35C8B}"/>
              </a:ext>
            </a:extLst>
          </p:cNvPr>
          <p:cNvGraphicFramePr>
            <a:graphicFrameLocks noGrp="1"/>
          </p:cNvGraphicFramePr>
          <p:nvPr>
            <p:extLst>
              <p:ext uri="{D42A27DB-BD31-4B8C-83A1-F6EECF244321}">
                <p14:modId xmlns:p14="http://schemas.microsoft.com/office/powerpoint/2010/main" val="725868234"/>
              </p:ext>
            </p:extLst>
          </p:nvPr>
        </p:nvGraphicFramePr>
        <p:xfrm>
          <a:off x="5463908" y="4169503"/>
          <a:ext cx="3773170" cy="2595880"/>
        </p:xfrm>
        <a:graphic>
          <a:graphicData uri="http://schemas.openxmlformats.org/drawingml/2006/table">
            <a:tbl>
              <a:tblPr firstRow="1" bandRow="1">
                <a:tableStyleId>{5940675A-B579-460E-94D1-54222C63F5DA}</a:tableStyleId>
              </a:tblPr>
              <a:tblGrid>
                <a:gridCol w="532130">
                  <a:extLst>
                    <a:ext uri="{9D8B030D-6E8A-4147-A177-3AD203B41FA5}">
                      <a16:colId xmlns:a16="http://schemas.microsoft.com/office/drawing/2014/main" val="1822887785"/>
                    </a:ext>
                  </a:extLst>
                </a:gridCol>
                <a:gridCol w="525780">
                  <a:extLst>
                    <a:ext uri="{9D8B030D-6E8A-4147-A177-3AD203B41FA5}">
                      <a16:colId xmlns:a16="http://schemas.microsoft.com/office/drawing/2014/main" val="3821773612"/>
                    </a:ext>
                  </a:extLst>
                </a:gridCol>
                <a:gridCol w="1421130">
                  <a:extLst>
                    <a:ext uri="{9D8B030D-6E8A-4147-A177-3AD203B41FA5}">
                      <a16:colId xmlns:a16="http://schemas.microsoft.com/office/drawing/2014/main" val="3120306638"/>
                    </a:ext>
                  </a:extLst>
                </a:gridCol>
                <a:gridCol w="1294130">
                  <a:extLst>
                    <a:ext uri="{9D8B030D-6E8A-4147-A177-3AD203B41FA5}">
                      <a16:colId xmlns:a16="http://schemas.microsoft.com/office/drawing/2014/main" val="3084204055"/>
                    </a:ext>
                  </a:extLst>
                </a:gridCol>
              </a:tblGrid>
              <a:tr h="370840">
                <a:tc>
                  <a:txBody>
                    <a:bodyPr/>
                    <a:lstStyle/>
                    <a:p>
                      <a:r>
                        <a:rPr lang="tr-TR" dirty="0">
                          <a:latin typeface="Times New Roman" panose="02020603050405020304" pitchFamily="18" charset="0"/>
                          <a:cs typeface="Times New Roman" panose="02020603050405020304" pitchFamily="18" charset="0"/>
                        </a:rPr>
                        <a:t>A</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4</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90-100</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Mükemmel</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27520728"/>
                  </a:ext>
                </a:extLst>
              </a:tr>
              <a:tr h="370840">
                <a:tc>
                  <a:txBody>
                    <a:bodyPr/>
                    <a:lstStyle/>
                    <a:p>
                      <a:r>
                        <a:rPr lang="tr-TR" dirty="0">
                          <a:latin typeface="Times New Roman" panose="02020603050405020304" pitchFamily="18" charset="0"/>
                          <a:cs typeface="Times New Roman" panose="02020603050405020304" pitchFamily="18" charset="0"/>
                        </a:rPr>
                        <a:t>B</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3.5</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85-89</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Çok iyi</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7164819"/>
                  </a:ext>
                </a:extLst>
              </a:tr>
              <a:tr h="370840">
                <a:tc>
                  <a:txBody>
                    <a:bodyPr/>
                    <a:lstStyle/>
                    <a:p>
                      <a:r>
                        <a:rPr lang="tr-TR" dirty="0">
                          <a:latin typeface="Times New Roman" panose="02020603050405020304" pitchFamily="18" charset="0"/>
                          <a:cs typeface="Times New Roman" panose="02020603050405020304" pitchFamily="18" charset="0"/>
                        </a:rPr>
                        <a:t>C</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3</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75-84</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İyi</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1533109"/>
                  </a:ext>
                </a:extLst>
              </a:tr>
              <a:tr h="370840">
                <a:tc>
                  <a:txBody>
                    <a:bodyPr/>
                    <a:lstStyle/>
                    <a:p>
                      <a:r>
                        <a:rPr lang="tr-TR" dirty="0">
                          <a:latin typeface="Times New Roman" panose="02020603050405020304" pitchFamily="18" charset="0"/>
                          <a:cs typeface="Times New Roman" panose="02020603050405020304" pitchFamily="18" charset="0"/>
                        </a:rPr>
                        <a:t>D</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2.5</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70-74</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Orta</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64539171"/>
                  </a:ext>
                </a:extLst>
              </a:tr>
              <a:tr h="370840">
                <a:tc>
                  <a:txBody>
                    <a:bodyPr/>
                    <a:lstStyle/>
                    <a:p>
                      <a:r>
                        <a:rPr lang="tr-TR" dirty="0">
                          <a:latin typeface="Times New Roman" panose="02020603050405020304" pitchFamily="18" charset="0"/>
                          <a:cs typeface="Times New Roman" panose="02020603050405020304" pitchFamily="18" charset="0"/>
                        </a:rPr>
                        <a:t>E</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60-69</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Geçer</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61139970"/>
                  </a:ext>
                </a:extLst>
              </a:tr>
              <a:tr h="370840">
                <a:tc>
                  <a:txBody>
                    <a:bodyPr/>
                    <a:lstStyle/>
                    <a:p>
                      <a:r>
                        <a:rPr lang="tr-TR" dirty="0">
                          <a:latin typeface="Times New Roman" panose="02020603050405020304" pitchFamily="18" charset="0"/>
                          <a:cs typeface="Times New Roman" panose="02020603050405020304" pitchFamily="18" charset="0"/>
                        </a:rPr>
                        <a:t>FX</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1.5</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50-59</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Başarısız</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47433261"/>
                  </a:ext>
                </a:extLst>
              </a:tr>
              <a:tr h="370840">
                <a:tc>
                  <a:txBody>
                    <a:bodyPr/>
                    <a:lstStyle/>
                    <a:p>
                      <a:r>
                        <a:rPr lang="tr-TR" dirty="0">
                          <a:latin typeface="Times New Roman" panose="02020603050405020304" pitchFamily="18" charset="0"/>
                          <a:cs typeface="Times New Roman" panose="02020603050405020304" pitchFamily="18" charset="0"/>
                        </a:rPr>
                        <a:t>F</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49 ve aşağısı</a:t>
                      </a:r>
                      <a:endParaRPr lang="en-US" dirty="0">
                        <a:latin typeface="Times New Roman" panose="02020603050405020304" pitchFamily="18" charset="0"/>
                        <a:cs typeface="Times New Roman" panose="02020603050405020304" pitchFamily="18" charset="0"/>
                      </a:endParaRPr>
                    </a:p>
                  </a:txBody>
                  <a:tcPr/>
                </a:tc>
                <a:tc>
                  <a:txBody>
                    <a:bodyPr/>
                    <a:lstStyle/>
                    <a:p>
                      <a:r>
                        <a:rPr lang="tr-TR" dirty="0">
                          <a:latin typeface="Times New Roman" panose="02020603050405020304" pitchFamily="18" charset="0"/>
                          <a:cs typeface="Times New Roman" panose="02020603050405020304" pitchFamily="18" charset="0"/>
                        </a:rPr>
                        <a:t>Başarısız</a:t>
                      </a:r>
                      <a:endParaRPr lang="en-US"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25529228"/>
                  </a:ext>
                </a:extLst>
              </a:tr>
            </a:tbl>
          </a:graphicData>
        </a:graphic>
      </p:graphicFrame>
    </p:spTree>
    <p:extLst>
      <p:ext uri="{BB962C8B-B14F-4D97-AF65-F5344CB8AC3E}">
        <p14:creationId xmlns:p14="http://schemas.microsoft.com/office/powerpoint/2010/main" val="3123744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F610D-F912-B484-FE73-FC640BEBABF9}"/>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9A17EDB1-3630-D990-FF09-CE66D5B41B2C}"/>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6CCB3CF6-6F5C-99EC-2BE2-55108BE4BC4E}"/>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Staj Süreçleri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BD5E95DB-6D05-C66E-0171-EBEFBCD73C8C}"/>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E0A8B3FB-5510-0639-24F8-6691691BAA43}"/>
              </a:ext>
            </a:extLst>
          </p:cNvPr>
          <p:cNvSpPr txBox="1"/>
          <p:nvPr/>
        </p:nvSpPr>
        <p:spPr>
          <a:xfrm>
            <a:off x="3222218" y="1481992"/>
            <a:ext cx="8391832" cy="5632311"/>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 yeri bulan öğrencilerin;</a:t>
            </a:r>
          </a:p>
          <a:p>
            <a:pPr marL="342900" indent="-342900" algn="just" fontAlgn="base">
              <a:buFont typeface="Arial" panose="020B0604020202020204" pitchFamily="34" charset="0"/>
              <a:buChar char="•"/>
            </a:pPr>
            <a:r>
              <a:rPr lang="tr-TR" sz="2400" dirty="0" err="1">
                <a:latin typeface="Times New Roman" panose="02020603050405020304" pitchFamily="18" charset="0"/>
                <a:cs typeface="Times New Roman" panose="02020603050405020304" pitchFamily="18" charset="0"/>
              </a:rPr>
              <a:t>Müstehaklık</a:t>
            </a:r>
            <a:r>
              <a:rPr lang="tr-TR" sz="2400" dirty="0">
                <a:latin typeface="Times New Roman" panose="02020603050405020304" pitchFamily="18" charset="0"/>
                <a:cs typeface="Times New Roman" panose="02020603050405020304" pitchFamily="18" charset="0"/>
              </a:rPr>
              <a:t> belgesi (E-devletten alınmaktadır)</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İş yeri staj sözleşmesi</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Zorunlu staj başvuru formu</a:t>
            </a:r>
          </a:p>
          <a:p>
            <a:pPr marL="342900" indent="-342900" algn="just" fontAlgn="base">
              <a:buFont typeface="Arial" panose="020B0604020202020204" pitchFamily="34" charset="0"/>
              <a:buChar char="•"/>
            </a:pPr>
            <a:endParaRPr lang="tr-TR" sz="2400" dirty="0">
              <a:latin typeface="Times New Roman" panose="02020603050405020304" pitchFamily="18" charset="0"/>
              <a:cs typeface="Times New Roman" panose="02020603050405020304" pitchFamily="18" charset="0"/>
            </a:endParaRPr>
          </a:p>
          <a:p>
            <a:pPr algn="just" fontAlgn="base"/>
            <a:r>
              <a:rPr lang="tr-TR" sz="2400" dirty="0">
                <a:latin typeface="Times New Roman" panose="02020603050405020304" pitchFamily="18" charset="0"/>
                <a:cs typeface="Times New Roman" panose="02020603050405020304" pitchFamily="18" charset="0"/>
              </a:rPr>
              <a:t>belgelerinin ıslak imzalı ve bütün belgelerin eksiksiz bir şekilde </a:t>
            </a:r>
            <a:r>
              <a:rPr lang="tr-TR" sz="2400" b="1" dirty="0">
                <a:latin typeface="Times New Roman" panose="02020603050405020304" pitchFamily="18" charset="0"/>
                <a:cs typeface="Times New Roman" panose="02020603050405020304" pitchFamily="18" charset="0"/>
              </a:rPr>
              <a:t>tek bir. pdf halinde taranıp</a:t>
            </a:r>
            <a:r>
              <a:rPr lang="tr-TR" sz="2400" dirty="0">
                <a:latin typeface="Times New Roman" panose="02020603050405020304" pitchFamily="18" charset="0"/>
                <a:cs typeface="Times New Roman" panose="02020603050405020304" pitchFamily="18" charset="0"/>
              </a:rPr>
              <a:t>, </a:t>
            </a:r>
            <a:r>
              <a:rPr lang="tr-TR" sz="2400" b="1" dirty="0">
                <a:latin typeface="Times New Roman" panose="02020603050405020304" pitchFamily="18" charset="0"/>
                <a:cs typeface="Times New Roman" panose="02020603050405020304" pitchFamily="18" charset="0"/>
              </a:rPr>
              <a:t>onay almak için öncelikle mail ile Bilgisayar Mühendisliği staj komisyonundaki öğretim elemanlarına</a:t>
            </a:r>
            <a:r>
              <a:rPr lang="tr-TR" sz="2400" dirty="0">
                <a:latin typeface="Times New Roman" panose="02020603050405020304" pitchFamily="18" charset="0"/>
                <a:cs typeface="Times New Roman" panose="02020603050405020304" pitchFamily="18" charset="0"/>
              </a:rPr>
              <a:t> göndermeleri gerekmektedir.</a:t>
            </a:r>
          </a:p>
          <a:p>
            <a:pPr algn="just" fontAlgn="base"/>
            <a:endParaRPr lang="tr-TR" sz="2400" dirty="0">
              <a:latin typeface="Times New Roman" panose="02020603050405020304" pitchFamily="18" charset="0"/>
              <a:cs typeface="Times New Roman" panose="02020603050405020304" pitchFamily="18" charset="0"/>
            </a:endParaRPr>
          </a:p>
          <a:p>
            <a:pPr fontAlgn="base"/>
            <a:r>
              <a:rPr lang="tr-TR" sz="2400" dirty="0">
                <a:latin typeface="Times New Roman" panose="02020603050405020304" pitchFamily="18" charset="0"/>
                <a:cs typeface="Times New Roman" panose="02020603050405020304" pitchFamily="18" charset="0"/>
              </a:rPr>
              <a:t>Staj Komisyon Başkanı: Dr. Öğr. Üyesi İbrahim Çınaroğlu</a:t>
            </a:r>
          </a:p>
          <a:p>
            <a:pPr fontAlgn="base"/>
            <a:r>
              <a:rPr lang="tr-TR" sz="2400" dirty="0">
                <a:latin typeface="Times New Roman" panose="02020603050405020304" pitchFamily="18" charset="0"/>
                <a:cs typeface="Times New Roman" panose="02020603050405020304" pitchFamily="18" charset="0"/>
              </a:rPr>
              <a:t>Staj Komisyon Üyesi: Arş. Gör. İlya UÇAR</a:t>
            </a:r>
          </a:p>
          <a:p>
            <a:pPr fontAlgn="base"/>
            <a:r>
              <a:rPr lang="tr-TR" sz="2400" dirty="0">
                <a:latin typeface="Times New Roman" panose="02020603050405020304" pitchFamily="18" charset="0"/>
                <a:cs typeface="Times New Roman" panose="02020603050405020304" pitchFamily="18" charset="0"/>
              </a:rPr>
              <a:t>Staj Komisyon Üyesi: Arş. Gör. Mustafa AÇIK</a:t>
            </a:r>
          </a:p>
          <a:p>
            <a:pPr fontAlgn="base"/>
            <a:r>
              <a:rPr lang="tr-TR" sz="2400" dirty="0">
                <a:latin typeface="Times New Roman" panose="02020603050405020304" pitchFamily="18" charset="0"/>
                <a:cs typeface="Times New Roman" panose="02020603050405020304" pitchFamily="18" charset="0"/>
              </a:rPr>
              <a:t>Staj Komisyon Üyesi: Arş. Gör. Ahmet Tolgahan ŞENLİ</a:t>
            </a:r>
          </a:p>
          <a:p>
            <a:pPr algn="just" fontAlgn="base"/>
            <a:endParaRPr lang="tr-TR" sz="24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6747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83027-AACC-0729-0753-FD5DAD85E7A4}"/>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D247EEB3-198B-72F1-E7BD-73E1753054C9}"/>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8DF653AB-6FA8-A965-F649-0E88244C9681}"/>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Staj Süreçleri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B5B5A615-4031-880A-9E6F-CBFDF0059F04}"/>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CD0D760A-1C46-5C6E-80DC-416ADD5209EC}"/>
              </a:ext>
            </a:extLst>
          </p:cNvPr>
          <p:cNvSpPr txBox="1"/>
          <p:nvPr/>
        </p:nvSpPr>
        <p:spPr>
          <a:xfrm>
            <a:off x="3222218" y="1323251"/>
            <a:ext cx="8391832" cy="4524315"/>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 süresinin, ana sayfamızdaki staj yönergesine göre [tatiller, hafta sonları vb..] dikkatli bir şekilde hesaplayarak tarihleri belirlemek öğrencinin sorumluluğundadır! </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Mezun durumunda olmayan öğrenciler staj başlangıcından </a:t>
            </a:r>
            <a:r>
              <a:rPr lang="tr-TR" sz="2400" dirty="0">
                <a:solidFill>
                  <a:srgbClr val="FF0000"/>
                </a:solidFill>
                <a:latin typeface="Times New Roman" panose="02020603050405020304" pitchFamily="18" charset="0"/>
                <a:cs typeface="Times New Roman" panose="02020603050405020304" pitchFamily="18" charset="0"/>
              </a:rPr>
              <a:t>10 iş günü öncesi</a:t>
            </a:r>
            <a:r>
              <a:rPr lang="tr-TR" sz="2400" dirty="0">
                <a:latin typeface="Times New Roman" panose="02020603050405020304" pitchFamily="18" charset="0"/>
                <a:cs typeface="Times New Roman" panose="02020603050405020304" pitchFamily="18" charset="0"/>
              </a:rPr>
              <a:t>, belgelerin teslimini gerçekleştirmelidir. </a:t>
            </a:r>
            <a:r>
              <a:rPr lang="tr-TR" sz="2400" u="sng" dirty="0">
                <a:latin typeface="Times New Roman" panose="02020603050405020304" pitchFamily="18" charset="0"/>
                <a:cs typeface="Times New Roman" panose="02020603050405020304" pitchFamily="18" charset="0"/>
              </a:rPr>
              <a:t>Bu kıstasa uymayan öğrencilerin stajı kabul edilmez.</a:t>
            </a:r>
          </a:p>
          <a:p>
            <a:pPr marL="285750" indent="-285750" algn="just" fontAlgn="base">
              <a:buFont typeface="Wingdings" panose="05000000000000000000" pitchFamily="2" charset="2"/>
              <a:buChar char="ü"/>
            </a:pPr>
            <a:endParaRPr lang="tr-TR" sz="2400" u="sng"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 yapılacak yerde, staj sorumlusu olarak </a:t>
            </a:r>
            <a:r>
              <a:rPr lang="tr-TR" sz="2400" dirty="0">
                <a:solidFill>
                  <a:srgbClr val="FF0000"/>
                </a:solidFill>
                <a:latin typeface="Times New Roman" panose="02020603050405020304" pitchFamily="18" charset="0"/>
                <a:cs typeface="Times New Roman" panose="02020603050405020304" pitchFamily="18" charset="0"/>
              </a:rPr>
              <a:t>bilgisayar mühendisi, elektronik mühendisi, yazılım mühendisi </a:t>
            </a:r>
            <a:r>
              <a:rPr lang="tr-TR" sz="2400" dirty="0">
                <a:latin typeface="Times New Roman" panose="02020603050405020304" pitchFamily="18" charset="0"/>
                <a:cs typeface="Times New Roman" panose="02020603050405020304" pitchFamily="18" charset="0"/>
              </a:rPr>
              <a:t>ya da </a:t>
            </a:r>
            <a:r>
              <a:rPr lang="tr-TR" sz="2400" dirty="0">
                <a:solidFill>
                  <a:srgbClr val="FF0000"/>
                </a:solidFill>
                <a:latin typeface="Times New Roman" panose="02020603050405020304" pitchFamily="18" charset="0"/>
                <a:cs typeface="Times New Roman" panose="02020603050405020304" pitchFamily="18" charset="0"/>
              </a:rPr>
              <a:t>elektrik-elektronik mühendisi</a:t>
            </a:r>
            <a:r>
              <a:rPr lang="tr-TR" sz="2400" dirty="0">
                <a:latin typeface="Times New Roman" panose="02020603050405020304" pitchFamily="18" charset="0"/>
                <a:cs typeface="Times New Roman" panose="02020603050405020304" pitchFamily="18" charset="0"/>
              </a:rPr>
              <a:t> olması zorunludur. </a:t>
            </a:r>
            <a:endParaRPr lang="tr-TR" sz="2400" u="sng"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8845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45B97-9461-CE13-C3F5-CA645A54F4F0}"/>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EBC94519-80EA-675A-16FD-9A0D389C7FB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CFFF94DF-AF0E-F527-528A-EE8DDEA2FD86}"/>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Staj Süreçleri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3EB57016-1534-3C50-06C0-76955EEA312C}"/>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DAC59FAE-9ED7-81CA-FF8B-977ED24007F1}"/>
              </a:ext>
            </a:extLst>
          </p:cNvPr>
          <p:cNvSpPr txBox="1"/>
          <p:nvPr/>
        </p:nvSpPr>
        <p:spPr>
          <a:xfrm>
            <a:off x="3222218" y="1323251"/>
            <a:ext cx="8391832" cy="4893647"/>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Her staj günü için </a:t>
            </a:r>
            <a:r>
              <a:rPr lang="tr-TR" sz="2400" dirty="0">
                <a:solidFill>
                  <a:srgbClr val="FF0000"/>
                </a:solidFill>
                <a:latin typeface="Times New Roman" panose="02020603050405020304" pitchFamily="18" charset="0"/>
                <a:cs typeface="Times New Roman" panose="02020603050405020304" pitchFamily="18" charset="0"/>
              </a:rPr>
              <a:t>en az bir sayfa </a:t>
            </a:r>
            <a:r>
              <a:rPr lang="tr-TR" sz="2400" dirty="0">
                <a:latin typeface="Times New Roman" panose="02020603050405020304" pitchFamily="18" charset="0"/>
                <a:cs typeface="Times New Roman" panose="02020603050405020304" pitchFamily="18" charset="0"/>
              </a:rPr>
              <a:t>staj defterinde doldurulmalıdır. </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 defteri </a:t>
            </a:r>
            <a:r>
              <a:rPr lang="tr-TR" sz="2400" dirty="0">
                <a:solidFill>
                  <a:srgbClr val="FF0000"/>
                </a:solidFill>
                <a:latin typeface="Times New Roman" panose="02020603050405020304" pitchFamily="18" charset="0"/>
                <a:cs typeface="Times New Roman" panose="02020603050405020304" pitchFamily="18" charset="0"/>
              </a:rPr>
              <a:t>dijital</a:t>
            </a:r>
            <a:r>
              <a:rPr lang="tr-TR" sz="2400" dirty="0">
                <a:latin typeface="Times New Roman" panose="02020603050405020304" pitchFamily="18" charset="0"/>
                <a:cs typeface="Times New Roman" panose="02020603050405020304" pitchFamily="18" charset="0"/>
              </a:rPr>
              <a:t> olarak doldurulmalıdır</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Ardışık yapılan stajlar için iki staj arasında </a:t>
            </a:r>
            <a:r>
              <a:rPr lang="tr-TR" sz="2400" dirty="0">
                <a:solidFill>
                  <a:srgbClr val="FF0000"/>
                </a:solidFill>
                <a:latin typeface="Times New Roman" panose="02020603050405020304" pitchFamily="18" charset="0"/>
                <a:cs typeface="Times New Roman" panose="02020603050405020304" pitchFamily="18" charset="0"/>
              </a:rPr>
              <a:t>en az 5 iş günü </a:t>
            </a:r>
            <a:r>
              <a:rPr lang="tr-TR" sz="2400" dirty="0">
                <a:latin typeface="Times New Roman" panose="02020603050405020304" pitchFamily="18" charset="0"/>
                <a:cs typeface="Times New Roman" panose="02020603050405020304" pitchFamily="18" charset="0"/>
              </a:rPr>
              <a:t>olmalıdır.</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Aynı iş yerinde tekrar staj yapacak öğrencilerin farklı departman ve farklı projeler ile yapması gerekmektedir.</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Erasmus stajı yapacak öğrencilerin de, staj belgeleri teslim kurallarına uyma, staj defteri doldurma, staj mülakatı gibi zorunlulukları bulunmaktadır.</a:t>
            </a:r>
          </a:p>
        </p:txBody>
      </p:sp>
    </p:spTree>
    <p:extLst>
      <p:ext uri="{BB962C8B-B14F-4D97-AF65-F5344CB8AC3E}">
        <p14:creationId xmlns:p14="http://schemas.microsoft.com/office/powerpoint/2010/main" val="38811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5D93C-031C-C3E0-78DD-C9D619CEAE36}"/>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6DB2DF4-5F47-E6E0-C5DB-50096A4C5CE3}"/>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839712B6-FEFB-F145-1AD7-971C07693AD7}"/>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Staj Süreçleri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61350E21-4A7B-A6DC-ECA0-4ECD667B118A}"/>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C1A0A3C9-CC24-32F4-B4C3-F143B6A9FD43}"/>
              </a:ext>
            </a:extLst>
          </p:cNvPr>
          <p:cNvSpPr txBox="1"/>
          <p:nvPr/>
        </p:nvSpPr>
        <p:spPr>
          <a:xfrm>
            <a:off x="3222218" y="1323251"/>
            <a:ext cx="8391832" cy="4524315"/>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Bölüm öğrencilerimizin ilk stajlarını yapabilmeleri için en az 4 dönemlerini tamamlamaları gerekiyor. </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Stajlarınızı 2 dönem halinde 30’ar iş günü olacak şekilde gerçekleştirmelisiniz</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Yaz okulu takvimi ve staj tarih aralığınız birbiriyle çakışmadığı takdirde aynı yaz döneminde hem yaz okulu hem staj yapabilirsiniz.</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Staj defterinin </a:t>
            </a:r>
            <a:r>
              <a:rPr lang="tr-TR" sz="2400" dirty="0">
                <a:solidFill>
                  <a:srgbClr val="FF0000"/>
                </a:solidFill>
                <a:latin typeface="Times New Roman" panose="02020603050405020304" pitchFamily="18" charset="0"/>
                <a:cs typeface="Times New Roman" panose="02020603050405020304" pitchFamily="18" charset="0"/>
              </a:rPr>
              <a:t>her sayfasının staj sorumlunuz tarafından imzalanıp kaşelenmesi</a:t>
            </a:r>
            <a:r>
              <a:rPr lang="tr-TR" sz="2400" dirty="0">
                <a:latin typeface="Times New Roman" panose="02020603050405020304" pitchFamily="18" charset="0"/>
                <a:cs typeface="Times New Roman" panose="02020603050405020304" pitchFamily="18" charset="0"/>
              </a:rPr>
              <a:t> gerekmektedir.</a:t>
            </a:r>
          </a:p>
        </p:txBody>
      </p:sp>
    </p:spTree>
    <p:extLst>
      <p:ext uri="{BB962C8B-B14F-4D97-AF65-F5344CB8AC3E}">
        <p14:creationId xmlns:p14="http://schemas.microsoft.com/office/powerpoint/2010/main" val="2932185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4BE0-BFEC-7683-80C0-67231F860DE7}"/>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08B88270-CBE1-2029-F683-C23E742B3FF6}"/>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BC6B9C73-3531-7815-E4F6-4A374B78CBC5}"/>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İntibak İşlemleri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54CAB294-5B33-6886-3520-9D67E81B5A39}"/>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7E18E2A7-333B-1206-6355-23AA1A6EA000}"/>
              </a:ext>
            </a:extLst>
          </p:cNvPr>
          <p:cNvSpPr txBox="1"/>
          <p:nvPr/>
        </p:nvSpPr>
        <p:spPr>
          <a:xfrm>
            <a:off x="3222218" y="1217994"/>
            <a:ext cx="8391832" cy="5262979"/>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Başvuru Tarihleri </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Güz yarıyılı dönem başı ilk 15 gün, </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Bahar Yarıyılı dönem başı ilk 15 gün</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Eğitim-öğretim başladıktan sonra Üniversiteye kayıt olanlar ise kayıt tarihinden itibaren bir hafta içinde </a:t>
            </a:r>
          </a:p>
          <a:p>
            <a:pPr marL="342900" indent="-342900" algn="just" fontAlgn="base">
              <a:buFont typeface="Arial" panose="020B0604020202020204" pitchFamily="34" charset="0"/>
              <a:buChar char="•"/>
            </a:pPr>
            <a:endParaRPr lang="tr-TR" sz="2400" dirty="0">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Atatürk İlkeleri ve İnkılap Tarihi, Yabancı Dil ve Türk Dili derslerinin kredilerine ve alınan notlarına bakılmaksızın ders notunun başarılı olunması koşuluyla İntibak Komisyonu kurullarınca intibak işlemi yapılır.</a:t>
            </a: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algn="just" fontAlgn="base"/>
            <a:r>
              <a:rPr lang="tr-TR" sz="2400" dirty="0">
                <a:latin typeface="Times New Roman" panose="02020603050405020304" pitchFamily="18" charset="0"/>
                <a:cs typeface="Times New Roman" panose="02020603050405020304" pitchFamily="18" charset="0"/>
              </a:rPr>
              <a:t>İntibak Komisyonu Başkanı: Doç. Dr. Şaban GÜLCÜ</a:t>
            </a:r>
          </a:p>
          <a:p>
            <a:pPr fontAlgn="base"/>
            <a:r>
              <a:rPr lang="tr-TR" sz="2400" dirty="0">
                <a:latin typeface="Times New Roman" panose="02020603050405020304" pitchFamily="18" charset="0"/>
                <a:cs typeface="Times New Roman" panose="02020603050405020304" pitchFamily="18" charset="0"/>
              </a:rPr>
              <a:t>İntibak Komisyonu Üyesi: Arş. Gör. Ali BİRCAN</a:t>
            </a:r>
          </a:p>
          <a:p>
            <a:pPr fontAlgn="base"/>
            <a:r>
              <a:rPr lang="tr-TR" sz="2400" dirty="0">
                <a:latin typeface="Times New Roman" panose="02020603050405020304" pitchFamily="18" charset="0"/>
                <a:cs typeface="Times New Roman" panose="02020603050405020304" pitchFamily="18" charset="0"/>
              </a:rPr>
              <a:t>İntibak Komisyonu Üyesi: Arş. Gör. Ahmet Tolgahan ŞENLİ</a:t>
            </a:r>
          </a:p>
        </p:txBody>
      </p:sp>
    </p:spTree>
    <p:extLst>
      <p:ext uri="{BB962C8B-B14F-4D97-AF65-F5344CB8AC3E}">
        <p14:creationId xmlns:p14="http://schemas.microsoft.com/office/powerpoint/2010/main" val="4166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F99B-F407-9025-F41F-B1249F231C4E}"/>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68B5B61-FF27-D555-AFFC-69B000AD03A0}"/>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89EE95AE-71F7-6552-FC96-133DA402788A}"/>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İntibak İşlemleri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168F71EA-7D37-FF69-E81E-B18FEED93AC1}"/>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A42D2966-C622-1AE1-DD9A-03EA1C10381E}"/>
              </a:ext>
            </a:extLst>
          </p:cNvPr>
          <p:cNvSpPr txBox="1"/>
          <p:nvPr/>
        </p:nvSpPr>
        <p:spPr>
          <a:xfrm>
            <a:off x="3222218" y="1031001"/>
            <a:ext cx="8391832" cy="5632311"/>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Muafiyet istenen dersin; </a:t>
            </a:r>
          </a:p>
          <a:p>
            <a:pPr marL="342900" indent="-342900" algn="just" fontAlgn="base">
              <a:buFont typeface="Arial" panose="020B0604020202020204" pitchFamily="34" charset="0"/>
              <a:buChar char="•"/>
            </a:pPr>
            <a:r>
              <a:rPr lang="tr-TR" sz="2400" dirty="0">
                <a:latin typeface="Times New Roman" panose="02020603050405020304" pitchFamily="18" charset="0"/>
                <a:cs typeface="Times New Roman" panose="02020603050405020304" pitchFamily="18" charset="0"/>
              </a:rPr>
              <a:t>Zorunlu veya seçmeli olması durumuna ve öğrenim diline bakılmaksızın ders içeriği uyumu/yeterliliği değerlendirilir</a:t>
            </a:r>
          </a:p>
          <a:p>
            <a:pPr marL="342900" indent="-342900" algn="just" fontAlgn="base">
              <a:buFont typeface="Arial" panose="020B0604020202020204" pitchFamily="34" charset="0"/>
              <a:buChar char="•"/>
            </a:pPr>
            <a:r>
              <a:rPr lang="tr-TR" sz="2400" dirty="0">
                <a:solidFill>
                  <a:srgbClr val="FF0000"/>
                </a:solidFill>
                <a:latin typeface="Times New Roman" panose="02020603050405020304" pitchFamily="18" charset="0"/>
                <a:cs typeface="Times New Roman" panose="02020603050405020304" pitchFamily="18" charset="0"/>
              </a:rPr>
              <a:t>En az %75 kredi </a:t>
            </a:r>
            <a:r>
              <a:rPr lang="tr-TR" sz="2400" dirty="0">
                <a:latin typeface="Times New Roman" panose="02020603050405020304" pitchFamily="18" charset="0"/>
                <a:cs typeface="Times New Roman" panose="02020603050405020304" pitchFamily="18" charset="0"/>
              </a:rPr>
              <a:t>uyumuna sahip olması şartıyla değerlendirilir.</a:t>
            </a:r>
          </a:p>
          <a:p>
            <a:pPr marL="342900" indent="-342900" algn="just" fontAlgn="base">
              <a:buFont typeface="Arial" panose="020B0604020202020204" pitchFamily="34" charset="0"/>
              <a:buChar char="•"/>
            </a:pPr>
            <a:endParaRPr lang="tr-TR" sz="2400" dirty="0">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Muafiyeti istenen dersin adının, eşdeğer sayılacak ders ile birebir aynı olması gerekmez. Ders muafiyetinde, dersin içeriği yönünden en az %75 benzerlik göstermesi gereklidir. </a:t>
            </a: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Harf notu Öğrenci Bilgi Sistemindeki “Karamanoğlu </a:t>
            </a:r>
            <a:r>
              <a:rPr lang="tr-TR" sz="2400" dirty="0" err="1">
                <a:latin typeface="Times New Roman" panose="02020603050405020304" pitchFamily="18" charset="0"/>
                <a:cs typeface="Times New Roman" panose="02020603050405020304" pitchFamily="18" charset="0"/>
              </a:rPr>
              <a:t>Mehmetbey</a:t>
            </a:r>
            <a:r>
              <a:rPr lang="tr-TR" sz="2400" dirty="0">
                <a:latin typeface="Times New Roman" panose="02020603050405020304" pitchFamily="18" charset="0"/>
                <a:cs typeface="Times New Roman" panose="02020603050405020304" pitchFamily="18" charset="0"/>
              </a:rPr>
              <a:t> Üniversitesi İntibak İşlemleri Not Dönüşüm </a:t>
            </a:r>
            <a:r>
              <a:rPr lang="tr-TR" sz="2400" dirty="0" err="1">
                <a:latin typeface="Times New Roman" panose="02020603050405020304" pitchFamily="18" charset="0"/>
                <a:cs typeface="Times New Roman" panose="02020603050405020304" pitchFamily="18" charset="0"/>
              </a:rPr>
              <a:t>Tablosu”na</a:t>
            </a:r>
            <a:r>
              <a:rPr lang="tr-TR" sz="2400" dirty="0">
                <a:latin typeface="Times New Roman" panose="02020603050405020304" pitchFamily="18" charset="0"/>
                <a:cs typeface="Times New Roman" panose="02020603050405020304" pitchFamily="18" charset="0"/>
              </a:rPr>
              <a:t> göre </a:t>
            </a:r>
            <a:r>
              <a:rPr lang="tr-TR" sz="2400" dirty="0">
                <a:solidFill>
                  <a:srgbClr val="FF0000"/>
                </a:solidFill>
                <a:latin typeface="Times New Roman" panose="02020603050405020304" pitchFamily="18" charset="0"/>
                <a:cs typeface="Times New Roman" panose="02020603050405020304" pitchFamily="18" charset="0"/>
              </a:rPr>
              <a:t>“E(2.0)”ve üzeri olan derslerin intibakı yapılır.</a:t>
            </a:r>
          </a:p>
          <a:p>
            <a:pPr marL="342900" indent="-342900" algn="just" fontAlgn="base">
              <a:buFont typeface="Wingdings" panose="05000000000000000000" pitchFamily="2" charset="2"/>
              <a:buChar char="ü"/>
            </a:pPr>
            <a:endParaRPr lang="tr-TR" sz="2400" dirty="0">
              <a:solidFill>
                <a:srgbClr val="FF0000"/>
              </a:solidFill>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Karşı üniversitedeki dersin </a:t>
            </a:r>
            <a:r>
              <a:rPr lang="tr-TR" sz="2400" dirty="0" err="1">
                <a:solidFill>
                  <a:srgbClr val="FF0000"/>
                </a:solidFill>
                <a:latin typeface="Times New Roman" panose="02020603050405020304" pitchFamily="18" charset="0"/>
                <a:cs typeface="Times New Roman" panose="02020603050405020304" pitchFamily="18" charset="0"/>
              </a:rPr>
              <a:t>AKTS’si</a:t>
            </a:r>
            <a:r>
              <a:rPr lang="tr-TR" sz="2400" dirty="0">
                <a:solidFill>
                  <a:srgbClr val="FF0000"/>
                </a:solidFill>
                <a:latin typeface="Times New Roman" panose="02020603050405020304" pitchFamily="18" charset="0"/>
                <a:cs typeface="Times New Roman" panose="02020603050405020304" pitchFamily="18" charset="0"/>
              </a:rPr>
              <a:t> veya kredisinin bizimkinden eşit veya yüksek </a:t>
            </a:r>
            <a:r>
              <a:rPr lang="tr-TR" sz="2400" dirty="0">
                <a:latin typeface="Times New Roman" panose="02020603050405020304" pitchFamily="18" charset="0"/>
                <a:cs typeface="Times New Roman" panose="02020603050405020304" pitchFamily="18" charset="0"/>
              </a:rPr>
              <a:t>olması gerekir.</a:t>
            </a:r>
          </a:p>
        </p:txBody>
      </p:sp>
    </p:spTree>
    <p:extLst>
      <p:ext uri="{BB962C8B-B14F-4D97-AF65-F5344CB8AC3E}">
        <p14:creationId xmlns:p14="http://schemas.microsoft.com/office/powerpoint/2010/main" val="3566726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25CF2-D26A-1EE1-5DD6-F128CEC83748}"/>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97AAEE30-C95C-F5CF-D8B7-60CF778B50F7}"/>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32909891-5FDE-166F-B79E-66F90E330414}"/>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İntibak İşlemleri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CDC1358D-3BE7-4626-DF4D-05411B568558}"/>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3C641CE0-6B28-C367-8948-98D3601A7E3C}"/>
              </a:ext>
            </a:extLst>
          </p:cNvPr>
          <p:cNvSpPr txBox="1"/>
          <p:nvPr/>
        </p:nvSpPr>
        <p:spPr>
          <a:xfrm>
            <a:off x="3222218" y="1579641"/>
            <a:ext cx="8391832" cy="4093428"/>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Öğrencinin eğitim-öğretim programında yer alan tüm dersler içerisinde muaf olduğu derslerin </a:t>
            </a:r>
            <a:r>
              <a:rPr lang="tr-TR" sz="2000" dirty="0" err="1">
                <a:latin typeface="Times New Roman" panose="02020603050405020304" pitchFamily="18" charset="0"/>
                <a:cs typeface="Times New Roman" panose="02020603050405020304" pitchFamily="18" charset="0"/>
              </a:rPr>
              <a:t>AKTS’si</a:t>
            </a:r>
            <a:r>
              <a:rPr lang="tr-TR" sz="2000" dirty="0">
                <a:latin typeface="Times New Roman" panose="02020603050405020304" pitchFamily="18" charset="0"/>
                <a:cs typeface="Times New Roman" panose="02020603050405020304" pitchFamily="18" charset="0"/>
              </a:rPr>
              <a:t> 40 </a:t>
            </a:r>
            <a:r>
              <a:rPr lang="tr-TR" sz="2000" dirty="0" err="1">
                <a:latin typeface="Times New Roman" panose="02020603050405020304" pitchFamily="18" charset="0"/>
                <a:cs typeface="Times New Roman" panose="02020603050405020304" pitchFamily="18" charset="0"/>
              </a:rPr>
              <a:t>AKTS’den</a:t>
            </a:r>
            <a:r>
              <a:rPr lang="tr-TR" sz="2000" dirty="0">
                <a:latin typeface="Times New Roman" panose="02020603050405020304" pitchFamily="18" charset="0"/>
                <a:cs typeface="Times New Roman" panose="02020603050405020304" pitchFamily="18" charset="0"/>
              </a:rPr>
              <a:t> az ise 1. (birinci) sınıfa ancak bu derslerin %70’inin ikinci, üçüncü ve dördüncü sınıf derslerinden olması durumunda intibak 2. (ikinci) sınıfa yapılır. </a:t>
            </a:r>
          </a:p>
          <a:p>
            <a:pPr marL="285750" indent="-285750" algn="just" fontAlgn="base">
              <a:buFont typeface="Wingdings" panose="05000000000000000000" pitchFamily="2" charset="2"/>
              <a:buChar char="ü"/>
            </a:pPr>
            <a:endParaRPr lang="tr-TR" sz="20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Muaf olduğu derslerin </a:t>
            </a:r>
            <a:r>
              <a:rPr lang="tr-TR" sz="2000" dirty="0" err="1">
                <a:latin typeface="Times New Roman" panose="02020603050405020304" pitchFamily="18" charset="0"/>
                <a:cs typeface="Times New Roman" panose="02020603050405020304" pitchFamily="18" charset="0"/>
              </a:rPr>
              <a:t>AKTS’si</a:t>
            </a:r>
            <a:r>
              <a:rPr lang="tr-TR" sz="2000" dirty="0">
                <a:latin typeface="Times New Roman" panose="02020603050405020304" pitchFamily="18" charset="0"/>
                <a:cs typeface="Times New Roman" panose="02020603050405020304" pitchFamily="18" charset="0"/>
              </a:rPr>
              <a:t> 40-79 AKTS ise 2. (ikinci) sınıfa ancak bu derslerin %70’inin üçüncü ve dördüncü sınıf derslerinden olması durumunda intibak 3. (üçüncü) sınıfa yapılır. </a:t>
            </a:r>
          </a:p>
          <a:p>
            <a:pPr marL="285750" indent="-285750" algn="just" fontAlgn="base">
              <a:buFont typeface="Wingdings" panose="05000000000000000000" pitchFamily="2" charset="2"/>
              <a:buChar char="ü"/>
            </a:pPr>
            <a:endParaRPr lang="tr-TR" sz="2000" dirty="0">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000" dirty="0">
                <a:latin typeface="Times New Roman" panose="02020603050405020304" pitchFamily="18" charset="0"/>
                <a:cs typeface="Times New Roman" panose="02020603050405020304" pitchFamily="18" charset="0"/>
              </a:rPr>
              <a:t>Muaf olduğu derslerin </a:t>
            </a:r>
            <a:r>
              <a:rPr lang="tr-TR" sz="2000" dirty="0" err="1">
                <a:latin typeface="Times New Roman" panose="02020603050405020304" pitchFamily="18" charset="0"/>
                <a:cs typeface="Times New Roman" panose="02020603050405020304" pitchFamily="18" charset="0"/>
              </a:rPr>
              <a:t>AKTS’si</a:t>
            </a:r>
            <a:r>
              <a:rPr lang="tr-TR" sz="2000" dirty="0">
                <a:latin typeface="Times New Roman" panose="02020603050405020304" pitchFamily="18" charset="0"/>
                <a:cs typeface="Times New Roman" panose="02020603050405020304" pitchFamily="18" charset="0"/>
              </a:rPr>
              <a:t> 80- 119 AKTS ise 3. (üçüncü) sınıfa intibak yapılır. Muaf olduğu derslerin </a:t>
            </a:r>
            <a:r>
              <a:rPr lang="tr-TR" sz="2000" dirty="0" err="1">
                <a:latin typeface="Times New Roman" panose="02020603050405020304" pitchFamily="18" charset="0"/>
                <a:cs typeface="Times New Roman" panose="02020603050405020304" pitchFamily="18" charset="0"/>
              </a:rPr>
              <a:t>AKTS’si</a:t>
            </a:r>
            <a:r>
              <a:rPr lang="tr-TR" sz="2000" dirty="0">
                <a:latin typeface="Times New Roman" panose="02020603050405020304" pitchFamily="18" charset="0"/>
                <a:cs typeface="Times New Roman" panose="02020603050405020304" pitchFamily="18" charset="0"/>
              </a:rPr>
              <a:t> 120-160 AKTS ise 4. (dördüncü) sınıfa intibak ettirilir. Öğrenci ilgili yarıyıl/yılda muaf olmadığı dersleri alırken alt sınıf derslerini öncelikle olarak alır.</a:t>
            </a:r>
            <a:endParaRPr lang="tr-TR"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217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C31D6-CCE7-66E3-5C5D-2CBE4608E2C2}"/>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381DBEE-A009-8A47-BAC2-F907B294FF5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572D4174-BDF2-8533-4B89-6833604AA83D}"/>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Yaz Okulu İşlemleri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BCE92B42-27B4-C823-528B-2254EEDC084D}"/>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499D9B7F-873D-0E62-E9C0-90D10E9B71D8}"/>
              </a:ext>
            </a:extLst>
          </p:cNvPr>
          <p:cNvSpPr txBox="1"/>
          <p:nvPr/>
        </p:nvSpPr>
        <p:spPr>
          <a:xfrm>
            <a:off x="3222218" y="1210931"/>
            <a:ext cx="8391832" cy="4893647"/>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Ders alınacak okulun, öğrencinin üniversitemizi kazandığı seneki bölüm puanı, okulumuzun bölümünün puanı ile </a:t>
            </a:r>
            <a:r>
              <a:rPr lang="tr-TR" sz="2400" dirty="0">
                <a:solidFill>
                  <a:srgbClr val="FF0000"/>
                </a:solidFill>
                <a:latin typeface="Times New Roman" panose="02020603050405020304" pitchFamily="18" charset="0"/>
                <a:cs typeface="Times New Roman" panose="02020603050405020304" pitchFamily="18" charset="0"/>
              </a:rPr>
              <a:t>aynı veya yüksek</a:t>
            </a:r>
            <a:r>
              <a:rPr lang="tr-TR" sz="2400" dirty="0">
                <a:latin typeface="Times New Roman" panose="02020603050405020304" pitchFamily="18" charset="0"/>
                <a:cs typeface="Times New Roman" panose="02020603050405020304" pitchFamily="18" charset="0"/>
              </a:rPr>
              <a:t> olmalıdır.</a:t>
            </a:r>
          </a:p>
          <a:p>
            <a:pPr marL="285750" indent="-285750" algn="just" fontAlgn="base">
              <a:buFont typeface="Wingdings" panose="05000000000000000000" pitchFamily="2" charset="2"/>
              <a:buChar char="ü"/>
            </a:pPr>
            <a:endParaRPr lang="tr-TR" sz="2400" dirty="0">
              <a:solidFill>
                <a:srgbClr val="FF0000"/>
              </a:solidFill>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Alınan dersin </a:t>
            </a:r>
            <a:r>
              <a:rPr lang="tr-TR" sz="2400" dirty="0" err="1">
                <a:solidFill>
                  <a:srgbClr val="FF0000"/>
                </a:solidFill>
                <a:latin typeface="Times New Roman" panose="02020603050405020304" pitchFamily="18" charset="0"/>
                <a:cs typeface="Times New Roman" panose="02020603050405020304" pitchFamily="18" charset="0"/>
              </a:rPr>
              <a:t>AKTS’si</a:t>
            </a:r>
            <a:r>
              <a:rPr lang="tr-TR" sz="2400" dirty="0">
                <a:solidFill>
                  <a:srgbClr val="FF0000"/>
                </a:solidFill>
                <a:latin typeface="Times New Roman" panose="02020603050405020304" pitchFamily="18" charset="0"/>
                <a:cs typeface="Times New Roman" panose="02020603050405020304" pitchFamily="18" charset="0"/>
              </a:rPr>
              <a:t> okulumuzdaki dersle aynı veya yüksek </a:t>
            </a:r>
            <a:r>
              <a:rPr lang="tr-TR" sz="2400" dirty="0">
                <a:latin typeface="Times New Roman" panose="02020603050405020304" pitchFamily="18" charset="0"/>
                <a:cs typeface="Times New Roman" panose="02020603050405020304" pitchFamily="18" charset="0"/>
              </a:rPr>
              <a:t>olmalıdır. Ders içerikleri üniversitemiz web sayfasındaki ders içerik kataloğundan kontrol edilmeli ve gidilen üniversitedeki ders kataloğumuzla </a:t>
            </a:r>
            <a:r>
              <a:rPr lang="tr-TR" sz="2400" dirty="0">
                <a:solidFill>
                  <a:srgbClr val="FF0000"/>
                </a:solidFill>
                <a:latin typeface="Times New Roman" panose="02020603050405020304" pitchFamily="18" charset="0"/>
                <a:cs typeface="Times New Roman" panose="02020603050405020304" pitchFamily="18" charset="0"/>
              </a:rPr>
              <a:t>%80 ve üzeri uyumlu </a:t>
            </a:r>
            <a:r>
              <a:rPr lang="tr-TR" sz="2400" dirty="0">
                <a:latin typeface="Times New Roman" panose="02020603050405020304" pitchFamily="18" charset="0"/>
                <a:cs typeface="Times New Roman" panose="02020603050405020304" pitchFamily="18" charset="0"/>
              </a:rPr>
              <a:t>olmalıdır.</a:t>
            </a:r>
          </a:p>
          <a:p>
            <a:pPr marL="285750" indent="-285750" algn="just" fontAlgn="base">
              <a:buFont typeface="Wingdings" panose="05000000000000000000" pitchFamily="2" charset="2"/>
              <a:buChar char="ü"/>
            </a:pPr>
            <a:endParaRPr lang="tr-TR" sz="2400" dirty="0">
              <a:solidFill>
                <a:srgbClr val="FF0000"/>
              </a:solidFill>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Alınacak </a:t>
            </a:r>
            <a:r>
              <a:rPr lang="tr-TR" sz="2400" dirty="0">
                <a:solidFill>
                  <a:srgbClr val="FF0000"/>
                </a:solidFill>
                <a:latin typeface="Times New Roman" panose="02020603050405020304" pitchFamily="18" charset="0"/>
                <a:cs typeface="Times New Roman" panose="02020603050405020304" pitchFamily="18" charset="0"/>
              </a:rPr>
              <a:t>ders sayısı en fazla 3'tür </a:t>
            </a:r>
            <a:r>
              <a:rPr lang="tr-TR" sz="2400" dirty="0">
                <a:latin typeface="Times New Roman" panose="02020603050405020304" pitchFamily="18" charset="0"/>
                <a:cs typeface="Times New Roman" panose="02020603050405020304" pitchFamily="18" charset="0"/>
              </a:rPr>
              <a:t>ve bu 3 dersin toplam </a:t>
            </a:r>
            <a:r>
              <a:rPr lang="tr-TR" sz="2400" dirty="0" err="1">
                <a:latin typeface="Times New Roman" panose="02020603050405020304" pitchFamily="18" charset="0"/>
                <a:cs typeface="Times New Roman" panose="02020603050405020304" pitchFamily="18" charset="0"/>
              </a:rPr>
              <a:t>AKTS’si</a:t>
            </a:r>
            <a:r>
              <a:rPr lang="tr-TR" sz="2400" dirty="0">
                <a:latin typeface="Times New Roman" panose="02020603050405020304" pitchFamily="18" charset="0"/>
                <a:cs typeface="Times New Roman" panose="02020603050405020304" pitchFamily="18" charset="0"/>
              </a:rPr>
              <a:t> </a:t>
            </a:r>
            <a:r>
              <a:rPr lang="tr-TR" sz="2400" dirty="0">
                <a:solidFill>
                  <a:srgbClr val="FF0000"/>
                </a:solidFill>
                <a:latin typeface="Times New Roman" panose="02020603050405020304" pitchFamily="18" charset="0"/>
                <a:cs typeface="Times New Roman" panose="02020603050405020304" pitchFamily="18" charset="0"/>
              </a:rPr>
              <a:t>15 </a:t>
            </a:r>
            <a:r>
              <a:rPr lang="tr-TR" sz="2400" dirty="0" err="1">
                <a:solidFill>
                  <a:srgbClr val="FF0000"/>
                </a:solidFill>
                <a:latin typeface="Times New Roman" panose="02020603050405020304" pitchFamily="18" charset="0"/>
                <a:cs typeface="Times New Roman" panose="02020603050405020304" pitchFamily="18" charset="0"/>
              </a:rPr>
              <a:t>AKTS’yi</a:t>
            </a:r>
            <a:r>
              <a:rPr lang="tr-TR" sz="2400" dirty="0">
                <a:solidFill>
                  <a:srgbClr val="FF0000"/>
                </a:solidFill>
                <a:latin typeface="Times New Roman" panose="02020603050405020304" pitchFamily="18" charset="0"/>
                <a:cs typeface="Times New Roman" panose="02020603050405020304" pitchFamily="18" charset="0"/>
              </a:rPr>
              <a:t> geçemez</a:t>
            </a:r>
          </a:p>
          <a:p>
            <a:pPr marL="285750" indent="-285750" algn="just" fontAlgn="base">
              <a:buFont typeface="Wingdings" panose="05000000000000000000" pitchFamily="2" charset="2"/>
              <a:buChar char="ü"/>
            </a:pPr>
            <a:endParaRPr lang="tr-TR" sz="2400" dirty="0">
              <a:solidFill>
                <a:srgbClr val="FF0000"/>
              </a:solidFill>
              <a:latin typeface="Times New Roman" panose="02020603050405020304" pitchFamily="18" charset="0"/>
              <a:cs typeface="Times New Roman" panose="02020603050405020304" pitchFamily="18" charset="0"/>
            </a:endParaRPr>
          </a:p>
          <a:p>
            <a:pPr marL="285750" indent="-285750" algn="just" fontAlgn="base">
              <a:buFont typeface="Wingdings" panose="05000000000000000000" pitchFamily="2" charset="2"/>
              <a:buChar char="ü"/>
            </a:pPr>
            <a:endParaRPr lang="tr-TR"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2189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FB869-EBB8-F590-9EB8-4028A74C1D29}"/>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C82A3E0C-B89D-5B57-7B38-78040DFCF2AB}"/>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BE64530A-7F6E-FEA9-8E67-59151DEED82D}"/>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Yaz Okulu İşlemleri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60C0250D-1977-A511-4D99-979033D3817E}"/>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890BB4DA-B5AB-E401-5881-D67EEFE96317}"/>
              </a:ext>
            </a:extLst>
          </p:cNvPr>
          <p:cNvSpPr txBox="1"/>
          <p:nvPr/>
        </p:nvSpPr>
        <p:spPr>
          <a:xfrm>
            <a:off x="3222218" y="1210931"/>
            <a:ext cx="8391832" cy="4154984"/>
          </a:xfrm>
          <a:prstGeom prst="rect">
            <a:avLst/>
          </a:prstGeom>
          <a:noFill/>
        </p:spPr>
        <p:txBody>
          <a:bodyPr wrap="square">
            <a:spAutoFit/>
          </a:bodyPr>
          <a:lstStyle/>
          <a:p>
            <a:pPr marL="285750" indent="-285750" algn="just" fontAlgn="base">
              <a:buFont typeface="Wingdings" panose="05000000000000000000" pitchFamily="2" charset="2"/>
              <a:buChar char="ü"/>
            </a:pPr>
            <a:r>
              <a:rPr lang="tr-TR" sz="2400" dirty="0">
                <a:solidFill>
                  <a:srgbClr val="FF0000"/>
                </a:solidFill>
                <a:latin typeface="Times New Roman" panose="02020603050405020304" pitchFamily="18" charset="0"/>
                <a:cs typeface="Times New Roman" panose="02020603050405020304" pitchFamily="18" charset="0"/>
              </a:rPr>
              <a:t>Yaz okulu başvurusu için dilekçe doldurulmalı </a:t>
            </a:r>
            <a:r>
              <a:rPr lang="tr-TR" sz="2400" dirty="0">
                <a:latin typeface="Times New Roman" panose="02020603050405020304" pitchFamily="18" charset="0"/>
                <a:cs typeface="Times New Roman" panose="02020603050405020304" pitchFamily="18" charset="0"/>
              </a:rPr>
              <a:t>ve Yaz Okulu Komisyonundaki hocalara onaylatılmalıdır. Onaylatılmayan yaz okulları geçersiz sayılır. </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fontAlgn="base"/>
            <a:r>
              <a:rPr lang="tr-TR" sz="2400" dirty="0">
                <a:latin typeface="Times New Roman" panose="02020603050405020304" pitchFamily="18" charset="0"/>
                <a:cs typeface="Times New Roman" panose="02020603050405020304" pitchFamily="18" charset="0"/>
              </a:rPr>
              <a:t>Yaz Okulu Komisyonu Başkanı: Doç. Dr. Şaban GÜLCÜ</a:t>
            </a:r>
          </a:p>
          <a:p>
            <a:pPr fontAlgn="base"/>
            <a:r>
              <a:rPr lang="tr-TR" sz="2400" dirty="0">
                <a:latin typeface="Times New Roman" panose="02020603050405020304" pitchFamily="18" charset="0"/>
                <a:cs typeface="Times New Roman" panose="02020603050405020304" pitchFamily="18" charset="0"/>
              </a:rPr>
              <a:t>Yaz Okulu Komisyonu Üyesi: Arş. Gör. İlya UÇAR</a:t>
            </a:r>
            <a:br>
              <a:rPr lang="tr-TR" sz="2400" dirty="0">
                <a:latin typeface="Times New Roman" panose="02020603050405020304" pitchFamily="18" charset="0"/>
                <a:cs typeface="Times New Roman" panose="02020603050405020304" pitchFamily="18" charset="0"/>
              </a:rPr>
            </a:br>
            <a:r>
              <a:rPr lang="tr-TR" sz="2400" dirty="0">
                <a:latin typeface="Times New Roman" panose="02020603050405020304" pitchFamily="18" charset="0"/>
                <a:cs typeface="Times New Roman" panose="02020603050405020304" pitchFamily="18" charset="0"/>
              </a:rPr>
              <a:t>Yaz Okulu Komisyonu Üyesi: Arş. Gör. Gül Cihan HABEK</a:t>
            </a:r>
          </a:p>
          <a:p>
            <a:pPr fontAlgn="base"/>
            <a:endParaRPr lang="tr-TR" sz="2400" dirty="0">
              <a:latin typeface="Times New Roman" panose="02020603050405020304" pitchFamily="18" charset="0"/>
              <a:cs typeface="Times New Roman" panose="02020603050405020304" pitchFamily="18" charset="0"/>
            </a:endParaRPr>
          </a:p>
          <a:p>
            <a:pPr marL="342900" indent="-342900"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Yaz okuluna gittiğiniz üniversite sonuçları üniversitemize gönderir, sizin bu konuda bir şey yapmanıza gerek yoktur.</a:t>
            </a:r>
          </a:p>
          <a:p>
            <a:pPr marL="285750" indent="-28575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3747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5B8A1-8843-65BB-7E28-C994A967E7C3}"/>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83CE4C7D-BC57-A93D-6A89-225117549DD8}"/>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041D70CB-DC7F-3A7B-2221-EE0833860BC6}"/>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Çift Anadal (ÇAP) ve </a:t>
            </a:r>
            <a:r>
              <a:rPr lang="tr-TR" sz="3200" dirty="0" err="1">
                <a:latin typeface="Times New Roman" panose="02020603050405020304" pitchFamily="18" charset="0"/>
                <a:cs typeface="Times New Roman" panose="02020603050405020304" pitchFamily="18" charset="0"/>
              </a:rPr>
              <a:t>Yandal</a:t>
            </a:r>
            <a:r>
              <a:rPr lang="tr-TR" sz="3200" dirty="0">
                <a:latin typeface="Times New Roman" panose="02020603050405020304" pitchFamily="18" charset="0"/>
                <a:cs typeface="Times New Roman" panose="02020603050405020304" pitchFamily="18" charset="0"/>
              </a:rPr>
              <a:t> programları</a:t>
            </a:r>
            <a:br>
              <a:rPr lang="tr-TR" sz="32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F3ECEF2C-3A9E-462F-FA9B-D9641CAE1FC6}"/>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E3295BAC-5667-1E0D-FC45-F7CA95586984}"/>
              </a:ext>
            </a:extLst>
          </p:cNvPr>
          <p:cNvSpPr txBox="1"/>
          <p:nvPr/>
        </p:nvSpPr>
        <p:spPr>
          <a:xfrm>
            <a:off x="3222218" y="1402660"/>
            <a:ext cx="8391832" cy="4893647"/>
          </a:xfrm>
          <a:prstGeom prst="rect">
            <a:avLst/>
          </a:prstGeom>
          <a:noFill/>
        </p:spPr>
        <p:txBody>
          <a:bodyPr wrap="square">
            <a:spAutoFit/>
          </a:bodyPr>
          <a:lstStyle/>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Başvurunun kabul edilebilmesi için kaydolduğu yıldaki ilgili programın </a:t>
            </a:r>
            <a:r>
              <a:rPr lang="tr-TR" sz="2400" dirty="0">
                <a:solidFill>
                  <a:srgbClr val="FF0000"/>
                </a:solidFill>
                <a:latin typeface="Times New Roman" panose="02020603050405020304" pitchFamily="18" charset="0"/>
                <a:cs typeface="Times New Roman" panose="02020603050405020304" pitchFamily="18" charset="0"/>
              </a:rPr>
              <a:t>Yükseköğretim Kurulu tarafından belirlenen başarı sıralaması şartını sağlaması gerekmektedir.</a:t>
            </a:r>
          </a:p>
          <a:p>
            <a:pPr algn="just"/>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4 yıllık anadal lisans diploma programında </a:t>
            </a:r>
            <a:r>
              <a:rPr lang="tr-TR" sz="2400" dirty="0">
                <a:solidFill>
                  <a:srgbClr val="FF0000"/>
                </a:solidFill>
                <a:latin typeface="Times New Roman" panose="02020603050405020304" pitchFamily="18" charset="0"/>
                <a:cs typeface="Times New Roman" panose="02020603050405020304" pitchFamily="18" charset="0"/>
              </a:rPr>
              <a:t>en erken 3. yarıyılın </a:t>
            </a:r>
            <a:r>
              <a:rPr lang="tr-TR" sz="2400" dirty="0">
                <a:latin typeface="Times New Roman" panose="02020603050405020304" pitchFamily="18" charset="0"/>
                <a:cs typeface="Times New Roman" panose="02020603050405020304" pitchFamily="18" charset="0"/>
              </a:rPr>
              <a:t>başında, </a:t>
            </a:r>
            <a:r>
              <a:rPr lang="tr-TR" sz="2400" dirty="0">
                <a:solidFill>
                  <a:srgbClr val="FF0000"/>
                </a:solidFill>
                <a:latin typeface="Times New Roman" panose="02020603050405020304" pitchFamily="18" charset="0"/>
                <a:cs typeface="Times New Roman" panose="02020603050405020304" pitchFamily="18" charset="0"/>
              </a:rPr>
              <a:t>en geç  5. yarıyılın </a:t>
            </a:r>
            <a:r>
              <a:rPr lang="tr-TR" sz="2400" dirty="0">
                <a:latin typeface="Times New Roman" panose="02020603050405020304" pitchFamily="18" charset="0"/>
                <a:cs typeface="Times New Roman" panose="02020603050405020304" pitchFamily="18" charset="0"/>
              </a:rPr>
              <a:t>başında başvurular yapılabilir.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Çift anadal programına başvuracak öğrencinin anadal programındaki </a:t>
            </a:r>
            <a:r>
              <a:rPr lang="tr-TR" sz="2400" dirty="0" err="1">
                <a:solidFill>
                  <a:srgbClr val="FF0000"/>
                </a:solidFill>
                <a:latin typeface="Times New Roman" panose="02020603050405020304" pitchFamily="18" charset="0"/>
                <a:cs typeface="Times New Roman" panose="02020603050405020304" pitchFamily="18" charset="0"/>
              </a:rPr>
              <a:t>GANO’su</a:t>
            </a:r>
            <a:r>
              <a:rPr lang="tr-TR" sz="2400" dirty="0">
                <a:solidFill>
                  <a:srgbClr val="FF0000"/>
                </a:solidFill>
                <a:latin typeface="Times New Roman" panose="02020603050405020304" pitchFamily="18" charset="0"/>
                <a:cs typeface="Times New Roman" panose="02020603050405020304" pitchFamily="18" charset="0"/>
              </a:rPr>
              <a:t> 4 üzerinden en az 3,00 olmalı </a:t>
            </a:r>
            <a:r>
              <a:rPr lang="tr-TR" sz="2400" dirty="0">
                <a:latin typeface="Times New Roman" panose="02020603050405020304" pitchFamily="18" charset="0"/>
                <a:cs typeface="Times New Roman" panose="02020603050405020304" pitchFamily="18" charset="0"/>
              </a:rPr>
              <a:t>ve öğrenci halen kayıtlı bulunduğu anadal programında, bulunduğu sınıfın </a:t>
            </a:r>
            <a:r>
              <a:rPr lang="tr-TR" sz="2400" dirty="0">
                <a:solidFill>
                  <a:srgbClr val="FF0000"/>
                </a:solidFill>
                <a:latin typeface="Times New Roman" panose="02020603050405020304" pitchFamily="18" charset="0"/>
                <a:cs typeface="Times New Roman" panose="02020603050405020304" pitchFamily="18" charset="0"/>
              </a:rPr>
              <a:t>başarı sıralaması itibarıyla ilk yüzde 20’lik </a:t>
            </a:r>
            <a:r>
              <a:rPr lang="tr-TR" sz="2400" dirty="0">
                <a:latin typeface="Times New Roman" panose="02020603050405020304" pitchFamily="18" charset="0"/>
                <a:cs typeface="Times New Roman" panose="02020603050405020304" pitchFamily="18" charset="0"/>
              </a:rPr>
              <a:t>dilimde yer almalıdır.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1852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0339-B9F8-1849-F7B9-5C780A38FE81}"/>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508E0115-4687-BF61-5EC0-A9FE7F81A7A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DA7938B8-CAE0-821B-0F9F-F9C07BA0219C}"/>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Çift Anadal (ÇAP) ve </a:t>
            </a:r>
            <a:r>
              <a:rPr lang="tr-TR" sz="3200" dirty="0" err="1">
                <a:latin typeface="Times New Roman" panose="02020603050405020304" pitchFamily="18" charset="0"/>
                <a:cs typeface="Times New Roman" panose="02020603050405020304" pitchFamily="18" charset="0"/>
              </a:rPr>
              <a:t>Yandal</a:t>
            </a:r>
            <a:r>
              <a:rPr lang="tr-TR" sz="3200" dirty="0">
                <a:latin typeface="Times New Roman" panose="02020603050405020304" pitchFamily="18" charset="0"/>
                <a:cs typeface="Times New Roman" panose="02020603050405020304" pitchFamily="18" charset="0"/>
              </a:rPr>
              <a:t> programları</a:t>
            </a:r>
            <a:endParaRPr lang="en-US" sz="24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384CA13F-1E20-7F8D-0361-A8718C6DB9D5}"/>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ED72B828-D5C5-5DBB-049A-82BB8996E980}"/>
              </a:ext>
            </a:extLst>
          </p:cNvPr>
          <p:cNvSpPr txBox="1"/>
          <p:nvPr/>
        </p:nvSpPr>
        <p:spPr>
          <a:xfrm>
            <a:off x="3222218" y="1402660"/>
            <a:ext cx="8391832" cy="5632311"/>
          </a:xfrm>
          <a:prstGeom prst="rect">
            <a:avLst/>
          </a:prstGeom>
          <a:noFill/>
        </p:spPr>
        <p:txBody>
          <a:bodyPr wrap="square">
            <a:spAutoFit/>
          </a:bodyPr>
          <a:lstStyle/>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Öğrencinin çift anadal programına başvurduğu yarıyıla kadar anadal programında almakla yükümlü olduğu tüm derslerden başarılı olması gerekir. Ancak, üst yarıyıllardan alınmış olan derslerde başarı şartı </a:t>
            </a:r>
            <a:r>
              <a:rPr lang="tr-TR" sz="2400" dirty="0">
                <a:solidFill>
                  <a:srgbClr val="FF0000"/>
                </a:solidFill>
                <a:latin typeface="Times New Roman" panose="02020603050405020304" pitchFamily="18" charset="0"/>
                <a:cs typeface="Times New Roman" panose="02020603050405020304" pitchFamily="18" charset="0"/>
              </a:rPr>
              <a:t>aranmaz</a:t>
            </a:r>
            <a:r>
              <a:rPr lang="tr-TR" sz="2400" dirty="0">
                <a:latin typeface="Times New Roman" panose="02020603050405020304" pitchFamily="18" charset="0"/>
                <a:cs typeface="Times New Roman" panose="02020603050405020304" pitchFamily="18" charset="0"/>
              </a:rPr>
              <a:t>.</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Çift anadal programında, kayıt dondurmadan veya izinli olmadan iki yarıyıl üst üste ders almayan öğrencinin çift anadal programından kaydı silinir.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Öğrencinin çift anadal programından mezun olabilmesi için anadal programındaki </a:t>
            </a:r>
            <a:r>
              <a:rPr lang="tr-TR" sz="2400" dirty="0" err="1">
                <a:solidFill>
                  <a:srgbClr val="FF0000"/>
                </a:solidFill>
                <a:latin typeface="Times New Roman" panose="02020603050405020304" pitchFamily="18" charset="0"/>
                <a:cs typeface="Times New Roman" panose="02020603050405020304" pitchFamily="18" charset="0"/>
              </a:rPr>
              <a:t>GANO’sunun</a:t>
            </a:r>
            <a:r>
              <a:rPr lang="tr-TR" sz="2400" dirty="0">
                <a:solidFill>
                  <a:srgbClr val="FF0000"/>
                </a:solidFill>
                <a:latin typeface="Times New Roman" panose="02020603050405020304" pitchFamily="18" charset="0"/>
                <a:cs typeface="Times New Roman" panose="02020603050405020304" pitchFamily="18" charset="0"/>
              </a:rPr>
              <a:t> 4 üzerinden en az 2.72 </a:t>
            </a:r>
            <a:r>
              <a:rPr lang="tr-TR" sz="2400" dirty="0">
                <a:latin typeface="Times New Roman" panose="02020603050405020304" pitchFamily="18" charset="0"/>
                <a:cs typeface="Times New Roman" panose="02020603050405020304" pitchFamily="18" charset="0"/>
              </a:rPr>
              <a:t>olması gerekir. Tüm çift anadal öğrenimi süresince öğrencinin anadal programındaki </a:t>
            </a:r>
            <a:r>
              <a:rPr lang="tr-TR" sz="2400" dirty="0" err="1">
                <a:solidFill>
                  <a:srgbClr val="FF0000"/>
                </a:solidFill>
                <a:latin typeface="Times New Roman" panose="02020603050405020304" pitchFamily="18" charset="0"/>
                <a:cs typeface="Times New Roman" panose="02020603050405020304" pitchFamily="18" charset="0"/>
              </a:rPr>
              <a:t>GANO’su</a:t>
            </a:r>
            <a:r>
              <a:rPr lang="tr-TR" sz="2400" dirty="0">
                <a:solidFill>
                  <a:srgbClr val="FF0000"/>
                </a:solidFill>
                <a:latin typeface="Times New Roman" panose="02020603050405020304" pitchFamily="18" charset="0"/>
                <a:cs typeface="Times New Roman" panose="02020603050405020304" pitchFamily="18" charset="0"/>
              </a:rPr>
              <a:t> bir defaya mahsus olmak üzere 4 üzerinden 2,50’ye </a:t>
            </a:r>
            <a:r>
              <a:rPr lang="tr-TR" sz="2400" dirty="0">
                <a:latin typeface="Times New Roman" panose="02020603050405020304" pitchFamily="18" charset="0"/>
                <a:cs typeface="Times New Roman" panose="02020603050405020304" pitchFamily="18" charset="0"/>
              </a:rPr>
              <a:t>kadar düşebilir.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0047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72B9-67A2-E435-717C-EA8FBFFF3754}"/>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17ACB4E-064A-A5C3-74C2-6A147FC8A0FC}"/>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DD2A6BDB-8B93-7C77-26F1-1D7C51185573}"/>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Çift Anadal (ÇAP) ve </a:t>
            </a:r>
            <a:r>
              <a:rPr lang="tr-TR" sz="3200" dirty="0" err="1">
                <a:latin typeface="Times New Roman" panose="02020603050405020304" pitchFamily="18" charset="0"/>
                <a:cs typeface="Times New Roman" panose="02020603050405020304" pitchFamily="18" charset="0"/>
              </a:rPr>
              <a:t>Yandal</a:t>
            </a:r>
            <a:r>
              <a:rPr lang="tr-TR" sz="3200" dirty="0">
                <a:latin typeface="Times New Roman" panose="02020603050405020304" pitchFamily="18" charset="0"/>
                <a:cs typeface="Times New Roman" panose="02020603050405020304" pitchFamily="18" charset="0"/>
              </a:rPr>
              <a:t> programları</a:t>
            </a:r>
            <a:endParaRPr lang="en-US" sz="24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AC03BEC6-6C62-B4D6-7691-E5EAEA2BCED3}"/>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E0C4DB74-5FD1-B1D3-B92D-1F0C19F724A2}"/>
              </a:ext>
            </a:extLst>
          </p:cNvPr>
          <p:cNvSpPr txBox="1"/>
          <p:nvPr/>
        </p:nvSpPr>
        <p:spPr>
          <a:xfrm>
            <a:off x="3222218" y="1402660"/>
            <a:ext cx="8391832" cy="3046988"/>
          </a:xfrm>
          <a:prstGeom prst="rect">
            <a:avLst/>
          </a:prstGeom>
          <a:noFill/>
        </p:spPr>
        <p:txBody>
          <a:bodyPr wrap="square">
            <a:spAutoFit/>
          </a:bodyPr>
          <a:lstStyle/>
          <a:p>
            <a:pPr algn="just"/>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Anadal programındaki </a:t>
            </a:r>
            <a:r>
              <a:rPr lang="tr-TR" sz="2400" dirty="0" err="1">
                <a:latin typeface="Times New Roman" panose="02020603050405020304" pitchFamily="18" charset="0"/>
                <a:cs typeface="Times New Roman" panose="02020603050405020304" pitchFamily="18" charset="0"/>
              </a:rPr>
              <a:t>GANO’su</a:t>
            </a:r>
            <a:r>
              <a:rPr lang="tr-TR" sz="2400" dirty="0">
                <a:latin typeface="Times New Roman" panose="02020603050405020304" pitchFamily="18" charset="0"/>
                <a:cs typeface="Times New Roman" panose="02020603050405020304" pitchFamily="18" charset="0"/>
              </a:rPr>
              <a:t> ikinci bir kez 4 üzerinden 2,72’nin altına düştüğü takdirde öğrencinin çift anadal programından kaydı silinir.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457200" indent="-4572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Mezuniyet sonunda öğrenci </a:t>
            </a:r>
            <a:r>
              <a:rPr lang="tr-TR" sz="2400" dirty="0">
                <a:solidFill>
                  <a:srgbClr val="FF0000"/>
                </a:solidFill>
                <a:latin typeface="Times New Roman" panose="02020603050405020304" pitchFamily="18" charset="0"/>
                <a:cs typeface="Times New Roman" panose="02020603050405020304" pitchFamily="18" charset="0"/>
              </a:rPr>
              <a:t>iki ayrı diploma</a:t>
            </a:r>
            <a:r>
              <a:rPr lang="tr-TR" sz="2400" dirty="0">
                <a:latin typeface="Times New Roman" panose="02020603050405020304" pitchFamily="18" charset="0"/>
                <a:cs typeface="Times New Roman" panose="02020603050405020304" pitchFamily="18" charset="0"/>
              </a:rPr>
              <a:t> alır.</a:t>
            </a:r>
          </a:p>
          <a:p>
            <a:pPr marL="457200" indent="-4572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617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A7989-339F-8653-4FAB-74F42CDAD637}"/>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87EB4D6F-88A7-0339-9B59-EF02BCF47A3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278AB8D1-5014-C51F-AA2A-B5182E0C9420}"/>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Çift Anadal (ÇAP) ve </a:t>
            </a:r>
            <a:r>
              <a:rPr lang="tr-TR" sz="3200" dirty="0" err="1">
                <a:latin typeface="Times New Roman" panose="02020603050405020304" pitchFamily="18" charset="0"/>
                <a:cs typeface="Times New Roman" panose="02020603050405020304" pitchFamily="18" charset="0"/>
              </a:rPr>
              <a:t>Yandal</a:t>
            </a:r>
            <a:r>
              <a:rPr lang="tr-TR" sz="3200" dirty="0">
                <a:latin typeface="Times New Roman" panose="02020603050405020304" pitchFamily="18" charset="0"/>
                <a:cs typeface="Times New Roman" panose="02020603050405020304" pitchFamily="18" charset="0"/>
              </a:rPr>
              <a:t> programları</a:t>
            </a:r>
            <a:endParaRPr lang="en-US" sz="24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CC1C372E-DE14-0629-8AA0-371A45FA1DA4}"/>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1FD9F237-8B27-F415-A945-B7DDBF1E7A36}"/>
              </a:ext>
            </a:extLst>
          </p:cNvPr>
          <p:cNvSpPr txBox="1"/>
          <p:nvPr/>
        </p:nvSpPr>
        <p:spPr>
          <a:xfrm>
            <a:off x="3222218" y="1402660"/>
            <a:ext cx="8391832" cy="4893647"/>
          </a:xfrm>
          <a:prstGeom prst="rect">
            <a:avLst/>
          </a:prstGeom>
          <a:noFill/>
        </p:spPr>
        <p:txBody>
          <a:bodyPr wrap="square">
            <a:spAutoFit/>
          </a:bodyPr>
          <a:lstStyle/>
          <a:p>
            <a:pPr marL="342900" indent="-342900" algn="just">
              <a:buFont typeface="Wingdings" panose="05000000000000000000" pitchFamily="2" charset="2"/>
              <a:buChar char="ü"/>
            </a:pPr>
            <a:r>
              <a:rPr lang="tr-TR" sz="2400" b="1" dirty="0" err="1">
                <a:latin typeface="Times New Roman" panose="02020603050405020304" pitchFamily="18" charset="0"/>
                <a:cs typeface="Times New Roman" panose="02020603050405020304" pitchFamily="18" charset="0"/>
              </a:rPr>
              <a:t>Yandal</a:t>
            </a:r>
            <a:r>
              <a:rPr lang="tr-TR" sz="2400" b="1" dirty="0">
                <a:latin typeface="Times New Roman" panose="02020603050405020304" pitchFamily="18" charset="0"/>
                <a:cs typeface="Times New Roman" panose="02020603050405020304" pitchFamily="18" charset="0"/>
              </a:rPr>
              <a:t> Programı </a:t>
            </a:r>
            <a:r>
              <a:rPr lang="tr-TR" sz="2400" dirty="0">
                <a:latin typeface="Times New Roman" panose="02020603050405020304" pitchFamily="18" charset="0"/>
                <a:cs typeface="Times New Roman" panose="02020603050405020304" pitchFamily="18" charset="0"/>
              </a:rPr>
              <a:t>ise bir lisans öğrencisinin kendi ana dalı dışında farklı bir bölümden </a:t>
            </a:r>
            <a:r>
              <a:rPr lang="tr-TR" sz="2400" dirty="0">
                <a:solidFill>
                  <a:srgbClr val="FF0000"/>
                </a:solidFill>
                <a:latin typeface="Times New Roman" panose="02020603050405020304" pitchFamily="18" charset="0"/>
                <a:cs typeface="Times New Roman" panose="02020603050405020304" pitchFamily="18" charset="0"/>
              </a:rPr>
              <a:t>ikinci bir uzmanlık alanında sertifika </a:t>
            </a:r>
            <a:r>
              <a:rPr lang="tr-TR" sz="2400" dirty="0">
                <a:latin typeface="Times New Roman" panose="02020603050405020304" pitchFamily="18" charset="0"/>
                <a:cs typeface="Times New Roman" panose="02020603050405020304" pitchFamily="18" charset="0"/>
              </a:rPr>
              <a:t>almasını sağlayan akademik bir programdır.</a:t>
            </a:r>
          </a:p>
          <a:p>
            <a:pPr marL="342900" indent="-3429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400" dirty="0" err="1">
                <a:latin typeface="Times New Roman" panose="02020603050405020304" pitchFamily="18" charset="0"/>
                <a:cs typeface="Times New Roman" panose="02020603050405020304" pitchFamily="18" charset="0"/>
              </a:rPr>
              <a:t>Yandal</a:t>
            </a:r>
            <a:r>
              <a:rPr lang="tr-TR" sz="2400" dirty="0">
                <a:latin typeface="Times New Roman" panose="02020603050405020304" pitchFamily="18" charset="0"/>
                <a:cs typeface="Times New Roman" panose="02020603050405020304" pitchFamily="18" charset="0"/>
              </a:rPr>
              <a:t> programına başvuracak öğrencinin anadal programındaki </a:t>
            </a:r>
            <a:r>
              <a:rPr lang="tr-TR" sz="2400" dirty="0" err="1">
                <a:solidFill>
                  <a:srgbClr val="FF0000"/>
                </a:solidFill>
                <a:latin typeface="Times New Roman" panose="02020603050405020304" pitchFamily="18" charset="0"/>
                <a:cs typeface="Times New Roman" panose="02020603050405020304" pitchFamily="18" charset="0"/>
              </a:rPr>
              <a:t>GANO’su</a:t>
            </a:r>
            <a:r>
              <a:rPr lang="tr-TR" sz="2400" dirty="0">
                <a:solidFill>
                  <a:srgbClr val="FF0000"/>
                </a:solidFill>
                <a:latin typeface="Times New Roman" panose="02020603050405020304" pitchFamily="18" charset="0"/>
                <a:cs typeface="Times New Roman" panose="02020603050405020304" pitchFamily="18" charset="0"/>
              </a:rPr>
              <a:t> 4 üzerinden 2.50 </a:t>
            </a:r>
            <a:r>
              <a:rPr lang="tr-TR" sz="2400" dirty="0">
                <a:latin typeface="Times New Roman" panose="02020603050405020304" pitchFamily="18" charset="0"/>
                <a:cs typeface="Times New Roman" panose="02020603050405020304" pitchFamily="18" charset="0"/>
              </a:rPr>
              <a:t>(100 tam puan üzerinden en az 65) olması gerekir.</a:t>
            </a:r>
          </a:p>
          <a:p>
            <a:pPr marL="342900" indent="-3429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Öğrencinin </a:t>
            </a:r>
            <a:r>
              <a:rPr lang="tr-TR" sz="2400" dirty="0" err="1">
                <a:latin typeface="Times New Roman" panose="02020603050405020304" pitchFamily="18" charset="0"/>
                <a:cs typeface="Times New Roman" panose="02020603050405020304" pitchFamily="18" charset="0"/>
              </a:rPr>
              <a:t>yandal</a:t>
            </a:r>
            <a:r>
              <a:rPr lang="tr-TR" sz="2400" dirty="0">
                <a:latin typeface="Times New Roman" panose="02020603050405020304" pitchFamily="18" charset="0"/>
                <a:cs typeface="Times New Roman" panose="02020603050405020304" pitchFamily="18" charset="0"/>
              </a:rPr>
              <a:t> programına devam edebilmesi için </a:t>
            </a:r>
            <a:r>
              <a:rPr lang="tr-TR" sz="2400" dirty="0" err="1">
                <a:latin typeface="Times New Roman" panose="02020603050405020304" pitchFamily="18" charset="0"/>
                <a:cs typeface="Times New Roman" panose="02020603050405020304" pitchFamily="18" charset="0"/>
              </a:rPr>
              <a:t>GANO’sunun</a:t>
            </a:r>
            <a:r>
              <a:rPr lang="tr-TR" sz="2400" dirty="0">
                <a:latin typeface="Times New Roman" panose="02020603050405020304" pitchFamily="18" charset="0"/>
                <a:cs typeface="Times New Roman" panose="02020603050405020304" pitchFamily="18" charset="0"/>
              </a:rPr>
              <a:t>, </a:t>
            </a:r>
            <a:r>
              <a:rPr lang="tr-TR" sz="2400" dirty="0">
                <a:solidFill>
                  <a:srgbClr val="FF0000"/>
                </a:solidFill>
                <a:latin typeface="Times New Roman" panose="02020603050405020304" pitchFamily="18" charset="0"/>
                <a:cs typeface="Times New Roman" panose="02020603050405020304" pitchFamily="18" charset="0"/>
              </a:rPr>
              <a:t>anadal programında 4 üzerinden en az 2.29, </a:t>
            </a:r>
            <a:r>
              <a:rPr lang="tr-TR" sz="2400" dirty="0" err="1">
                <a:solidFill>
                  <a:srgbClr val="FF0000"/>
                </a:solidFill>
                <a:latin typeface="Times New Roman" panose="02020603050405020304" pitchFamily="18" charset="0"/>
                <a:cs typeface="Times New Roman" panose="02020603050405020304" pitchFamily="18" charset="0"/>
              </a:rPr>
              <a:t>yandal</a:t>
            </a:r>
            <a:r>
              <a:rPr lang="tr-TR" sz="2400" dirty="0">
                <a:solidFill>
                  <a:srgbClr val="FF0000"/>
                </a:solidFill>
                <a:latin typeface="Times New Roman" panose="02020603050405020304" pitchFamily="18" charset="0"/>
                <a:cs typeface="Times New Roman" panose="02020603050405020304" pitchFamily="18" charset="0"/>
              </a:rPr>
              <a:t> programında ise en az 2,00</a:t>
            </a:r>
            <a:r>
              <a:rPr lang="tr-TR" sz="2400" dirty="0">
                <a:latin typeface="Times New Roman" panose="02020603050405020304" pitchFamily="18" charset="0"/>
                <a:cs typeface="Times New Roman" panose="02020603050405020304" pitchFamily="18" charset="0"/>
              </a:rPr>
              <a:t> olması gerekir. Bu şartı sağlayamayan öğrencinin </a:t>
            </a:r>
            <a:r>
              <a:rPr lang="tr-TR" sz="2400" dirty="0" err="1">
                <a:latin typeface="Times New Roman" panose="02020603050405020304" pitchFamily="18" charset="0"/>
                <a:cs typeface="Times New Roman" panose="02020603050405020304" pitchFamily="18" charset="0"/>
              </a:rPr>
              <a:t>yandal</a:t>
            </a:r>
            <a:r>
              <a:rPr lang="tr-TR" sz="2400" dirty="0">
                <a:latin typeface="Times New Roman" panose="02020603050405020304" pitchFamily="18" charset="0"/>
                <a:cs typeface="Times New Roman" panose="02020603050405020304" pitchFamily="18" charset="0"/>
              </a:rPr>
              <a:t> programından kaydı silinir.</a:t>
            </a:r>
          </a:p>
          <a:p>
            <a:pPr marL="342900" indent="-342900" algn="just">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0836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FE39D-25F1-AA38-C352-FFFB2F40EFCE}"/>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4A7FAB18-9D75-163B-73BE-997805AA892B}"/>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D35C901B-CD8C-7471-1DB1-EC57B7178F1B}"/>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D0FA6ED4-2A34-65CF-6BAB-B61061F91098}"/>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50FEC087-6421-CAFB-E987-319E976C43A3}"/>
              </a:ext>
            </a:extLst>
          </p:cNvPr>
          <p:cNvSpPr txBox="1"/>
          <p:nvPr/>
        </p:nvSpPr>
        <p:spPr>
          <a:xfrm>
            <a:off x="3154577" y="1336928"/>
            <a:ext cx="8391832" cy="2677656"/>
          </a:xfrm>
          <a:prstGeom prst="rect">
            <a:avLst/>
          </a:prstGeom>
          <a:noFill/>
        </p:spPr>
        <p:txBody>
          <a:bodyPr wrap="square">
            <a:spAutoFit/>
          </a:bodyPr>
          <a:lstStyle/>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Erasmus+ Avrupa Birliği destekli bir öğrenci ve personel değişim programıdır.</a:t>
            </a: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Erasmus+ kapsamında anlaşmalar;</a:t>
            </a: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a:p>
            <a:pPr algn="just" fontAlgn="base"/>
            <a:endParaRPr lang="tr-TR" sz="2400" dirty="0">
              <a:latin typeface="Times New Roman" panose="02020603050405020304" pitchFamily="18" charset="0"/>
              <a:cs typeface="Times New Roman" panose="02020603050405020304" pitchFamily="18" charset="0"/>
            </a:endParaRPr>
          </a:p>
        </p:txBody>
      </p:sp>
      <p:pic>
        <p:nvPicPr>
          <p:cNvPr id="9" name="Resim 8">
            <a:extLst>
              <a:ext uri="{FF2B5EF4-FFF2-40B4-BE49-F238E27FC236}">
                <a16:creationId xmlns:a16="http://schemas.microsoft.com/office/drawing/2014/main" id="{CC6E28EC-C152-9B7B-CC5D-5A2738DC5D98}"/>
              </a:ext>
            </a:extLst>
          </p:cNvPr>
          <p:cNvPicPr>
            <a:picLocks noChangeAspect="1"/>
          </p:cNvPicPr>
          <p:nvPr/>
        </p:nvPicPr>
        <p:blipFill>
          <a:blip r:embed="rId3"/>
          <a:stretch>
            <a:fillRect/>
          </a:stretch>
        </p:blipFill>
        <p:spPr>
          <a:xfrm>
            <a:off x="3382546" y="2916568"/>
            <a:ext cx="6425132" cy="3795064"/>
          </a:xfrm>
          <a:prstGeom prst="rect">
            <a:avLst/>
          </a:prstGeom>
        </p:spPr>
      </p:pic>
    </p:spTree>
    <p:extLst>
      <p:ext uri="{BB962C8B-B14F-4D97-AF65-F5344CB8AC3E}">
        <p14:creationId xmlns:p14="http://schemas.microsoft.com/office/powerpoint/2010/main" val="1863197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2010F-CF0C-9E3B-536D-CFDD6F8931AC}"/>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69808EBA-9E61-E321-9D3B-E51EFD3397A9}"/>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F9725549-1082-6CFE-72A7-8CB45E0FD620}"/>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19FA0370-0E8A-899C-7203-1860A9EDA10C}"/>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89AE34FA-54FC-A52A-2D45-10AB9A512CC8}"/>
              </a:ext>
            </a:extLst>
          </p:cNvPr>
          <p:cNvSpPr txBox="1"/>
          <p:nvPr/>
        </p:nvSpPr>
        <p:spPr>
          <a:xfrm>
            <a:off x="3222218" y="1579641"/>
            <a:ext cx="8391832" cy="5262979"/>
          </a:xfrm>
          <a:prstGeom prst="rect">
            <a:avLst/>
          </a:prstGeom>
          <a:noFill/>
        </p:spPr>
        <p:txBody>
          <a:bodyPr wrap="square">
            <a:spAutoFit/>
          </a:bodyPr>
          <a:lstStyle/>
          <a:p>
            <a:pPr marL="342900" indent="-342900" algn="just" fontAlgn="base">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2025-2026 Bahar Dönemi Erasmus+ Öğrenim Başvuruları Başlamıştır!</a:t>
            </a:r>
          </a:p>
          <a:p>
            <a:pPr marL="342900" indent="-3429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Başvurular </a:t>
            </a:r>
            <a:r>
              <a:rPr lang="tr-TR" sz="2400" b="1" i="1" u="sng" dirty="0">
                <a:solidFill>
                  <a:srgbClr val="FF0000"/>
                </a:solidFill>
                <a:latin typeface="Times New Roman" panose="02020603050405020304" pitchFamily="18" charset="0"/>
                <a:cs typeface="Times New Roman" panose="02020603050405020304" pitchFamily="18" charset="0"/>
              </a:rPr>
              <a:t>“https://turnaportal.ua.gov.tr” </a:t>
            </a:r>
            <a:r>
              <a:rPr lang="tr-TR" sz="2400" dirty="0">
                <a:latin typeface="Times New Roman" panose="02020603050405020304" pitchFamily="18" charset="0"/>
                <a:cs typeface="Times New Roman" panose="02020603050405020304" pitchFamily="18" charset="0"/>
              </a:rPr>
              <a:t>adresinden, E-Devlet kullanıcı bilgileri girilerek sadece elektronik ortamda yapılacaktır. Erasmus Ofisine fiziki olarak herhangi bir belge teslim edilmeyecektir.</a:t>
            </a:r>
          </a:p>
          <a:p>
            <a:pPr marL="342900" indent="-342900" algn="just">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 Son Başvuru Tarihi: 16.10.2025 </a:t>
            </a:r>
          </a:p>
          <a:p>
            <a:pPr marL="342900" indent="-342900" algn="just" fontAlgn="base">
              <a:buFont typeface="Wingdings" panose="05000000000000000000" pitchFamily="2" charset="2"/>
              <a:buChar char="ü"/>
            </a:pPr>
            <a:r>
              <a:rPr lang="tr-TR" sz="2400" b="1" dirty="0">
                <a:solidFill>
                  <a:srgbClr val="FF0000"/>
                </a:solidFill>
                <a:latin typeface="Times New Roman" panose="02020603050405020304" pitchFamily="18" charset="0"/>
                <a:cs typeface="Times New Roman" panose="02020603050405020304" pitchFamily="18" charset="0"/>
              </a:rPr>
              <a:t>https://kmu.edu.tr/erasmus/duyuru/46487/20252026-bahar-donemi-erasmus+-ogrenim-basvurulari-baslamistir/tr</a:t>
            </a:r>
          </a:p>
          <a:p>
            <a:pPr marL="342900" indent="-342900" algn="just" fontAlgn="base">
              <a:buFont typeface="Wingdings" panose="05000000000000000000" pitchFamily="2" charset="2"/>
              <a:buChar char="ü"/>
            </a:pPr>
            <a:endParaRPr lang="tr-TR" sz="2400" b="1" dirty="0">
              <a:solidFill>
                <a:srgbClr val="FF0000"/>
              </a:solidFill>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Erasmus Kurum Koordinatörlüğü: Rektörlük Binası Zemin Kat   Tel 1: 0338 226 2000 -5084 </a:t>
            </a:r>
          </a:p>
          <a:p>
            <a:pPr algn="just"/>
            <a:r>
              <a:rPr lang="tr-TR" dirty="0">
                <a:latin typeface="Times New Roman" panose="02020603050405020304" pitchFamily="18" charset="0"/>
                <a:cs typeface="Times New Roman" panose="02020603050405020304" pitchFamily="18" charset="0"/>
              </a:rPr>
              <a:t>(Kurum Koordinatörü Öğr. Gör. Dr. Uğur AYGÜN) Tel 2: 0338 226 20 81 (Öğr. Gör. Dr. Harun ÖZMERDİVANLI) E-mail: </a:t>
            </a:r>
            <a:r>
              <a:rPr lang="tr-TR" dirty="0" err="1">
                <a:latin typeface="Times New Roman" panose="02020603050405020304" pitchFamily="18" charset="0"/>
                <a:cs typeface="Times New Roman" panose="02020603050405020304" pitchFamily="18" charset="0"/>
              </a:rPr>
              <a:t>erasmus</a:t>
            </a:r>
            <a:r>
              <a:rPr lang="tr-TR" dirty="0">
                <a:latin typeface="Times New Roman" panose="02020603050405020304" pitchFamily="18" charset="0"/>
                <a:cs typeface="Times New Roman" panose="02020603050405020304" pitchFamily="18" charset="0"/>
              </a:rPr>
              <a:t> @kmu.edu.tr </a:t>
            </a:r>
          </a:p>
          <a:p>
            <a:pPr marL="342900" indent="-342900" algn="just" fontAlgn="base">
              <a:buFont typeface="Wingdings" panose="05000000000000000000" pitchFamily="2" charset="2"/>
              <a:buChar char="ü"/>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843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8572E-7D9D-81A3-2763-66B65FDDEDF5}"/>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4EF7EEE1-9EC4-8E10-C23F-A07AD9491FB5}"/>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A6EBF5AA-400E-53A5-FCC0-3890DFB4351A}"/>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BB49E126-1303-6604-63E1-43FDCFBD619F}"/>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E7EF8693-3604-65A7-FA26-416847BDC2F4}"/>
              </a:ext>
            </a:extLst>
          </p:cNvPr>
          <p:cNvSpPr txBox="1"/>
          <p:nvPr/>
        </p:nvSpPr>
        <p:spPr>
          <a:xfrm>
            <a:off x="3222218" y="1579641"/>
            <a:ext cx="8391832" cy="4924425"/>
          </a:xfrm>
          <a:prstGeom prst="rect">
            <a:avLst/>
          </a:prstGeom>
          <a:noFill/>
        </p:spPr>
        <p:txBody>
          <a:bodyPr wrap="square">
            <a:spAutoFit/>
          </a:bodyPr>
          <a:lstStyle/>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Erasmus Dil Sınavı Puanı</a:t>
            </a:r>
          </a:p>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Transkript (Not ortalamasının tespitinde öğrencinin almış olduğu en son transkript AGNO dikkate alınacaktır.)</a:t>
            </a:r>
          </a:p>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Lisans öğrencileri için </a:t>
            </a:r>
            <a:r>
              <a:rPr lang="tr-TR" sz="2400" b="1" dirty="0">
                <a:latin typeface="Times New Roman" panose="02020603050405020304" pitchFamily="18" charset="0"/>
                <a:cs typeface="Times New Roman" panose="02020603050405020304" pitchFamily="18" charset="0"/>
              </a:rPr>
              <a:t>2.20/4.00 ortalama</a:t>
            </a:r>
            <a:endParaRPr lang="tr-TR" sz="240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Bölümlerinin ikili anlaşması olan lisans öğrencileri başvurabilir.</a:t>
            </a:r>
          </a:p>
          <a:p>
            <a:pPr marL="342900" indent="-342900">
              <a:buFont typeface="Wingdings" panose="05000000000000000000" pitchFamily="2" charset="2"/>
              <a:buChar char="ü"/>
            </a:pPr>
            <a:r>
              <a:rPr lang="tr-TR" sz="2400" dirty="0">
                <a:highlight>
                  <a:srgbClr val="FFFF00"/>
                </a:highlight>
                <a:latin typeface="Times New Roman" panose="02020603050405020304" pitchFamily="18" charset="0"/>
                <a:cs typeface="Times New Roman" panose="02020603050405020304" pitchFamily="18" charset="0"/>
              </a:rPr>
              <a:t>Bölümünün ikili anlaşması olması şarttır!</a:t>
            </a:r>
          </a:p>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Başvuran her öğrencinin öğrenim görülecek dönemde en az 30 AKTS ders yükü olması gerekmektedir.</a:t>
            </a:r>
          </a:p>
          <a:p>
            <a:pPr marL="342900" indent="-342900">
              <a:buFont typeface="Wingdings" panose="05000000000000000000" pitchFamily="2" charset="2"/>
              <a:buChar char="ü"/>
            </a:pPr>
            <a:r>
              <a:rPr lang="tr-TR" sz="2400" dirty="0">
                <a:latin typeface="Times New Roman" panose="02020603050405020304" pitchFamily="18" charset="0"/>
                <a:cs typeface="Times New Roman" panose="02020603050405020304" pitchFamily="18" charset="0"/>
              </a:rPr>
              <a:t>Alttan dersi olan öğrenciler de belirtilen başvuru ortalamasını taşımak şartıyla başvuru yapabilir.</a:t>
            </a:r>
          </a:p>
          <a:p>
            <a:pPr marL="342900" indent="-342900">
              <a:buFont typeface="Wingdings" panose="05000000000000000000" pitchFamily="2" charset="2"/>
              <a:buChar char="ü"/>
            </a:pPr>
            <a:endParaRPr lang="tr-TR" sz="24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endParaRPr lang="tr-TR" sz="24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endParaRPr lang="tr-TR" sz="2400" dirty="0"/>
          </a:p>
        </p:txBody>
      </p:sp>
    </p:spTree>
    <p:extLst>
      <p:ext uri="{BB962C8B-B14F-4D97-AF65-F5344CB8AC3E}">
        <p14:creationId xmlns:p14="http://schemas.microsoft.com/office/powerpoint/2010/main" val="984262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35944"/>
            <a:ext cx="8686800" cy="4155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2664" y="4191000"/>
            <a:ext cx="8676736"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6572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5607A-6D74-F3AE-05CB-BF780C17B38D}"/>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68365B8-574E-52A0-594F-54DE0725C926}"/>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0ACACF60-CF58-077F-AACB-7E17F9DF406D}"/>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1EB3A6FA-4117-5327-925D-7302D598E8B3}"/>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FC5813B8-AFAC-05B8-8F0F-D09694993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5727" y="1819536"/>
            <a:ext cx="8013041" cy="38007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7132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92316-5329-7BAF-7393-C32B361B38A7}"/>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10A6A7B3-352F-29C1-90B9-F4EB840FD825}"/>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EF2A6F8D-0938-BD58-985C-A261A452A31E}"/>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A696DC4F-F1C8-FB28-44C1-373D704FC8FF}"/>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 name="İçerik Yer Tutucusu 4">
            <a:extLst>
              <a:ext uri="{FF2B5EF4-FFF2-40B4-BE49-F238E27FC236}">
                <a16:creationId xmlns:a16="http://schemas.microsoft.com/office/drawing/2014/main" id="{A571883B-6DD2-93C4-5129-66037E5B213A}"/>
              </a:ext>
            </a:extLst>
          </p:cNvPr>
          <p:cNvPicPr>
            <a:picLocks noChangeAspect="1"/>
          </p:cNvPicPr>
          <p:nvPr/>
        </p:nvPicPr>
        <p:blipFill>
          <a:blip r:embed="rId3"/>
          <a:stretch>
            <a:fillRect/>
          </a:stretch>
        </p:blipFill>
        <p:spPr>
          <a:xfrm>
            <a:off x="3384450" y="1047313"/>
            <a:ext cx="8229600" cy="5428282"/>
          </a:xfrm>
          <a:prstGeom prst="rect">
            <a:avLst/>
          </a:prstGeom>
        </p:spPr>
      </p:pic>
    </p:spTree>
    <p:extLst>
      <p:ext uri="{BB962C8B-B14F-4D97-AF65-F5344CB8AC3E}">
        <p14:creationId xmlns:p14="http://schemas.microsoft.com/office/powerpoint/2010/main" val="3549589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F1CAC-29D2-FBDB-D398-B86B9A1812E1}"/>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5D0F0A22-56CB-237B-6FB0-9D18002F1243}"/>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E0923638-274C-AFA0-2E21-EE6DB7CF359A}"/>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ACF5D79D-67A6-6870-2D18-62C9804CDF2D}"/>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6CF811FB-BA75-C7A4-B8B7-6DE6CD5595CD}"/>
              </a:ext>
            </a:extLst>
          </p:cNvPr>
          <p:cNvSpPr txBox="1"/>
          <p:nvPr/>
        </p:nvSpPr>
        <p:spPr>
          <a:xfrm>
            <a:off x="3400930" y="1489018"/>
            <a:ext cx="8256549" cy="4154984"/>
          </a:xfrm>
          <a:prstGeom prst="rect">
            <a:avLst/>
          </a:prstGeom>
          <a:noFill/>
        </p:spPr>
        <p:txBody>
          <a:bodyPr wrap="square">
            <a:spAutoFit/>
          </a:bodyPr>
          <a:lstStyle/>
          <a:p>
            <a:r>
              <a:rPr lang="tr-TR" sz="2400" dirty="0">
                <a:solidFill>
                  <a:srgbClr val="FF0000"/>
                </a:solidFill>
                <a:latin typeface="Times New Roman" panose="02020603050405020304" pitchFamily="18" charset="0"/>
                <a:cs typeface="Times New Roman" panose="02020603050405020304" pitchFamily="18" charset="0"/>
              </a:rPr>
              <a:t>Başvuru Şartları</a:t>
            </a:r>
          </a:p>
          <a:p>
            <a:r>
              <a:rPr lang="tr-TR" sz="2400" dirty="0">
                <a:latin typeface="Times New Roman" panose="02020603050405020304" pitchFamily="18" charset="0"/>
                <a:cs typeface="Times New Roman" panose="02020603050405020304" pitchFamily="18" charset="0"/>
              </a:rPr>
              <a:t>En az bir dönem eğitim tamamlamış olmak gereklidir.</a:t>
            </a:r>
          </a:p>
          <a:p>
            <a:pPr marL="0" indent="0">
              <a:buNone/>
            </a:pPr>
            <a:r>
              <a:rPr lang="tr-TR" sz="2400" b="1" dirty="0">
                <a:latin typeface="Times New Roman" panose="02020603050405020304" pitchFamily="18" charset="0"/>
                <a:cs typeface="Times New Roman" panose="02020603050405020304" pitchFamily="18" charset="0"/>
              </a:rPr>
              <a:t>-</a:t>
            </a:r>
            <a:r>
              <a:rPr lang="tr-TR" sz="2400" dirty="0">
                <a:latin typeface="Times New Roman" panose="02020603050405020304" pitchFamily="18" charset="0"/>
                <a:cs typeface="Times New Roman" panose="02020603050405020304" pitchFamily="18" charset="0"/>
              </a:rPr>
              <a:t> Ön lisans / Lisans öğrencileri </a:t>
            </a:r>
            <a:r>
              <a:rPr lang="tr-TR" sz="2400" b="1" dirty="0">
                <a:latin typeface="Times New Roman" panose="02020603050405020304" pitchFamily="18" charset="0"/>
                <a:cs typeface="Times New Roman" panose="02020603050405020304" pitchFamily="18" charset="0"/>
              </a:rPr>
              <a:t>2.20/4.00 ortalama</a:t>
            </a:r>
          </a:p>
          <a:p>
            <a:pPr marL="0" indent="0">
              <a:buNone/>
            </a:pPr>
            <a:r>
              <a:rPr lang="tr-TR" sz="2400" dirty="0">
                <a:latin typeface="Times New Roman" panose="02020603050405020304" pitchFamily="18" charset="0"/>
                <a:cs typeface="Times New Roman" panose="02020603050405020304" pitchFamily="18" charset="0"/>
              </a:rPr>
              <a:t>- Yüksek lisans / Doktora öğrencileri </a:t>
            </a:r>
            <a:r>
              <a:rPr lang="tr-TR" sz="2400" b="1" dirty="0">
                <a:latin typeface="Times New Roman" panose="02020603050405020304" pitchFamily="18" charset="0"/>
                <a:cs typeface="Times New Roman" panose="02020603050405020304" pitchFamily="18" charset="0"/>
              </a:rPr>
              <a:t>2.50/4.00 ortalama</a:t>
            </a:r>
          </a:p>
          <a:p>
            <a:pPr marL="0" indent="0">
              <a:buNone/>
            </a:pPr>
            <a:r>
              <a:rPr lang="tr-TR" sz="2400" b="1" dirty="0">
                <a:latin typeface="Times New Roman" panose="02020603050405020304" pitchFamily="18" charset="0"/>
                <a:cs typeface="Times New Roman" panose="02020603050405020304" pitchFamily="18" charset="0"/>
              </a:rPr>
              <a:t>- </a:t>
            </a:r>
            <a:r>
              <a:rPr lang="tr-TR" sz="2400" dirty="0">
                <a:latin typeface="Times New Roman" panose="02020603050405020304" pitchFamily="18" charset="0"/>
                <a:cs typeface="Times New Roman" panose="02020603050405020304" pitchFamily="18" charset="0"/>
              </a:rPr>
              <a:t>Hazırlık öğrencileri için lise </a:t>
            </a:r>
            <a:r>
              <a:rPr lang="tr-TR" sz="2400" b="1" dirty="0">
                <a:latin typeface="Times New Roman" panose="02020603050405020304" pitchFamily="18" charset="0"/>
                <a:cs typeface="Times New Roman" panose="02020603050405020304" pitchFamily="18" charset="0"/>
              </a:rPr>
              <a:t>mezuniyet notu 75/100 </a:t>
            </a:r>
          </a:p>
          <a:p>
            <a:pPr marL="0" indent="0">
              <a:buNone/>
            </a:pPr>
            <a:endParaRPr lang="tr-TR" sz="2400" dirty="0">
              <a:latin typeface="Times New Roman" panose="02020603050405020304" pitchFamily="18" charset="0"/>
              <a:cs typeface="Times New Roman" panose="02020603050405020304" pitchFamily="18" charset="0"/>
            </a:endParaRPr>
          </a:p>
          <a:p>
            <a:r>
              <a:rPr lang="tr-TR" sz="2400" dirty="0">
                <a:highlight>
                  <a:srgbClr val="FFFF00"/>
                </a:highlight>
                <a:latin typeface="Times New Roman" panose="02020603050405020304" pitchFamily="18" charset="0"/>
                <a:cs typeface="Times New Roman" panose="02020603050405020304" pitchFamily="18" charset="0"/>
              </a:rPr>
              <a:t>Tüm bölümler ve tüm sınıflar başvuru yapabilir!</a:t>
            </a:r>
          </a:p>
          <a:p>
            <a:r>
              <a:rPr lang="tr-TR" sz="2400" dirty="0">
                <a:highlight>
                  <a:srgbClr val="FFFF00"/>
                </a:highlight>
                <a:latin typeface="Times New Roman" panose="02020603050405020304" pitchFamily="18" charset="0"/>
                <a:cs typeface="Times New Roman" panose="02020603050405020304" pitchFamily="18" charset="0"/>
              </a:rPr>
              <a:t>Zorunlu staj olması şart değildir!</a:t>
            </a:r>
          </a:p>
          <a:p>
            <a:r>
              <a:rPr lang="tr-TR" sz="2400" dirty="0">
                <a:highlight>
                  <a:srgbClr val="FFFF00"/>
                </a:highlight>
                <a:latin typeface="Times New Roman" panose="02020603050405020304" pitchFamily="18" charset="0"/>
                <a:cs typeface="Times New Roman" panose="02020603050405020304" pitchFamily="18" charset="0"/>
              </a:rPr>
              <a:t>Bölümünün ikili anlaşması olması şart değildir!</a:t>
            </a:r>
          </a:p>
          <a:p>
            <a:endParaRPr lang="tr-TR" sz="2400" dirty="0">
              <a:latin typeface="Times New Roman" panose="02020603050405020304" pitchFamily="18"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9008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43808-2CA6-BF8A-1910-3096AA9D8F6F}"/>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AB699F56-5455-3A9F-5349-710D43DF330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4A856B0E-E769-B25E-C349-573B67927503}"/>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3F2BD4B1-0138-1A34-24D3-0252B2214232}"/>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3" name="İçerik Yer Tutucusu 2">
            <a:extLst>
              <a:ext uri="{FF2B5EF4-FFF2-40B4-BE49-F238E27FC236}">
                <a16:creationId xmlns:a16="http://schemas.microsoft.com/office/drawing/2014/main" id="{212FB9CD-5F67-6C4E-3B76-714A630B74B1}"/>
              </a:ext>
            </a:extLst>
          </p:cNvPr>
          <p:cNvGraphicFramePr>
            <a:graphicFrameLocks/>
          </p:cNvGraphicFramePr>
          <p:nvPr>
            <p:extLst>
              <p:ext uri="{D42A27DB-BD31-4B8C-83A1-F6EECF244321}">
                <p14:modId xmlns:p14="http://schemas.microsoft.com/office/powerpoint/2010/main" val="2730046749"/>
              </p:ext>
            </p:extLst>
          </p:nvPr>
        </p:nvGraphicFramePr>
        <p:xfrm>
          <a:off x="3819832" y="1422542"/>
          <a:ext cx="6127652" cy="49530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8033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DDB69-90A3-E0F6-DEE1-388E80D52423}"/>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AB0DC737-14FE-6AEF-1420-683BD3FAC4B7}"/>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F6EE2D35-4ADF-2190-A363-F93D7D1E0909}"/>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Erasmus Olanakları</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BAE96582-216F-7720-6007-490E528AE85E}"/>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 name="Resim 1" descr="ekran görüntüsü, daire içeren bir resim&#10;&#10;Açıklama otomatik olarak oluşturuldu">
            <a:extLst>
              <a:ext uri="{FF2B5EF4-FFF2-40B4-BE49-F238E27FC236}">
                <a16:creationId xmlns:a16="http://schemas.microsoft.com/office/drawing/2014/main" id="{43EF5820-4254-E777-C08A-9FA911D8EF45}"/>
              </a:ext>
            </a:extLst>
          </p:cNvPr>
          <p:cNvPicPr>
            <a:picLocks noChangeAspect="1"/>
          </p:cNvPicPr>
          <p:nvPr/>
        </p:nvPicPr>
        <p:blipFill rotWithShape="1">
          <a:blip r:embed="rId3">
            <a:extLst>
              <a:ext uri="{28A0092B-C50C-407E-A947-70E740481C1C}">
                <a14:useLocalDpi xmlns:a14="http://schemas.microsoft.com/office/drawing/2010/main" val="0"/>
              </a:ext>
            </a:extLst>
          </a:blip>
          <a:srcRect r="1" b="5563"/>
          <a:stretch/>
        </p:blipFill>
        <p:spPr>
          <a:xfrm>
            <a:off x="8562499" y="-191719"/>
            <a:ext cx="3744420" cy="6857990"/>
          </a:xfrm>
          <a:prstGeom prst="rect">
            <a:avLst/>
          </a:prstGeom>
          <a:effectLst/>
        </p:spPr>
      </p:pic>
      <p:sp>
        <p:nvSpPr>
          <p:cNvPr id="6" name="Metin kutusu 5">
            <a:extLst>
              <a:ext uri="{FF2B5EF4-FFF2-40B4-BE49-F238E27FC236}">
                <a16:creationId xmlns:a16="http://schemas.microsoft.com/office/drawing/2014/main" id="{8EAE5917-8A9C-E3F6-035B-DDD756FD048D}"/>
              </a:ext>
            </a:extLst>
          </p:cNvPr>
          <p:cNvSpPr txBox="1"/>
          <p:nvPr/>
        </p:nvSpPr>
        <p:spPr>
          <a:xfrm>
            <a:off x="3089483" y="1225678"/>
            <a:ext cx="6127954" cy="5632311"/>
          </a:xfrm>
          <a:prstGeom prst="rect">
            <a:avLst/>
          </a:prstGeom>
          <a:noFill/>
        </p:spPr>
        <p:txBody>
          <a:bodyPr wrap="square">
            <a:spAutoFit/>
          </a:bodyPr>
          <a:lstStyle/>
          <a:p>
            <a:r>
              <a:rPr lang="tr-TR" sz="2400" i="0" dirty="0">
                <a:solidFill>
                  <a:srgbClr val="FF0000"/>
                </a:solidFill>
                <a:effectLst/>
                <a:latin typeface="Times New Roman" panose="02020603050405020304" pitchFamily="18" charset="0"/>
                <a:cs typeface="Times New Roman" panose="02020603050405020304" pitchFamily="18" charset="0"/>
              </a:rPr>
              <a:t>Staj Yeri Nasıl Bulunur?</a:t>
            </a:r>
          </a:p>
          <a:p>
            <a:r>
              <a:rPr lang="tr-TR" sz="2400" i="0" dirty="0">
                <a:effectLst/>
                <a:latin typeface="Times New Roman" panose="02020603050405020304" pitchFamily="18" charset="0"/>
                <a:cs typeface="Times New Roman" panose="02020603050405020304" pitchFamily="18" charset="0"/>
              </a:rPr>
              <a:t>Staj yapmak istediğiniz ülkeyi seçin.</a:t>
            </a:r>
          </a:p>
          <a:p>
            <a:r>
              <a:rPr lang="tr-TR" sz="2400" i="0" dirty="0">
                <a:effectLst/>
                <a:latin typeface="Times New Roman" panose="02020603050405020304" pitchFamily="18" charset="0"/>
                <a:cs typeface="Times New Roman" panose="02020603050405020304" pitchFamily="18" charset="0"/>
              </a:rPr>
              <a:t>Nerelerde staj yapabileceğinizi tespit edin.</a:t>
            </a:r>
          </a:p>
          <a:p>
            <a:r>
              <a:rPr lang="tr-TR" sz="2400" i="0" dirty="0" err="1">
                <a:effectLst/>
                <a:latin typeface="Times New Roman" panose="02020603050405020304" pitchFamily="18" charset="0"/>
                <a:cs typeface="Times New Roman" panose="02020603050405020304" pitchFamily="18" charset="0"/>
              </a:rPr>
              <a:t>Europass</a:t>
            </a:r>
            <a:r>
              <a:rPr lang="tr-TR" sz="2400" i="0" dirty="0">
                <a:effectLst/>
                <a:latin typeface="Times New Roman" panose="02020603050405020304" pitchFamily="18" charset="0"/>
                <a:cs typeface="Times New Roman" panose="02020603050405020304" pitchFamily="18" charset="0"/>
              </a:rPr>
              <a:t> formatında CV hazırlayın. (https://europa.eu/europass/tr/create-europass-cv)</a:t>
            </a:r>
          </a:p>
          <a:p>
            <a:r>
              <a:rPr lang="tr-TR" sz="2400" dirty="0">
                <a:latin typeface="Times New Roman" panose="02020603050405020304" pitchFamily="18" charset="0"/>
                <a:cs typeface="Times New Roman" panose="02020603050405020304" pitchFamily="18" charset="0"/>
              </a:rPr>
              <a:t>M</a:t>
            </a:r>
            <a:r>
              <a:rPr lang="tr-TR" sz="2400" i="0" dirty="0">
                <a:effectLst/>
                <a:latin typeface="Times New Roman" panose="02020603050405020304" pitchFamily="18" charset="0"/>
                <a:cs typeface="Times New Roman" panose="02020603050405020304" pitchFamily="18" charset="0"/>
              </a:rPr>
              <a:t>otivasyon mektubu hazırlayın.</a:t>
            </a:r>
          </a:p>
          <a:p>
            <a:r>
              <a:rPr lang="tr-TR" sz="2400" i="0" dirty="0" err="1">
                <a:effectLst/>
                <a:latin typeface="Times New Roman" panose="02020603050405020304" pitchFamily="18" charset="0"/>
                <a:cs typeface="Times New Roman" panose="02020603050405020304" pitchFamily="18" charset="0"/>
              </a:rPr>
              <a:t>Linkledln</a:t>
            </a:r>
            <a:r>
              <a:rPr lang="tr-TR" sz="2400" i="0" dirty="0">
                <a:effectLst/>
                <a:latin typeface="Times New Roman" panose="02020603050405020304" pitchFamily="18" charset="0"/>
                <a:cs typeface="Times New Roman" panose="02020603050405020304" pitchFamily="18" charset="0"/>
              </a:rPr>
              <a:t> hesabı açın.</a:t>
            </a:r>
          </a:p>
          <a:p>
            <a:r>
              <a:rPr lang="tr-TR" sz="2400" dirty="0">
                <a:latin typeface="Times New Roman" panose="02020603050405020304" pitchFamily="18" charset="0"/>
                <a:cs typeface="Times New Roman" panose="02020603050405020304" pitchFamily="18" charset="0"/>
              </a:rPr>
              <a:t>Sadece Erasmus+ işlemleri için resmi bir mail adresi açın.</a:t>
            </a:r>
            <a:endParaRPr lang="tr-TR" sz="2400" i="0" dirty="0">
              <a:effectLst/>
              <a:latin typeface="Times New Roman" panose="02020603050405020304" pitchFamily="18" charset="0"/>
              <a:cs typeface="Times New Roman" panose="02020603050405020304" pitchFamily="18" charset="0"/>
            </a:endParaRPr>
          </a:p>
          <a:p>
            <a:r>
              <a:rPr lang="tr-TR" sz="2400" i="0" dirty="0">
                <a:effectLst/>
                <a:latin typeface="Times New Roman" panose="02020603050405020304" pitchFamily="18" charset="0"/>
                <a:cs typeface="Times New Roman" panose="02020603050405020304" pitchFamily="18" charset="0"/>
              </a:rPr>
              <a:t>Tespit ettiğiniz yerlere e-mail gönderin</a:t>
            </a:r>
            <a:r>
              <a:rPr lang="tr-TR" sz="2400" dirty="0">
                <a:latin typeface="Times New Roman" panose="02020603050405020304" pitchFamily="18" charset="0"/>
                <a:cs typeface="Times New Roman" panose="02020603050405020304" pitchFamily="18" charset="0"/>
              </a:rPr>
              <a:t>.</a:t>
            </a:r>
          </a:p>
          <a:p>
            <a:r>
              <a:rPr lang="tr-TR" sz="2400" i="0" dirty="0">
                <a:effectLst/>
                <a:latin typeface="Times New Roman" panose="02020603050405020304" pitchFamily="18" charset="0"/>
                <a:cs typeface="Times New Roman" panose="02020603050405020304" pitchFamily="18" charset="0"/>
              </a:rPr>
              <a:t>Mail attığınız ve size dönüş yapan yerleri not alın.</a:t>
            </a:r>
          </a:p>
          <a:p>
            <a:r>
              <a:rPr lang="tr-TR" sz="2400" b="0" i="0" dirty="0">
                <a:effectLst/>
                <a:latin typeface="Times New Roman" panose="02020603050405020304" pitchFamily="18" charset="0"/>
                <a:cs typeface="Times New Roman" panose="02020603050405020304" pitchFamily="18" charset="0"/>
              </a:rPr>
              <a:t>Sabırlı olun ve vazgeçmeyin.</a:t>
            </a: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720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3A6A8-1507-49BE-8858-2BB4673B57AC}"/>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A0FF9415-43C0-FE7D-2D7F-06194718FECA}"/>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7" name="Başlık 1">
            <a:extLst>
              <a:ext uri="{FF2B5EF4-FFF2-40B4-BE49-F238E27FC236}">
                <a16:creationId xmlns:a16="http://schemas.microsoft.com/office/drawing/2014/main" id="{4A2A252B-78FB-27D3-698B-D7035A60AE98}"/>
              </a:ext>
            </a:extLst>
          </p:cNvPr>
          <p:cNvSpPr>
            <a:spLocks noGrp="1"/>
          </p:cNvSpPr>
          <p:nvPr>
            <p:ph type="title"/>
          </p:nvPr>
        </p:nvSpPr>
        <p:spPr>
          <a:xfrm>
            <a:off x="3222218" y="482361"/>
            <a:ext cx="8256550" cy="1097280"/>
          </a:xfrm>
        </p:spPr>
        <p:txBody>
          <a:bodyPr>
            <a:noAutofit/>
          </a:bodyPr>
          <a:lstStyle/>
          <a:p>
            <a:pPr fontAlgn="base"/>
            <a:r>
              <a:rPr lang="tr-TR" sz="3200" dirty="0">
                <a:latin typeface="Times New Roman" panose="02020603050405020304" pitchFamily="18" charset="0"/>
                <a:cs typeface="Times New Roman" panose="02020603050405020304" pitchFamily="18" charset="0"/>
              </a:rPr>
              <a:t>Öğrenci Kulüpleri ve Faaliyetleri</a:t>
            </a:r>
            <a:endParaRPr lang="en-US" sz="3200" dirty="0">
              <a:latin typeface="Times New Roman" panose="02020603050405020304" pitchFamily="18" charset="0"/>
              <a:cs typeface="Times New Roman" panose="02020603050405020304" pitchFamily="18" charset="0"/>
            </a:endParaRPr>
          </a:p>
        </p:txBody>
      </p:sp>
      <p:sp>
        <p:nvSpPr>
          <p:cNvPr id="10" name="Başlık 1">
            <a:extLst>
              <a:ext uri="{FF2B5EF4-FFF2-40B4-BE49-F238E27FC236}">
                <a16:creationId xmlns:a16="http://schemas.microsoft.com/office/drawing/2014/main" id="{34B97614-8DF1-C181-F19E-DC3C70D96188}"/>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etin kutusu 4">
            <a:extLst>
              <a:ext uri="{FF2B5EF4-FFF2-40B4-BE49-F238E27FC236}">
                <a16:creationId xmlns:a16="http://schemas.microsoft.com/office/drawing/2014/main" id="{6F25F643-4BA3-A503-5D39-03402E1D4556}"/>
              </a:ext>
            </a:extLst>
          </p:cNvPr>
          <p:cNvSpPr txBox="1"/>
          <p:nvPr/>
        </p:nvSpPr>
        <p:spPr>
          <a:xfrm>
            <a:off x="3222218" y="1579641"/>
            <a:ext cx="8391832" cy="3477875"/>
          </a:xfrm>
          <a:prstGeom prst="rect">
            <a:avLst/>
          </a:prstGeom>
          <a:noFill/>
        </p:spPr>
        <p:txBody>
          <a:bodyPr wrap="square">
            <a:spAutoFit/>
          </a:bodyPr>
          <a:lstStyle/>
          <a:p>
            <a:pPr algn="just" fontAlgn="base"/>
            <a:r>
              <a:rPr lang="tr-TR" sz="2000" dirty="0">
                <a:latin typeface="Times New Roman" panose="02020603050405020304" pitchFamily="18" charset="0"/>
                <a:cs typeface="Times New Roman" panose="02020603050405020304" pitchFamily="18" charset="0"/>
              </a:rPr>
              <a:t>Bilim Kurgu ve Fantezi Topluluğu</a:t>
            </a:r>
          </a:p>
          <a:p>
            <a:pPr algn="just" fontAlgn="base"/>
            <a:endParaRPr lang="tr-TR" sz="2000" dirty="0">
              <a:latin typeface="Times New Roman" panose="02020603050405020304" pitchFamily="18" charset="0"/>
              <a:cs typeface="Times New Roman" panose="02020603050405020304" pitchFamily="18" charset="0"/>
            </a:endParaRPr>
          </a:p>
          <a:p>
            <a:pPr algn="just" fontAlgn="base"/>
            <a:r>
              <a:rPr lang="tr-TR" sz="2000" dirty="0">
                <a:latin typeface="Times New Roman" panose="02020603050405020304" pitchFamily="18" charset="0"/>
                <a:cs typeface="Times New Roman" panose="02020603050405020304" pitchFamily="18" charset="0"/>
              </a:rPr>
              <a:t>Havacılık ve Model Uçak Topluluğu</a:t>
            </a:r>
          </a:p>
          <a:p>
            <a:pPr algn="just" fontAlgn="base"/>
            <a:endParaRPr lang="tr-TR" sz="2000" dirty="0">
              <a:latin typeface="Times New Roman" panose="02020603050405020304" pitchFamily="18" charset="0"/>
              <a:cs typeface="Times New Roman" panose="02020603050405020304" pitchFamily="18" charset="0"/>
            </a:endParaRPr>
          </a:p>
          <a:p>
            <a:pPr algn="just" fontAlgn="base"/>
            <a:r>
              <a:rPr lang="tr-TR" sz="2000" dirty="0">
                <a:latin typeface="Times New Roman" panose="02020603050405020304" pitchFamily="18" charset="0"/>
                <a:cs typeface="Times New Roman" panose="02020603050405020304" pitchFamily="18" charset="0"/>
              </a:rPr>
              <a:t>Afrikalı Öğrenciler Topluluğu</a:t>
            </a:r>
          </a:p>
          <a:p>
            <a:pPr algn="just" fontAlgn="base"/>
            <a:endParaRPr lang="tr-TR" sz="2000" dirty="0">
              <a:latin typeface="Times New Roman" panose="02020603050405020304" pitchFamily="18" charset="0"/>
              <a:cs typeface="Times New Roman" panose="02020603050405020304" pitchFamily="18" charset="0"/>
            </a:endParaRPr>
          </a:p>
          <a:p>
            <a:pPr algn="just" fontAlgn="base"/>
            <a:r>
              <a:rPr lang="tr-TR" sz="2000" dirty="0">
                <a:latin typeface="Times New Roman" panose="02020603050405020304" pitchFamily="18" charset="0"/>
                <a:cs typeface="Times New Roman" panose="02020603050405020304" pitchFamily="18" charset="0"/>
              </a:rPr>
              <a:t>Siber Güvenlik Topluluğu</a:t>
            </a:r>
          </a:p>
          <a:p>
            <a:pPr algn="just" fontAlgn="base"/>
            <a:endParaRPr lang="tr-TR" sz="2000" dirty="0">
              <a:latin typeface="Times New Roman" panose="02020603050405020304" pitchFamily="18" charset="0"/>
              <a:cs typeface="Times New Roman" panose="02020603050405020304" pitchFamily="18" charset="0"/>
            </a:endParaRPr>
          </a:p>
          <a:p>
            <a:pPr algn="just" fontAlgn="base"/>
            <a:r>
              <a:rPr lang="tr-TR" sz="2000" dirty="0">
                <a:latin typeface="Times New Roman" panose="02020603050405020304" pitchFamily="18" charset="0"/>
                <a:cs typeface="Times New Roman" panose="02020603050405020304" pitchFamily="18" charset="0"/>
              </a:rPr>
              <a:t>Bilim Teknoloji Topluluğu</a:t>
            </a:r>
          </a:p>
          <a:p>
            <a:pPr algn="just" fontAlgn="base"/>
            <a:endParaRPr lang="tr-TR" sz="2000" dirty="0">
              <a:latin typeface="Times New Roman" panose="02020603050405020304" pitchFamily="18" charset="0"/>
              <a:cs typeface="Times New Roman" panose="02020603050405020304" pitchFamily="18" charset="0"/>
            </a:endParaRPr>
          </a:p>
          <a:p>
            <a:pPr algn="just" fontAlgn="base"/>
            <a:r>
              <a:rPr lang="tr-TR" sz="2000" dirty="0">
                <a:latin typeface="Times New Roman" panose="02020603050405020304" pitchFamily="18" charset="0"/>
                <a:cs typeface="Times New Roman" panose="02020603050405020304" pitchFamily="18" charset="0"/>
              </a:rPr>
              <a:t>Yazılım Bilişim </a:t>
            </a:r>
          </a:p>
        </p:txBody>
      </p:sp>
    </p:spTree>
    <p:extLst>
      <p:ext uri="{BB962C8B-B14F-4D97-AF65-F5344CB8AC3E}">
        <p14:creationId xmlns:p14="http://schemas.microsoft.com/office/powerpoint/2010/main" val="24546709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FE63A-ECBE-7130-A349-A4B2E08D7E07}"/>
            </a:ext>
          </a:extLst>
        </p:cNvPr>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C8D7438D-3213-6744-8FA0-EC2DD0603889}"/>
              </a:ext>
            </a:extLst>
          </p:cNvPr>
          <p:cNvPicPr>
            <a:picLocks noGrp="1" noRot="1" noChangeAspect="1" noMove="1" noResize="1" noEditPoints="1" noAdjustHandles="1" noChangeArrowheads="1" noChangeShapeType="1" noCrop="1"/>
          </p:cNvPicPr>
          <p:nvPr>
            <p:ph idx="1"/>
          </p:nvPr>
        </p:nvPicPr>
        <p:blipFill>
          <a:blip r:embed="rId2"/>
          <a:srcRect/>
          <a:stretch>
            <a:fillRect/>
          </a:stretch>
        </p:blipFill>
        <p:spPr>
          <a:xfrm>
            <a:off x="1" y="1"/>
            <a:ext cx="12192000" cy="6857988"/>
          </a:xfrm>
          <a:prstGeom prst="rect">
            <a:avLst/>
          </a:prstGeom>
        </p:spPr>
      </p:pic>
      <p:sp>
        <p:nvSpPr>
          <p:cNvPr id="10" name="Başlık 1">
            <a:extLst>
              <a:ext uri="{FF2B5EF4-FFF2-40B4-BE49-F238E27FC236}">
                <a16:creationId xmlns:a16="http://schemas.microsoft.com/office/drawing/2014/main" id="{92257D6D-E31F-CC15-B49E-BC758ACFF112}"/>
              </a:ext>
            </a:extLst>
          </p:cNvPr>
          <p:cNvSpPr txBox="1">
            <a:spLocks/>
          </p:cNvSpPr>
          <p:nvPr/>
        </p:nvSpPr>
        <p:spPr>
          <a:xfrm>
            <a:off x="956741" y="2062002"/>
            <a:ext cx="2132742" cy="858177"/>
          </a:xfrm>
          <a:prstGeom prst="rect">
            <a:avLst/>
          </a:prstGeom>
          <a:solidFill>
            <a:srgbClr val="F8F8F8"/>
          </a:solidFill>
        </p:spPr>
        <p:txBody>
          <a:bodyPr vert="horz" lIns="91440" tIns="45720" rIns="91440" bIns="45720" rtlCol="0" anchor="b">
            <a:noAutofit/>
          </a:bodyPr>
          <a:lst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a:lstStyle>
          <a:p>
            <a:pPr algn="ctr"/>
            <a:r>
              <a:rPr lang="tr-TR"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BİLGİSAYAR MÜHENDİSLİĞİ BÖLÜMÜ</a:t>
            </a:r>
            <a:endParaRPr lang="en-US" sz="1800"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Başlık 2">
            <a:extLst>
              <a:ext uri="{FF2B5EF4-FFF2-40B4-BE49-F238E27FC236}">
                <a16:creationId xmlns:a16="http://schemas.microsoft.com/office/drawing/2014/main" id="{92B99BD5-0E17-B7CA-9BC6-1465F10F6CCB}"/>
              </a:ext>
            </a:extLst>
          </p:cNvPr>
          <p:cNvSpPr>
            <a:spLocks noGrp="1"/>
          </p:cNvSpPr>
          <p:nvPr>
            <p:ph type="title"/>
          </p:nvPr>
        </p:nvSpPr>
        <p:spPr>
          <a:xfrm>
            <a:off x="4218038" y="1902542"/>
            <a:ext cx="7150737" cy="2743199"/>
          </a:xfrm>
        </p:spPr>
        <p:txBody>
          <a:bodyPr>
            <a:normAutofit/>
          </a:bodyPr>
          <a:lstStyle/>
          <a:p>
            <a:r>
              <a:rPr lang="tr-TR" dirty="0">
                <a:solidFill>
                  <a:schemeClr val="accent1">
                    <a:lumMod val="50000"/>
                  </a:schemeClr>
                </a:solidFill>
                <a:latin typeface="Times New Roman" panose="02020603050405020304" pitchFamily="18" charset="0"/>
                <a:cs typeface="Times New Roman" panose="02020603050405020304" pitchFamily="18" charset="0"/>
              </a:rPr>
              <a:t>Dinlediğiniz için teşekkürler</a:t>
            </a:r>
            <a:br>
              <a:rPr lang="tr-TR" dirty="0">
                <a:solidFill>
                  <a:schemeClr val="accent1">
                    <a:lumMod val="50000"/>
                  </a:schemeClr>
                </a:solidFill>
                <a:latin typeface="Times New Roman" panose="02020603050405020304" pitchFamily="18" charset="0"/>
                <a:cs typeface="Times New Roman" panose="02020603050405020304" pitchFamily="18" charset="0"/>
              </a:rPr>
            </a:br>
            <a:br>
              <a:rPr lang="tr-TR" dirty="0">
                <a:solidFill>
                  <a:schemeClr val="accent1">
                    <a:lumMod val="50000"/>
                  </a:schemeClr>
                </a:solidFill>
                <a:latin typeface="Times New Roman" panose="02020603050405020304" pitchFamily="18" charset="0"/>
                <a:cs typeface="Times New Roman" panose="02020603050405020304" pitchFamily="18" charset="0"/>
              </a:rPr>
            </a:br>
            <a:r>
              <a:rPr lang="tr-TR" dirty="0">
                <a:solidFill>
                  <a:schemeClr val="accent1">
                    <a:lumMod val="50000"/>
                  </a:schemeClr>
                </a:solidFill>
                <a:latin typeface="Times New Roman" panose="02020603050405020304" pitchFamily="18" charset="0"/>
                <a:cs typeface="Times New Roman" panose="02020603050405020304" pitchFamily="18" charset="0"/>
              </a:rPr>
              <a:t>Sorular?</a:t>
            </a:r>
            <a:endParaRPr lang="en-US"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4433427"/>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497</TotalTime>
  <Words>2093</Words>
  <Application>Microsoft Office PowerPoint</Application>
  <PresentationFormat>Geniş ekran</PresentationFormat>
  <Paragraphs>261</Paragraphs>
  <Slides>31</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31</vt:i4>
      </vt:variant>
    </vt:vector>
  </HeadingPairs>
  <TitlesOfParts>
    <vt:vector size="36" baseType="lpstr">
      <vt:lpstr>Arial</vt:lpstr>
      <vt:lpstr>Grandview Display</vt:lpstr>
      <vt:lpstr>Times New Roman</vt:lpstr>
      <vt:lpstr>Wingdings</vt:lpstr>
      <vt:lpstr>DashVTI</vt:lpstr>
      <vt:lpstr>MÜHENDİSLİK FAKÜLTESİ BİLGİSAYAR MÜHENDİSLİĞİ BÖLÜMÜ</vt:lpstr>
      <vt:lpstr>Mühendislik Fakültesi Yönetim Kurulu </vt:lpstr>
      <vt:lpstr>Bölüm Tanıtımı ve Akademik Yapı</vt:lpstr>
      <vt:lpstr>Bölüm Tanıtımı ve Akademik Yapı</vt:lpstr>
      <vt:lpstr>Sınav Yönetmeliği</vt:lpstr>
      <vt:lpstr>Sınav Yönetmeliği</vt:lpstr>
      <vt:lpstr>Sınav Yönetmeliği</vt:lpstr>
      <vt:lpstr>Staj Süreçleri</vt:lpstr>
      <vt:lpstr>Staj Süreçleri</vt:lpstr>
      <vt:lpstr>Staj Süreçleri</vt:lpstr>
      <vt:lpstr>Staj Süreçleri</vt:lpstr>
      <vt:lpstr>İntibak İşlemleri</vt:lpstr>
      <vt:lpstr>İntibak İşlemleri</vt:lpstr>
      <vt:lpstr>İntibak İşlemleri</vt:lpstr>
      <vt:lpstr>Yaz Okulu İşlemleri</vt:lpstr>
      <vt:lpstr>Yaz Okulu İşlemleri</vt:lpstr>
      <vt:lpstr>Çift Anadal (ÇAP) ve Yandal programları </vt:lpstr>
      <vt:lpstr>Çift Anadal (ÇAP) ve Yandal programları</vt:lpstr>
      <vt:lpstr>Çift Anadal (ÇAP) ve Yandal programları</vt:lpstr>
      <vt:lpstr>Çift Anadal (ÇAP) ve Yandal programları</vt:lpstr>
      <vt:lpstr>Erasmus Olanakları</vt:lpstr>
      <vt:lpstr>Erasmus Olanakları</vt:lpstr>
      <vt:lpstr>Erasmus Olanakları</vt:lpstr>
      <vt:lpstr>PowerPoint Sunusu</vt:lpstr>
      <vt:lpstr>Erasmus Olanakları</vt:lpstr>
      <vt:lpstr>Erasmus Olanakları</vt:lpstr>
      <vt:lpstr>Erasmus Olanakları</vt:lpstr>
      <vt:lpstr>Erasmus Olanakları</vt:lpstr>
      <vt:lpstr>Erasmus Olanakları</vt:lpstr>
      <vt:lpstr>Öğrenci Kulüpleri ve Faaliyetleri</vt:lpstr>
      <vt:lpstr>Dinlediğiniz için teşekkürler  Sorular?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ilya kus</dc:creator>
  <cp:lastModifiedBy>ilya kuş</cp:lastModifiedBy>
  <cp:revision>34</cp:revision>
  <dcterms:created xsi:type="dcterms:W3CDTF">2025-10-04T11:15:04Z</dcterms:created>
  <dcterms:modified xsi:type="dcterms:W3CDTF">2026-09-23T12:16:38Z</dcterms:modified>
</cp:coreProperties>
</file>