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57" r:id="rId4"/>
    <p:sldId id="258" r:id="rId5"/>
    <p:sldId id="260" r:id="rId6"/>
    <p:sldId id="259" r:id="rId7"/>
    <p:sldId id="261" r:id="rId8"/>
    <p:sldId id="263" r:id="rId9"/>
    <p:sldId id="264" r:id="rId10"/>
    <p:sldId id="265" r:id="rId11"/>
    <p:sldId id="266" r:id="rId12"/>
    <p:sldId id="267" r:id="rId13"/>
    <p:sldId id="268" r:id="rId14"/>
    <p:sldId id="269" r:id="rId15"/>
    <p:sldId id="270" r:id="rId16"/>
    <p:sldId id="274" r:id="rId17"/>
    <p:sldId id="271"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5DAA8-EEEE-47F0-B40C-5B77BFCB8BEA}" type="datetimeFigureOut">
              <a:rPr lang="tr-TR" smtClean="0"/>
              <a:pPr/>
              <a:t>16.12.2024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774D-5FD7-45A4-8F9E-7E210621D09F}" type="slidenum">
              <a:rPr lang="tr-TR" smtClean="0"/>
              <a:pPr/>
              <a:t>‹#›</a:t>
            </a:fld>
            <a:endParaRPr lang="tr-TR"/>
          </a:p>
        </p:txBody>
      </p:sp>
    </p:spTree>
    <p:extLst>
      <p:ext uri="{BB962C8B-B14F-4D97-AF65-F5344CB8AC3E}">
        <p14:creationId xmlns:p14="http://schemas.microsoft.com/office/powerpoint/2010/main" xmlns="" val="333408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8F7B49-7854-F788-B115-70219B800EC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A5A908E6-94EA-E228-61D2-0F45ECDEE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F6297479-F818-2E39-F593-F43DC4E7654E}"/>
              </a:ext>
            </a:extLst>
          </p:cNvPr>
          <p:cNvSpPr>
            <a:spLocks noGrp="1"/>
          </p:cNvSpPr>
          <p:nvPr>
            <p:ph type="dt" sz="half" idx="10"/>
          </p:nvPr>
        </p:nvSpPr>
        <p:spPr/>
        <p:txBody>
          <a:bodyPr/>
          <a:lstStyle/>
          <a:p>
            <a:fld id="{A23743D1-2B66-4601-A892-57BC2E81B887}" type="datetime1">
              <a:rPr lang="tr-TR" smtClean="0"/>
              <a:pPr/>
              <a:t>16.12.2024</a:t>
            </a:fld>
            <a:endParaRPr lang="tr-TR"/>
          </a:p>
        </p:txBody>
      </p:sp>
      <p:sp>
        <p:nvSpPr>
          <p:cNvPr id="5" name="Alt Bilgi Yer Tutucusu 4">
            <a:extLst>
              <a:ext uri="{FF2B5EF4-FFF2-40B4-BE49-F238E27FC236}">
                <a16:creationId xmlns:a16="http://schemas.microsoft.com/office/drawing/2014/main" xmlns="" id="{A9E3B87D-3C94-14C5-CCED-961BD493575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04A10B0-BEE1-996E-8F4E-7AE332E20F13}"/>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67205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34FB7F-180D-9B0B-34EF-E8C2B601351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C51B563-03ED-B588-6DAF-C7756E80AE3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A242ACC-7229-F9F7-7672-CD80C7550284}"/>
              </a:ext>
            </a:extLst>
          </p:cNvPr>
          <p:cNvSpPr>
            <a:spLocks noGrp="1"/>
          </p:cNvSpPr>
          <p:nvPr>
            <p:ph type="dt" sz="half" idx="10"/>
          </p:nvPr>
        </p:nvSpPr>
        <p:spPr/>
        <p:txBody>
          <a:bodyPr/>
          <a:lstStyle/>
          <a:p>
            <a:fld id="{21B1AEA7-D053-432A-84E5-30E169A2DE01}" type="datetime1">
              <a:rPr lang="tr-TR" smtClean="0"/>
              <a:pPr/>
              <a:t>16.12.2024</a:t>
            </a:fld>
            <a:endParaRPr lang="tr-TR"/>
          </a:p>
        </p:txBody>
      </p:sp>
      <p:sp>
        <p:nvSpPr>
          <p:cNvPr id="5" name="Alt Bilgi Yer Tutucusu 4">
            <a:extLst>
              <a:ext uri="{FF2B5EF4-FFF2-40B4-BE49-F238E27FC236}">
                <a16:creationId xmlns:a16="http://schemas.microsoft.com/office/drawing/2014/main" xmlns="" id="{31A3BCD7-0194-39C5-951A-436E04E50D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CA62950-5472-E021-342E-C4FF2937B7B6}"/>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153517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06549C87-FEE1-1690-9249-42BED1385B6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8735AF74-9F9D-1EC4-8C0E-E8E64BE51E8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F96ABD2-FEFB-5B54-AEE9-13F8227542C0}"/>
              </a:ext>
            </a:extLst>
          </p:cNvPr>
          <p:cNvSpPr>
            <a:spLocks noGrp="1"/>
          </p:cNvSpPr>
          <p:nvPr>
            <p:ph type="dt" sz="half" idx="10"/>
          </p:nvPr>
        </p:nvSpPr>
        <p:spPr/>
        <p:txBody>
          <a:bodyPr/>
          <a:lstStyle/>
          <a:p>
            <a:fld id="{ADF9935D-1480-4071-BBF3-2FA92A753F53}" type="datetime1">
              <a:rPr lang="tr-TR" smtClean="0"/>
              <a:pPr/>
              <a:t>16.12.2024</a:t>
            </a:fld>
            <a:endParaRPr lang="tr-TR"/>
          </a:p>
        </p:txBody>
      </p:sp>
      <p:sp>
        <p:nvSpPr>
          <p:cNvPr id="5" name="Alt Bilgi Yer Tutucusu 4">
            <a:extLst>
              <a:ext uri="{FF2B5EF4-FFF2-40B4-BE49-F238E27FC236}">
                <a16:creationId xmlns:a16="http://schemas.microsoft.com/office/drawing/2014/main" xmlns="" id="{407F19E5-4816-6783-A646-453B7F5F67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AA9A835-2B1B-1AA7-DADF-DD5A9C86A9F1}"/>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168765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4E3514-6EAC-4654-5205-6DDF5A2AF47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1E1A8A7-B399-DA9C-029E-F665F0B70F5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23C1521-EA6A-774A-0929-D15A93C25ECB}"/>
              </a:ext>
            </a:extLst>
          </p:cNvPr>
          <p:cNvSpPr>
            <a:spLocks noGrp="1"/>
          </p:cNvSpPr>
          <p:nvPr>
            <p:ph type="dt" sz="half" idx="10"/>
          </p:nvPr>
        </p:nvSpPr>
        <p:spPr/>
        <p:txBody>
          <a:bodyPr/>
          <a:lstStyle/>
          <a:p>
            <a:fld id="{D4F9FB8C-9991-408F-A01B-39204C923107}" type="datetime1">
              <a:rPr lang="tr-TR" smtClean="0"/>
              <a:pPr/>
              <a:t>16.12.2024</a:t>
            </a:fld>
            <a:endParaRPr lang="tr-TR"/>
          </a:p>
        </p:txBody>
      </p:sp>
      <p:sp>
        <p:nvSpPr>
          <p:cNvPr id="5" name="Alt Bilgi Yer Tutucusu 4">
            <a:extLst>
              <a:ext uri="{FF2B5EF4-FFF2-40B4-BE49-F238E27FC236}">
                <a16:creationId xmlns:a16="http://schemas.microsoft.com/office/drawing/2014/main" xmlns="" id="{D102143F-2F12-2EB7-1303-D8F03787B1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8B69D42-507B-F1E7-B68F-4C562DD26E69}"/>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189212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0F3201F-C646-8D18-F3F1-6743450CC26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E5FCAB5-9726-E417-08B8-B7F1A1443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9D61ADF2-ACBC-DF15-D0AA-0F8F4B22EEE4}"/>
              </a:ext>
            </a:extLst>
          </p:cNvPr>
          <p:cNvSpPr>
            <a:spLocks noGrp="1"/>
          </p:cNvSpPr>
          <p:nvPr>
            <p:ph type="dt" sz="half" idx="10"/>
          </p:nvPr>
        </p:nvSpPr>
        <p:spPr/>
        <p:txBody>
          <a:bodyPr/>
          <a:lstStyle/>
          <a:p>
            <a:fld id="{76483190-4371-4332-9369-F0069A648B69}" type="datetime1">
              <a:rPr lang="tr-TR" smtClean="0"/>
              <a:pPr/>
              <a:t>16.12.2024</a:t>
            </a:fld>
            <a:endParaRPr lang="tr-TR"/>
          </a:p>
        </p:txBody>
      </p:sp>
      <p:sp>
        <p:nvSpPr>
          <p:cNvPr id="5" name="Alt Bilgi Yer Tutucusu 4">
            <a:extLst>
              <a:ext uri="{FF2B5EF4-FFF2-40B4-BE49-F238E27FC236}">
                <a16:creationId xmlns:a16="http://schemas.microsoft.com/office/drawing/2014/main" xmlns="" id="{C2C3888B-1857-1064-4ABB-B1051EE469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5862216-07FE-D390-0204-8C3064A224AF}"/>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204974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D850E59-7CCD-CE14-3A70-AF80B198DB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B6ACCC3-3A48-6384-99F8-CCB04BA592C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FCE17FE3-CACA-44D2-C16C-1D7E4544899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03D1A4C6-0170-A40E-A15C-3C57BCB10BBF}"/>
              </a:ext>
            </a:extLst>
          </p:cNvPr>
          <p:cNvSpPr>
            <a:spLocks noGrp="1"/>
          </p:cNvSpPr>
          <p:nvPr>
            <p:ph type="dt" sz="half" idx="10"/>
          </p:nvPr>
        </p:nvSpPr>
        <p:spPr/>
        <p:txBody>
          <a:bodyPr/>
          <a:lstStyle/>
          <a:p>
            <a:fld id="{F721DD2F-DFB2-4512-B885-758C2F7737F7}" type="datetime1">
              <a:rPr lang="tr-TR" smtClean="0"/>
              <a:pPr/>
              <a:t>16.12.2024</a:t>
            </a:fld>
            <a:endParaRPr lang="tr-TR"/>
          </a:p>
        </p:txBody>
      </p:sp>
      <p:sp>
        <p:nvSpPr>
          <p:cNvPr id="6" name="Alt Bilgi Yer Tutucusu 5">
            <a:extLst>
              <a:ext uri="{FF2B5EF4-FFF2-40B4-BE49-F238E27FC236}">
                <a16:creationId xmlns:a16="http://schemas.microsoft.com/office/drawing/2014/main" xmlns="" id="{EC358AA4-1DEC-77B8-6513-BBE473459F7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F2EF0E7-49AD-C771-39D2-5FDE984A6B84}"/>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67785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7234AE-21B9-C6CC-4BE3-59616163E6E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C6BB477-AE59-7B40-1D4F-39FBCA4DB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B866B57F-0C53-CE89-09EF-20CAAB74E89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306BEECA-7CD2-97DB-20BF-ACA466ACA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450D5777-37A7-25E5-26C3-A72210DA97A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D11E6F48-054A-EB29-3467-8FAE0334454D}"/>
              </a:ext>
            </a:extLst>
          </p:cNvPr>
          <p:cNvSpPr>
            <a:spLocks noGrp="1"/>
          </p:cNvSpPr>
          <p:nvPr>
            <p:ph type="dt" sz="half" idx="10"/>
          </p:nvPr>
        </p:nvSpPr>
        <p:spPr/>
        <p:txBody>
          <a:bodyPr/>
          <a:lstStyle/>
          <a:p>
            <a:fld id="{A06A6C02-32B3-4CC7-8D5B-AD4B6FD5A1C6}" type="datetime1">
              <a:rPr lang="tr-TR" smtClean="0"/>
              <a:pPr/>
              <a:t>16.12.2024</a:t>
            </a:fld>
            <a:endParaRPr lang="tr-TR"/>
          </a:p>
        </p:txBody>
      </p:sp>
      <p:sp>
        <p:nvSpPr>
          <p:cNvPr id="8" name="Alt Bilgi Yer Tutucusu 7">
            <a:extLst>
              <a:ext uri="{FF2B5EF4-FFF2-40B4-BE49-F238E27FC236}">
                <a16:creationId xmlns:a16="http://schemas.microsoft.com/office/drawing/2014/main" xmlns="" id="{E7B34C32-B38F-F462-8C44-AB62648EB6D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5F194B9C-82EC-BB4D-39F6-5E72EBBA49DC}"/>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310518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389A269-1EB8-C0C5-7A63-2015B3C296A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BA53B04F-F1CA-42FB-8CAB-6D69445B4CB2}"/>
              </a:ext>
            </a:extLst>
          </p:cNvPr>
          <p:cNvSpPr>
            <a:spLocks noGrp="1"/>
          </p:cNvSpPr>
          <p:nvPr>
            <p:ph type="dt" sz="half" idx="10"/>
          </p:nvPr>
        </p:nvSpPr>
        <p:spPr/>
        <p:txBody>
          <a:bodyPr/>
          <a:lstStyle/>
          <a:p>
            <a:fld id="{D291C0AF-CEBB-4227-BCDD-397C1A16C849}" type="datetime1">
              <a:rPr lang="tr-TR" smtClean="0"/>
              <a:pPr/>
              <a:t>16.12.2024</a:t>
            </a:fld>
            <a:endParaRPr lang="tr-TR"/>
          </a:p>
        </p:txBody>
      </p:sp>
      <p:sp>
        <p:nvSpPr>
          <p:cNvPr id="4" name="Alt Bilgi Yer Tutucusu 3">
            <a:extLst>
              <a:ext uri="{FF2B5EF4-FFF2-40B4-BE49-F238E27FC236}">
                <a16:creationId xmlns:a16="http://schemas.microsoft.com/office/drawing/2014/main" xmlns="" id="{1EF24085-6275-A2F2-8C40-88CC9B4A675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76CC3924-46E9-EA8E-7B6E-BEAB94E5D634}"/>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16902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64EE9374-8FCD-6986-0500-7E357F7D0F96}"/>
              </a:ext>
            </a:extLst>
          </p:cNvPr>
          <p:cNvSpPr>
            <a:spLocks noGrp="1"/>
          </p:cNvSpPr>
          <p:nvPr>
            <p:ph type="dt" sz="half" idx="10"/>
          </p:nvPr>
        </p:nvSpPr>
        <p:spPr/>
        <p:txBody>
          <a:bodyPr/>
          <a:lstStyle/>
          <a:p>
            <a:fld id="{BD88F3E6-16CB-49F2-BC70-9148D8A1899D}" type="datetime1">
              <a:rPr lang="tr-TR" smtClean="0"/>
              <a:pPr/>
              <a:t>16.12.2024</a:t>
            </a:fld>
            <a:endParaRPr lang="tr-TR"/>
          </a:p>
        </p:txBody>
      </p:sp>
      <p:sp>
        <p:nvSpPr>
          <p:cNvPr id="3" name="Alt Bilgi Yer Tutucusu 2">
            <a:extLst>
              <a:ext uri="{FF2B5EF4-FFF2-40B4-BE49-F238E27FC236}">
                <a16:creationId xmlns:a16="http://schemas.microsoft.com/office/drawing/2014/main" xmlns="" id="{A7309C36-8CA4-6461-F492-76C59D75E51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3CFEDBCA-83BC-1923-9797-B428D68E1183}"/>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6875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1AC9CA-8EFC-631F-8F38-414A3E96312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ADB1669-0781-39F8-E5E0-46790FD82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EFB39614-17B2-CC60-0EE6-7016D1931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56A9FE4E-FE92-16BB-93A4-072B37732914}"/>
              </a:ext>
            </a:extLst>
          </p:cNvPr>
          <p:cNvSpPr>
            <a:spLocks noGrp="1"/>
          </p:cNvSpPr>
          <p:nvPr>
            <p:ph type="dt" sz="half" idx="10"/>
          </p:nvPr>
        </p:nvSpPr>
        <p:spPr/>
        <p:txBody>
          <a:bodyPr/>
          <a:lstStyle/>
          <a:p>
            <a:fld id="{9F8758F4-0847-4C5C-9F34-028767C0574F}" type="datetime1">
              <a:rPr lang="tr-TR" smtClean="0"/>
              <a:pPr/>
              <a:t>16.12.2024</a:t>
            </a:fld>
            <a:endParaRPr lang="tr-TR"/>
          </a:p>
        </p:txBody>
      </p:sp>
      <p:sp>
        <p:nvSpPr>
          <p:cNvPr id="6" name="Alt Bilgi Yer Tutucusu 5">
            <a:extLst>
              <a:ext uri="{FF2B5EF4-FFF2-40B4-BE49-F238E27FC236}">
                <a16:creationId xmlns:a16="http://schemas.microsoft.com/office/drawing/2014/main" xmlns="" id="{6921C6D6-D6A6-B51E-0CEB-C0F47337C6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984B0AD-D6E7-03AC-DECF-44F6820695AC}"/>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117033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ABB2141-79F7-01B2-ADD0-8DB7725D64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50DCB812-E166-037A-2644-071B0125A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B1161803-D056-000A-CD6B-B921270A3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BC3853F7-019E-FD58-20DF-F76ED247AF95}"/>
              </a:ext>
            </a:extLst>
          </p:cNvPr>
          <p:cNvSpPr>
            <a:spLocks noGrp="1"/>
          </p:cNvSpPr>
          <p:nvPr>
            <p:ph type="dt" sz="half" idx="10"/>
          </p:nvPr>
        </p:nvSpPr>
        <p:spPr/>
        <p:txBody>
          <a:bodyPr/>
          <a:lstStyle/>
          <a:p>
            <a:fld id="{2C493BAF-49AB-4366-B08F-51B7481E168B}" type="datetime1">
              <a:rPr lang="tr-TR" smtClean="0"/>
              <a:pPr/>
              <a:t>16.12.2024</a:t>
            </a:fld>
            <a:endParaRPr lang="tr-TR"/>
          </a:p>
        </p:txBody>
      </p:sp>
      <p:sp>
        <p:nvSpPr>
          <p:cNvPr id="6" name="Alt Bilgi Yer Tutucusu 5">
            <a:extLst>
              <a:ext uri="{FF2B5EF4-FFF2-40B4-BE49-F238E27FC236}">
                <a16:creationId xmlns:a16="http://schemas.microsoft.com/office/drawing/2014/main" xmlns="" id="{060DA33A-30BB-C005-4834-F163881E8D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41E4F442-D1CE-2130-3F12-A2D6E3C1F57F}"/>
              </a:ext>
            </a:extLst>
          </p:cNvPr>
          <p:cNvSpPr>
            <a:spLocks noGrp="1"/>
          </p:cNvSpPr>
          <p:nvPr>
            <p:ph type="sldNum" sz="quarter" idx="12"/>
          </p:nvPr>
        </p:nvSpPr>
        <p:spPr/>
        <p:txBody>
          <a:body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187062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A7BD15B3-55B3-FFA7-1AC3-BBD21E49F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E44047D-4A4F-D43E-3476-31C0A31B7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2275E7B-73EF-2F94-3DD1-D9056F649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B8219-71C8-4167-A06B-7E9ADAAEA984}" type="datetime1">
              <a:rPr lang="tr-TR" smtClean="0"/>
              <a:pPr/>
              <a:t>16.12.2024</a:t>
            </a:fld>
            <a:endParaRPr lang="tr-TR"/>
          </a:p>
        </p:txBody>
      </p:sp>
      <p:sp>
        <p:nvSpPr>
          <p:cNvPr id="5" name="Alt Bilgi Yer Tutucusu 4">
            <a:extLst>
              <a:ext uri="{FF2B5EF4-FFF2-40B4-BE49-F238E27FC236}">
                <a16:creationId xmlns:a16="http://schemas.microsoft.com/office/drawing/2014/main" xmlns="" id="{99264875-B4A2-A422-6762-A889C2F89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F3762E4E-07E5-74B9-8767-737EE7BDF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AD70A-9F06-4604-914E-78D686611D15}" type="slidenum">
              <a:rPr lang="tr-TR" smtClean="0"/>
              <a:pPr/>
              <a:t>‹#›</a:t>
            </a:fld>
            <a:endParaRPr lang="tr-TR"/>
          </a:p>
        </p:txBody>
      </p:sp>
    </p:spTree>
    <p:extLst>
      <p:ext uri="{BB962C8B-B14F-4D97-AF65-F5344CB8AC3E}">
        <p14:creationId xmlns:p14="http://schemas.microsoft.com/office/powerpoint/2010/main" xmlns="" val="295259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88F520-CC9A-0913-C0D5-346DDC87FAED}"/>
              </a:ext>
            </a:extLst>
          </p:cNvPr>
          <p:cNvSpPr>
            <a:spLocks noGrp="1"/>
          </p:cNvSpPr>
          <p:nvPr>
            <p:ph type="ctrTitle"/>
          </p:nvPr>
        </p:nvSpPr>
        <p:spPr>
          <a:xfrm>
            <a:off x="1524000" y="2489347"/>
            <a:ext cx="9144000" cy="1293634"/>
          </a:xfrm>
          <a:solidFill>
            <a:schemeClr val="accent4">
              <a:lumMod val="20000"/>
              <a:lumOff val="8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r>
              <a:rPr lang="tr-TR" dirty="0"/>
              <a:t>YAŞLI BAKIM PROGRAMI</a:t>
            </a:r>
          </a:p>
        </p:txBody>
      </p:sp>
      <p:sp>
        <p:nvSpPr>
          <p:cNvPr id="4" name="Slayt Numarası Yer Tutucusu 3">
            <a:extLst>
              <a:ext uri="{FF2B5EF4-FFF2-40B4-BE49-F238E27FC236}">
                <a16:creationId xmlns:a16="http://schemas.microsoft.com/office/drawing/2014/main" xmlns="" id="{E93DAE56-6EDD-46D2-1151-DBD62F4D69C0}"/>
              </a:ext>
            </a:extLst>
          </p:cNvPr>
          <p:cNvSpPr>
            <a:spLocks noGrp="1"/>
          </p:cNvSpPr>
          <p:nvPr>
            <p:ph type="sldNum" sz="quarter" idx="12"/>
          </p:nvPr>
        </p:nvSpPr>
        <p:spPr/>
        <p:txBody>
          <a:bodyPr/>
          <a:lstStyle/>
          <a:p>
            <a:fld id="{088AD70A-9F06-4604-914E-78D686611D15}" type="slidenum">
              <a:rPr lang="tr-TR" smtClean="0"/>
              <a:pPr/>
              <a:t>1</a:t>
            </a:fld>
            <a:endParaRPr lang="tr-TR"/>
          </a:p>
        </p:txBody>
      </p:sp>
      <p:pic>
        <p:nvPicPr>
          <p:cNvPr id="5" name="Resim 4">
            <a:extLst>
              <a:ext uri="{FF2B5EF4-FFF2-40B4-BE49-F238E27FC236}">
                <a16:creationId xmlns:a16="http://schemas.microsoft.com/office/drawing/2014/main" xmlns="" id="{AF9E73E2-80E5-BA11-A4F9-896CF478AA8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872976" cy="1883391"/>
          </a:xfrm>
          <a:prstGeom prst="rect">
            <a:avLst/>
          </a:prstGeom>
        </p:spPr>
      </p:pic>
      <p:pic>
        <p:nvPicPr>
          <p:cNvPr id="6" name="Resim 5">
            <a:extLst>
              <a:ext uri="{FF2B5EF4-FFF2-40B4-BE49-F238E27FC236}">
                <a16:creationId xmlns:a16="http://schemas.microsoft.com/office/drawing/2014/main" xmlns="" id="{6BEB8BB5-54CC-C591-E32A-52755BE6EB7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48875" y="0"/>
            <a:ext cx="2143125" cy="2143125"/>
          </a:xfrm>
          <a:prstGeom prst="rect">
            <a:avLst/>
          </a:prstGeom>
        </p:spPr>
      </p:pic>
    </p:spTree>
    <p:extLst>
      <p:ext uri="{BB962C8B-B14F-4D97-AF65-F5344CB8AC3E}">
        <p14:creationId xmlns:p14="http://schemas.microsoft.com/office/powerpoint/2010/main" xmlns="" val="224223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lstStyle/>
          <a:p>
            <a:pPr marL="0" indent="0">
              <a:buNone/>
            </a:pPr>
            <a:r>
              <a:rPr lang="tr-TR" b="1" dirty="0"/>
              <a:t>Programda Verilen Dersler</a:t>
            </a:r>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10</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pic>
        <p:nvPicPr>
          <p:cNvPr id="7" name="Resim 6">
            <a:extLst>
              <a:ext uri="{FF2B5EF4-FFF2-40B4-BE49-F238E27FC236}">
                <a16:creationId xmlns:a16="http://schemas.microsoft.com/office/drawing/2014/main" xmlns="" id="{211D2DCC-81C8-8E9B-1508-AAB333AAD55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57430" y="2376339"/>
            <a:ext cx="9489002" cy="3088795"/>
          </a:xfrm>
          <a:prstGeom prst="rect">
            <a:avLst/>
          </a:prstGeom>
        </p:spPr>
      </p:pic>
      <p:sp>
        <p:nvSpPr>
          <p:cNvPr id="9" name="Metin kutusu 8">
            <a:extLst>
              <a:ext uri="{FF2B5EF4-FFF2-40B4-BE49-F238E27FC236}">
                <a16:creationId xmlns:a16="http://schemas.microsoft.com/office/drawing/2014/main" xmlns="" id="{AC8D3E72-0DD5-B757-B5F9-48C29BA49481}"/>
              </a:ext>
            </a:extLst>
          </p:cNvPr>
          <p:cNvSpPr txBox="1"/>
          <p:nvPr/>
        </p:nvSpPr>
        <p:spPr>
          <a:xfrm>
            <a:off x="838200" y="6311900"/>
            <a:ext cx="6092456" cy="461665"/>
          </a:xfrm>
          <a:prstGeom prst="rect">
            <a:avLst/>
          </a:prstGeom>
          <a:noFill/>
        </p:spPr>
        <p:txBody>
          <a:bodyPr wrap="square">
            <a:spAutoFit/>
          </a:bodyPr>
          <a:lstStyle/>
          <a:p>
            <a:r>
              <a:rPr lang="tr-TR" sz="1200" dirty="0"/>
              <a:t>https://obs.kmu.edu.tr/oibs/bologna/index.aspx?lang=tr&amp;curOp=showPac&amp;curUnit=22&amp;curSunit=1153#</a:t>
            </a:r>
          </a:p>
        </p:txBody>
      </p:sp>
    </p:spTree>
    <p:extLst>
      <p:ext uri="{BB962C8B-B14F-4D97-AF65-F5344CB8AC3E}">
        <p14:creationId xmlns:p14="http://schemas.microsoft.com/office/powerpoint/2010/main" xmlns="" val="18158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lstStyle/>
          <a:p>
            <a:pPr marL="0" indent="0">
              <a:buNone/>
            </a:pPr>
            <a:r>
              <a:rPr lang="tr-TR" b="1" dirty="0"/>
              <a:t>Programda Verilen Dersler</a:t>
            </a:r>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11</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pic>
        <p:nvPicPr>
          <p:cNvPr id="8" name="Resim 7">
            <a:extLst>
              <a:ext uri="{FF2B5EF4-FFF2-40B4-BE49-F238E27FC236}">
                <a16:creationId xmlns:a16="http://schemas.microsoft.com/office/drawing/2014/main" xmlns="" id="{76084A22-E884-B229-783B-C5BF208C46F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99030" y="2651925"/>
            <a:ext cx="9784414" cy="2600557"/>
          </a:xfrm>
          <a:prstGeom prst="rect">
            <a:avLst/>
          </a:prstGeom>
        </p:spPr>
      </p:pic>
      <p:sp>
        <p:nvSpPr>
          <p:cNvPr id="9" name="Metin kutusu 8">
            <a:extLst>
              <a:ext uri="{FF2B5EF4-FFF2-40B4-BE49-F238E27FC236}">
                <a16:creationId xmlns:a16="http://schemas.microsoft.com/office/drawing/2014/main" xmlns="" id="{A307AB40-842A-4505-8DBB-08D661C19BB3}"/>
              </a:ext>
            </a:extLst>
          </p:cNvPr>
          <p:cNvSpPr txBox="1"/>
          <p:nvPr/>
        </p:nvSpPr>
        <p:spPr>
          <a:xfrm>
            <a:off x="838200" y="6311900"/>
            <a:ext cx="6092456" cy="461665"/>
          </a:xfrm>
          <a:prstGeom prst="rect">
            <a:avLst/>
          </a:prstGeom>
          <a:noFill/>
        </p:spPr>
        <p:txBody>
          <a:bodyPr wrap="square">
            <a:spAutoFit/>
          </a:bodyPr>
          <a:lstStyle/>
          <a:p>
            <a:r>
              <a:rPr lang="tr-TR" sz="1200" dirty="0"/>
              <a:t>https://obs.kmu.edu.tr/oibs/bologna/index.aspx?lang=tr&amp;curOp=showPac&amp;curUnit=22&amp;curSunit=1153#</a:t>
            </a:r>
          </a:p>
        </p:txBody>
      </p:sp>
    </p:spTree>
    <p:extLst>
      <p:ext uri="{BB962C8B-B14F-4D97-AF65-F5344CB8AC3E}">
        <p14:creationId xmlns:p14="http://schemas.microsoft.com/office/powerpoint/2010/main" xmlns="" val="230558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lstStyle/>
          <a:p>
            <a:pPr marL="0" indent="0">
              <a:buNone/>
            </a:pPr>
            <a:r>
              <a:rPr lang="tr-TR" b="1" dirty="0"/>
              <a:t>Programda Verilen Dersler</a:t>
            </a:r>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12</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pic>
        <p:nvPicPr>
          <p:cNvPr id="7" name="Resim 6">
            <a:extLst>
              <a:ext uri="{FF2B5EF4-FFF2-40B4-BE49-F238E27FC236}">
                <a16:creationId xmlns:a16="http://schemas.microsoft.com/office/drawing/2014/main" xmlns="" id="{0EE2E39B-AEBA-59B4-F52F-5A3EB1F510D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3875" y="2466840"/>
            <a:ext cx="10108110" cy="2998295"/>
          </a:xfrm>
          <a:prstGeom prst="rect">
            <a:avLst/>
          </a:prstGeom>
        </p:spPr>
      </p:pic>
      <p:sp>
        <p:nvSpPr>
          <p:cNvPr id="10" name="Metin kutusu 9">
            <a:extLst>
              <a:ext uri="{FF2B5EF4-FFF2-40B4-BE49-F238E27FC236}">
                <a16:creationId xmlns:a16="http://schemas.microsoft.com/office/drawing/2014/main" xmlns="" id="{58B8A0FC-F891-9E69-2F2E-5F1513D693CB}"/>
              </a:ext>
            </a:extLst>
          </p:cNvPr>
          <p:cNvSpPr txBox="1"/>
          <p:nvPr/>
        </p:nvSpPr>
        <p:spPr>
          <a:xfrm>
            <a:off x="838200" y="6311900"/>
            <a:ext cx="6092456" cy="461665"/>
          </a:xfrm>
          <a:prstGeom prst="rect">
            <a:avLst/>
          </a:prstGeom>
          <a:noFill/>
        </p:spPr>
        <p:txBody>
          <a:bodyPr wrap="square">
            <a:spAutoFit/>
          </a:bodyPr>
          <a:lstStyle/>
          <a:p>
            <a:r>
              <a:rPr lang="tr-TR" sz="1200" dirty="0"/>
              <a:t>https://obs.kmu.edu.tr/oibs/bologna/index.aspx?lang=tr&amp;curOp=showPac&amp;curUnit=22&amp;curSunit=1153#</a:t>
            </a:r>
          </a:p>
        </p:txBody>
      </p:sp>
    </p:spTree>
    <p:extLst>
      <p:ext uri="{BB962C8B-B14F-4D97-AF65-F5344CB8AC3E}">
        <p14:creationId xmlns:p14="http://schemas.microsoft.com/office/powerpoint/2010/main" xmlns="" val="51289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lstStyle/>
          <a:p>
            <a:pPr marL="0" indent="0">
              <a:buNone/>
            </a:pPr>
            <a:r>
              <a:rPr lang="tr-TR" b="1" dirty="0"/>
              <a:t>Programdan Mezuniyet Koşulları</a:t>
            </a:r>
          </a:p>
          <a:p>
            <a:r>
              <a:rPr lang="tr-TR" dirty="0"/>
              <a:t>Programdaki dersleri başarıyla tamamlamış olmak</a:t>
            </a:r>
          </a:p>
          <a:p>
            <a:r>
              <a:rPr lang="tr-TR" dirty="0"/>
              <a:t>30 iş günü olan yaz stajını yapmış olmak</a:t>
            </a:r>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13</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sp>
        <p:nvSpPr>
          <p:cNvPr id="8" name="Metin kutusu 7">
            <a:extLst>
              <a:ext uri="{FF2B5EF4-FFF2-40B4-BE49-F238E27FC236}">
                <a16:creationId xmlns:a16="http://schemas.microsoft.com/office/drawing/2014/main" xmlns="" id="{A2F25B45-FC2A-6363-6DC1-2AC3A98AB159}"/>
              </a:ext>
            </a:extLst>
          </p:cNvPr>
          <p:cNvSpPr txBox="1"/>
          <p:nvPr/>
        </p:nvSpPr>
        <p:spPr>
          <a:xfrm>
            <a:off x="838200" y="6300714"/>
            <a:ext cx="6092456" cy="461665"/>
          </a:xfrm>
          <a:prstGeom prst="rect">
            <a:avLst/>
          </a:prstGeom>
          <a:noFill/>
        </p:spPr>
        <p:txBody>
          <a:bodyPr wrap="square">
            <a:spAutoFit/>
          </a:bodyPr>
          <a:lstStyle/>
          <a:p>
            <a:r>
              <a:rPr lang="tr-TR" sz="1200" dirty="0"/>
              <a:t>https://obs.kmu.edu.tr/oibs/bologna/index.aspx?lang=tr&amp;curOp=showPac&amp;curUnit=22&amp;curSunit=1153#</a:t>
            </a:r>
          </a:p>
        </p:txBody>
      </p:sp>
    </p:spTree>
    <p:extLst>
      <p:ext uri="{BB962C8B-B14F-4D97-AF65-F5344CB8AC3E}">
        <p14:creationId xmlns:p14="http://schemas.microsoft.com/office/powerpoint/2010/main" xmlns="" val="254646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normAutofit fontScale="92500" lnSpcReduction="20000"/>
          </a:bodyPr>
          <a:lstStyle/>
          <a:p>
            <a:pPr marL="0" indent="0">
              <a:buNone/>
            </a:pPr>
            <a:r>
              <a:rPr lang="tr-TR" b="1" dirty="0"/>
              <a:t>Programın İş Olanakları</a:t>
            </a:r>
          </a:p>
          <a:p>
            <a:r>
              <a:rPr lang="tr-TR" dirty="0"/>
              <a:t>Aile ve Sosyal Hizmetler Bakanlığına Bağlı Resmi Huzurevleri</a:t>
            </a:r>
          </a:p>
          <a:p>
            <a:r>
              <a:rPr lang="tr-TR" dirty="0"/>
              <a:t>Diğer Kamu Huzurevleri (Belediyeler)</a:t>
            </a:r>
          </a:p>
          <a:p>
            <a:r>
              <a:rPr lang="tr-TR" dirty="0"/>
              <a:t>Özel Huzurevleri</a:t>
            </a:r>
          </a:p>
          <a:p>
            <a:r>
              <a:rPr lang="tr-TR" dirty="0"/>
              <a:t>Yaşlı Bakım ve Rehabilitasyon Merkezleri</a:t>
            </a:r>
          </a:p>
          <a:p>
            <a:r>
              <a:rPr lang="tr-TR" dirty="0"/>
              <a:t>Gündüzlü Bakım Merkezleri</a:t>
            </a:r>
          </a:p>
          <a:p>
            <a:r>
              <a:rPr lang="tr-TR" dirty="0"/>
              <a:t>Sağlık Bakanlığına Bağlı Kamu Hastaneleri</a:t>
            </a:r>
          </a:p>
          <a:p>
            <a:r>
              <a:rPr lang="tr-TR" dirty="0"/>
              <a:t>Evde Bakım Hizmetleri</a:t>
            </a:r>
          </a:p>
          <a:p>
            <a:r>
              <a:rPr lang="tr-TR" dirty="0"/>
              <a:t>Özel Hastaneler</a:t>
            </a:r>
          </a:p>
          <a:p>
            <a:r>
              <a:rPr lang="tr-TR" dirty="0"/>
              <a:t>Sivil Toplum Kuruluşları</a:t>
            </a:r>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14</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spTree>
    <p:extLst>
      <p:ext uri="{BB962C8B-B14F-4D97-AF65-F5344CB8AC3E}">
        <p14:creationId xmlns:p14="http://schemas.microsoft.com/office/powerpoint/2010/main" xmlns="" val="175141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normAutofit/>
          </a:bodyPr>
          <a:lstStyle/>
          <a:p>
            <a:pPr marL="0" indent="0">
              <a:buNone/>
            </a:pPr>
            <a:r>
              <a:rPr lang="tr-TR" b="1" dirty="0"/>
              <a:t>Dikey Geçiş Yapılabilecek Lisans Programları</a:t>
            </a:r>
            <a:endParaRPr lang="tr-TR" dirty="0"/>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15</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pic>
        <p:nvPicPr>
          <p:cNvPr id="11" name="Resim 10">
            <a:extLst>
              <a:ext uri="{FF2B5EF4-FFF2-40B4-BE49-F238E27FC236}">
                <a16:creationId xmlns:a16="http://schemas.microsoft.com/office/drawing/2014/main" xmlns="" id="{8DE2DEE3-6B17-F193-26C7-3D644806515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50390" y="2743199"/>
            <a:ext cx="9100745" cy="2658139"/>
          </a:xfrm>
          <a:prstGeom prst="rect">
            <a:avLst/>
          </a:prstGeom>
          <a:ln w="38100">
            <a:solidFill>
              <a:srgbClr val="00B050"/>
            </a:solidFill>
          </a:ln>
        </p:spPr>
      </p:pic>
      <p:sp>
        <p:nvSpPr>
          <p:cNvPr id="13" name="Metin kutusu 12">
            <a:extLst>
              <a:ext uri="{FF2B5EF4-FFF2-40B4-BE49-F238E27FC236}">
                <a16:creationId xmlns:a16="http://schemas.microsoft.com/office/drawing/2014/main" xmlns="" id="{5BFE6A88-B649-F3D0-3CA9-E38BEF3A053F}"/>
              </a:ext>
            </a:extLst>
          </p:cNvPr>
          <p:cNvSpPr txBox="1"/>
          <p:nvPr/>
        </p:nvSpPr>
        <p:spPr>
          <a:xfrm>
            <a:off x="838200" y="6311900"/>
            <a:ext cx="6092456" cy="276999"/>
          </a:xfrm>
          <a:prstGeom prst="rect">
            <a:avLst/>
          </a:prstGeom>
          <a:noFill/>
        </p:spPr>
        <p:txBody>
          <a:bodyPr wrap="square">
            <a:spAutoFit/>
          </a:bodyPr>
          <a:lstStyle/>
          <a:p>
            <a:r>
              <a:rPr lang="tr-TR" sz="1200" dirty="0"/>
              <a:t>https://dokuman.osym.gov.tr/pdfdokuman/2023/DGS/tablo2_29052023.pdf</a:t>
            </a:r>
          </a:p>
        </p:txBody>
      </p:sp>
    </p:spTree>
    <p:extLst>
      <p:ext uri="{BB962C8B-B14F-4D97-AF65-F5344CB8AC3E}">
        <p14:creationId xmlns:p14="http://schemas.microsoft.com/office/powerpoint/2010/main" xmlns="" val="257244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16</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sp>
        <p:nvSpPr>
          <p:cNvPr id="9" name="Başlık 8">
            <a:extLst>
              <a:ext uri="{FF2B5EF4-FFF2-40B4-BE49-F238E27FC236}">
                <a16:creationId xmlns:a16="http://schemas.microsoft.com/office/drawing/2014/main" xmlns="" id="{9D442D3E-521D-E171-70DB-C8383EBDEA30}"/>
              </a:ext>
            </a:extLst>
          </p:cNvPr>
          <p:cNvSpPr>
            <a:spLocks noGrp="1"/>
          </p:cNvSpPr>
          <p:nvPr>
            <p:ph type="title"/>
          </p:nvPr>
        </p:nvSpPr>
        <p:spPr/>
        <p:txBody>
          <a:bodyPr/>
          <a:lstStyle/>
          <a:p>
            <a:r>
              <a:rPr lang="tr-TR" dirty="0"/>
              <a:t>   </a:t>
            </a:r>
          </a:p>
        </p:txBody>
      </p:sp>
      <p:pic>
        <p:nvPicPr>
          <p:cNvPr id="17" name="Resim 16">
            <a:extLst>
              <a:ext uri="{FF2B5EF4-FFF2-40B4-BE49-F238E27FC236}">
                <a16:creationId xmlns:a16="http://schemas.microsoft.com/office/drawing/2014/main" xmlns="" id="{0E7C1984-08BE-32F5-E72C-7FD44E1BC23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048"/>
            <a:ext cx="12181266" cy="6864047"/>
          </a:xfrm>
          <a:prstGeom prst="rect">
            <a:avLst/>
          </a:prstGeom>
        </p:spPr>
      </p:pic>
      <p:sp>
        <p:nvSpPr>
          <p:cNvPr id="18" name="Metin kutusu 17">
            <a:extLst>
              <a:ext uri="{FF2B5EF4-FFF2-40B4-BE49-F238E27FC236}">
                <a16:creationId xmlns:a16="http://schemas.microsoft.com/office/drawing/2014/main" xmlns="" id="{59BD527C-04C5-7E27-519A-983F0D01F5C0}"/>
              </a:ext>
            </a:extLst>
          </p:cNvPr>
          <p:cNvSpPr txBox="1"/>
          <p:nvPr/>
        </p:nvSpPr>
        <p:spPr>
          <a:xfrm>
            <a:off x="1" y="5879296"/>
            <a:ext cx="9763292" cy="954107"/>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800" b="1" dirty="0"/>
              <a:t>Yaşlı Dostu Gençler Topluluğu</a:t>
            </a:r>
          </a:p>
          <a:p>
            <a:pPr algn="ctr"/>
            <a:r>
              <a:rPr lang="tr-TR" sz="2800" b="1" dirty="0"/>
              <a:t>6 Mayıs 2024 Hıdırellez ve Bahar Şenlikleri</a:t>
            </a:r>
          </a:p>
        </p:txBody>
      </p:sp>
      <p:pic>
        <p:nvPicPr>
          <p:cNvPr id="20" name="Resim 19">
            <a:extLst>
              <a:ext uri="{FF2B5EF4-FFF2-40B4-BE49-F238E27FC236}">
                <a16:creationId xmlns:a16="http://schemas.microsoft.com/office/drawing/2014/main" xmlns="" id="{F1C33725-C791-1FB8-B62B-0C7A20275FF2}"/>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01726" y="4361116"/>
            <a:ext cx="2341106" cy="2472288"/>
          </a:xfrm>
          <a:prstGeom prst="rect">
            <a:avLst/>
          </a:prstGeom>
        </p:spPr>
      </p:pic>
      <p:sp>
        <p:nvSpPr>
          <p:cNvPr id="22" name="Yıldız: 5 Nokta 21">
            <a:extLst>
              <a:ext uri="{FF2B5EF4-FFF2-40B4-BE49-F238E27FC236}">
                <a16:creationId xmlns:a16="http://schemas.microsoft.com/office/drawing/2014/main" xmlns="" id="{5DD1FDC2-E360-1EF6-E8A0-CD63251AF4B7}"/>
              </a:ext>
            </a:extLst>
          </p:cNvPr>
          <p:cNvSpPr/>
          <p:nvPr/>
        </p:nvSpPr>
        <p:spPr>
          <a:xfrm>
            <a:off x="10896601" y="365124"/>
            <a:ext cx="589546" cy="549275"/>
          </a:xfrm>
          <a:prstGeom prst="star5">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highlight>
                <a:srgbClr val="FFFF00"/>
              </a:highlight>
            </a:endParaRPr>
          </a:p>
        </p:txBody>
      </p:sp>
    </p:spTree>
    <p:extLst>
      <p:ext uri="{BB962C8B-B14F-4D97-AF65-F5344CB8AC3E}">
        <p14:creationId xmlns:p14="http://schemas.microsoft.com/office/powerpoint/2010/main" xmlns="" val="385449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5C12528-E8E4-7F60-436C-F6E475AF06EC}"/>
              </a:ext>
            </a:extLst>
          </p:cNvPr>
          <p:cNvSpPr>
            <a:spLocks noGrp="1"/>
          </p:cNvSpPr>
          <p:nvPr>
            <p:ph idx="1"/>
          </p:nvPr>
        </p:nvSpPr>
        <p:spPr>
          <a:xfrm>
            <a:off x="838200" y="365124"/>
            <a:ext cx="10515600" cy="5991225"/>
          </a:xfrm>
          <a:ln>
            <a:solidFill>
              <a:srgbClr val="FF0000"/>
            </a:solidFill>
          </a:ln>
        </p:spPr>
        <p:txBody>
          <a:bodyPr/>
          <a:lstStyle/>
          <a:p>
            <a:pPr marL="0" indent="0">
              <a:buNone/>
            </a:pPr>
            <a:r>
              <a:rPr lang="tr-TR" dirty="0"/>
              <a:t>  </a:t>
            </a:r>
          </a:p>
        </p:txBody>
      </p:sp>
      <p:sp>
        <p:nvSpPr>
          <p:cNvPr id="4" name="Slayt Numarası Yer Tutucusu 3">
            <a:extLst>
              <a:ext uri="{FF2B5EF4-FFF2-40B4-BE49-F238E27FC236}">
                <a16:creationId xmlns:a16="http://schemas.microsoft.com/office/drawing/2014/main" xmlns="" id="{414F7B8C-B395-DF25-D702-980365C5CE9F}"/>
              </a:ext>
            </a:extLst>
          </p:cNvPr>
          <p:cNvSpPr>
            <a:spLocks noGrp="1"/>
          </p:cNvSpPr>
          <p:nvPr>
            <p:ph type="sldNum" sz="quarter" idx="12"/>
          </p:nvPr>
        </p:nvSpPr>
        <p:spPr/>
        <p:txBody>
          <a:bodyPr/>
          <a:lstStyle/>
          <a:p>
            <a:fld id="{088AD70A-9F06-4604-914E-78D686611D15}" type="slidenum">
              <a:rPr lang="tr-TR" smtClean="0"/>
              <a:pPr/>
              <a:t>17</a:t>
            </a:fld>
            <a:endParaRPr lang="tr-TR"/>
          </a:p>
        </p:txBody>
      </p:sp>
      <p:pic>
        <p:nvPicPr>
          <p:cNvPr id="6" name="İçerik Yer Tutucusu 4">
            <a:extLst>
              <a:ext uri="{FF2B5EF4-FFF2-40B4-BE49-F238E27FC236}">
                <a16:creationId xmlns:a16="http://schemas.microsoft.com/office/drawing/2014/main" xmlns="" id="{04E36850-EA23-195F-6DE6-175EF5A8380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35902" y="584829"/>
            <a:ext cx="3502855" cy="4670474"/>
          </a:xfrm>
          <a:prstGeom prst="rect">
            <a:avLst/>
          </a:prstGeom>
        </p:spPr>
      </p:pic>
      <p:sp>
        <p:nvSpPr>
          <p:cNvPr id="9" name="Metin kutusu 8">
            <a:extLst>
              <a:ext uri="{FF2B5EF4-FFF2-40B4-BE49-F238E27FC236}">
                <a16:creationId xmlns:a16="http://schemas.microsoft.com/office/drawing/2014/main" xmlns="" id="{B3F276E4-B71A-61B8-5B2B-DD1A1D41125E}"/>
              </a:ext>
            </a:extLst>
          </p:cNvPr>
          <p:cNvSpPr txBox="1"/>
          <p:nvPr/>
        </p:nvSpPr>
        <p:spPr>
          <a:xfrm>
            <a:off x="6823818" y="5598299"/>
            <a:ext cx="4319954" cy="584775"/>
          </a:xfrm>
          <a:prstGeom prst="rect">
            <a:avLst/>
          </a:prstGeom>
          <a:noFill/>
        </p:spPr>
        <p:txBody>
          <a:bodyPr wrap="square">
            <a:spAutoFit/>
          </a:bodyPr>
          <a:lstStyle/>
          <a:p>
            <a:r>
              <a:rPr lang="tr-TR" sz="3200" b="1" i="1" dirty="0">
                <a:solidFill>
                  <a:srgbClr val="FF0000"/>
                </a:solidFill>
                <a:latin typeface="Times New Roman" panose="02020603050405020304" pitchFamily="18" charset="0"/>
                <a:cs typeface="Times New Roman" panose="02020603050405020304" pitchFamily="18" charset="0"/>
              </a:rPr>
              <a:t>TEŞEKKÜRLER…</a:t>
            </a:r>
            <a:endParaRPr lang="tr-TR" sz="3200" dirty="0"/>
          </a:p>
        </p:txBody>
      </p:sp>
    </p:spTree>
    <p:extLst>
      <p:ext uri="{BB962C8B-B14F-4D97-AF65-F5344CB8AC3E}">
        <p14:creationId xmlns:p14="http://schemas.microsoft.com/office/powerpoint/2010/main" xmlns="" val="370122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7BFCC0-48A2-8C01-CA98-426AAB2A0C62}"/>
              </a:ext>
            </a:extLst>
          </p:cNvPr>
          <p:cNvSpPr>
            <a:spLocks noGrp="1"/>
          </p:cNvSpPr>
          <p:nvPr>
            <p:ph type="title"/>
          </p:nvPr>
        </p:nvSpPr>
        <p:spPr>
          <a:ln>
            <a:solidFill>
              <a:srgbClr val="FF0000"/>
            </a:solidFill>
          </a:ln>
        </p:spPr>
        <p:txBody>
          <a:bodyPr/>
          <a:lstStyle/>
          <a:p>
            <a:r>
              <a:rPr lang="tr-TR" b="1" dirty="0"/>
              <a:t>YAŞLI BAKIM PROGRAMI</a:t>
            </a:r>
          </a:p>
        </p:txBody>
      </p:sp>
      <p:sp>
        <p:nvSpPr>
          <p:cNvPr id="3" name="İçerik Yer Tutucusu 2">
            <a:extLst>
              <a:ext uri="{FF2B5EF4-FFF2-40B4-BE49-F238E27FC236}">
                <a16:creationId xmlns:a16="http://schemas.microsoft.com/office/drawing/2014/main" xmlns="" id="{F1FF3D4F-C2BE-B3CF-D7BC-1FBCF01F906F}"/>
              </a:ext>
            </a:extLst>
          </p:cNvPr>
          <p:cNvSpPr>
            <a:spLocks noGrp="1"/>
          </p:cNvSpPr>
          <p:nvPr>
            <p:ph idx="1"/>
          </p:nvPr>
        </p:nvSpPr>
        <p:spPr>
          <a:xfrm>
            <a:off x="838200" y="1825625"/>
            <a:ext cx="10515600" cy="3915956"/>
          </a:xfrm>
          <a:ln>
            <a:solidFill>
              <a:srgbClr val="FF0000"/>
            </a:solidFill>
          </a:ln>
        </p:spPr>
        <p:txBody>
          <a:bodyPr/>
          <a:lstStyle/>
          <a:p>
            <a:r>
              <a:rPr lang="tr-TR" dirty="0"/>
              <a:t>Günümüzde neredeyse tüm dünyada doğum hızı gerilemekte</a:t>
            </a:r>
          </a:p>
          <a:p>
            <a:r>
              <a:rPr lang="tr-TR" dirty="0"/>
              <a:t>Bilim ve teknolojide yaşanılan yenilikler neticesinde beklenilen yaşam süresi artmakta</a:t>
            </a:r>
          </a:p>
          <a:p>
            <a:r>
              <a:rPr lang="tr-TR" dirty="0"/>
              <a:t>Dünyanın demografik yapısı değişmekte</a:t>
            </a:r>
          </a:p>
          <a:p>
            <a:r>
              <a:rPr lang="tr-TR" dirty="0"/>
              <a:t>Uzun süreli bakım hizmetlerine duyulan gereksinimin artmakta</a:t>
            </a:r>
          </a:p>
        </p:txBody>
      </p:sp>
      <p:sp>
        <p:nvSpPr>
          <p:cNvPr id="4" name="Slayt Numarası Yer Tutucusu 3">
            <a:extLst>
              <a:ext uri="{FF2B5EF4-FFF2-40B4-BE49-F238E27FC236}">
                <a16:creationId xmlns:a16="http://schemas.microsoft.com/office/drawing/2014/main" xmlns="" id="{C2E2ED37-9DEA-6DC9-BB8A-2CB4762C93F3}"/>
              </a:ext>
            </a:extLst>
          </p:cNvPr>
          <p:cNvSpPr>
            <a:spLocks noGrp="1"/>
          </p:cNvSpPr>
          <p:nvPr>
            <p:ph type="sldNum" sz="quarter" idx="12"/>
          </p:nvPr>
        </p:nvSpPr>
        <p:spPr/>
        <p:txBody>
          <a:bodyPr/>
          <a:lstStyle/>
          <a:p>
            <a:fld id="{088AD70A-9F06-4604-914E-78D686611D15}" type="slidenum">
              <a:rPr lang="tr-TR" smtClean="0"/>
              <a:pPr/>
              <a:t>2</a:t>
            </a:fld>
            <a:endParaRPr lang="tr-TR"/>
          </a:p>
        </p:txBody>
      </p:sp>
      <p:sp>
        <p:nvSpPr>
          <p:cNvPr id="6" name="Metin kutusu 5">
            <a:extLst>
              <a:ext uri="{FF2B5EF4-FFF2-40B4-BE49-F238E27FC236}">
                <a16:creationId xmlns:a16="http://schemas.microsoft.com/office/drawing/2014/main" xmlns="" id="{2BEC1132-A259-DB90-FB85-A11B5BE739EA}"/>
              </a:ext>
            </a:extLst>
          </p:cNvPr>
          <p:cNvSpPr txBox="1"/>
          <p:nvPr/>
        </p:nvSpPr>
        <p:spPr>
          <a:xfrm>
            <a:off x="838200" y="6075144"/>
            <a:ext cx="6092456" cy="646331"/>
          </a:xfrm>
          <a:prstGeom prst="rect">
            <a:avLst/>
          </a:prstGeom>
          <a:noFill/>
        </p:spPr>
        <p:txBody>
          <a:bodyPr wrap="square">
            <a:spAutoFit/>
          </a:bodyPr>
          <a:lstStyle/>
          <a:p>
            <a:r>
              <a:rPr lang="tr-TR" sz="1200" b="0" i="0" dirty="0">
                <a:solidFill>
                  <a:srgbClr val="222222"/>
                </a:solidFill>
                <a:effectLst/>
                <a:highlight>
                  <a:srgbClr val="FFFFFF"/>
                </a:highlight>
              </a:rPr>
              <a:t>HENKOĞLU, H. Ş. (2023). </a:t>
            </a:r>
            <a:r>
              <a:rPr lang="tr-TR" sz="1200" b="0" i="0" dirty="0" err="1">
                <a:solidFill>
                  <a:srgbClr val="222222"/>
                </a:solidFill>
                <a:effectLst/>
                <a:highlight>
                  <a:srgbClr val="FFFFFF"/>
                </a:highlight>
              </a:rPr>
              <a:t>Transhümanizm</a:t>
            </a:r>
            <a:r>
              <a:rPr lang="tr-TR" sz="1200" b="0" i="0" dirty="0">
                <a:solidFill>
                  <a:srgbClr val="222222"/>
                </a:solidFill>
                <a:effectLst/>
                <a:highlight>
                  <a:srgbClr val="FFFFFF"/>
                </a:highlight>
              </a:rPr>
              <a:t> ve dijital dünyada yaşlanma: kütüphanelerin aktif yaşlanmadaki rolü. </a:t>
            </a:r>
            <a:r>
              <a:rPr lang="tr-TR" sz="1200" b="0" i="1" dirty="0">
                <a:solidFill>
                  <a:srgbClr val="222222"/>
                </a:solidFill>
                <a:effectLst/>
                <a:highlight>
                  <a:srgbClr val="FFFFFF"/>
                </a:highlight>
              </a:rPr>
              <a:t>Türk Kütüphaneciliği</a:t>
            </a:r>
            <a:r>
              <a:rPr lang="tr-TR" sz="1200" b="0" i="0" dirty="0">
                <a:solidFill>
                  <a:srgbClr val="222222"/>
                </a:solidFill>
                <a:effectLst/>
                <a:highlight>
                  <a:srgbClr val="FFFFFF"/>
                </a:highlight>
              </a:rPr>
              <a:t>, </a:t>
            </a:r>
            <a:r>
              <a:rPr lang="tr-TR" sz="1200" b="0" i="1" dirty="0">
                <a:solidFill>
                  <a:srgbClr val="222222"/>
                </a:solidFill>
                <a:effectLst/>
                <a:highlight>
                  <a:srgbClr val="FFFFFF"/>
                </a:highlight>
              </a:rPr>
              <a:t>37</a:t>
            </a:r>
            <a:r>
              <a:rPr lang="tr-TR" sz="1200" b="0" i="0" dirty="0">
                <a:solidFill>
                  <a:srgbClr val="222222"/>
                </a:solidFill>
                <a:effectLst/>
                <a:highlight>
                  <a:srgbClr val="FFFFFF"/>
                </a:highlight>
              </a:rPr>
              <a:t>(4), 243-266. https://dergipark.org.tr/en/download/article-file/3151688</a:t>
            </a:r>
            <a:endParaRPr lang="tr-TR" sz="1200" dirty="0"/>
          </a:p>
        </p:txBody>
      </p:sp>
    </p:spTree>
    <p:extLst>
      <p:ext uri="{BB962C8B-B14F-4D97-AF65-F5344CB8AC3E}">
        <p14:creationId xmlns:p14="http://schemas.microsoft.com/office/powerpoint/2010/main" xmlns="" val="76358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A985C10-19A3-C319-4077-6BD61BCDC85F}"/>
              </a:ext>
            </a:extLst>
          </p:cNvPr>
          <p:cNvSpPr>
            <a:spLocks noGrp="1"/>
          </p:cNvSpPr>
          <p:nvPr>
            <p:ph type="title"/>
          </p:nvPr>
        </p:nvSpPr>
        <p:spPr>
          <a:ln>
            <a:solidFill>
              <a:srgbClr val="FF0000"/>
            </a:solidFill>
          </a:ln>
        </p:spPr>
        <p:txBody>
          <a:bodyPr/>
          <a:lstStyle/>
          <a:p>
            <a:r>
              <a:rPr lang="tr-TR" b="1" dirty="0"/>
              <a:t>YAŞLI BAKIM PROGRAMI</a:t>
            </a:r>
          </a:p>
        </p:txBody>
      </p:sp>
      <p:sp>
        <p:nvSpPr>
          <p:cNvPr id="3" name="İçerik Yer Tutucusu 2">
            <a:extLst>
              <a:ext uri="{FF2B5EF4-FFF2-40B4-BE49-F238E27FC236}">
                <a16:creationId xmlns:a16="http://schemas.microsoft.com/office/drawing/2014/main" xmlns="" id="{D00FE06A-38AD-728F-54AF-B10067833FB7}"/>
              </a:ext>
            </a:extLst>
          </p:cNvPr>
          <p:cNvSpPr>
            <a:spLocks noGrp="1"/>
          </p:cNvSpPr>
          <p:nvPr>
            <p:ph idx="1"/>
          </p:nvPr>
        </p:nvSpPr>
        <p:spPr>
          <a:xfrm>
            <a:off x="838200" y="1825625"/>
            <a:ext cx="10515600" cy="4171138"/>
          </a:xfrm>
          <a:ln>
            <a:solidFill>
              <a:srgbClr val="FF0000"/>
            </a:solidFill>
          </a:ln>
        </p:spPr>
        <p:txBody>
          <a:bodyPr/>
          <a:lstStyle/>
          <a:p>
            <a:r>
              <a:rPr lang="tr-TR" b="1" dirty="0"/>
              <a:t>Dünya Sağlık Örgütü (DSÖ) </a:t>
            </a:r>
            <a:r>
              <a:rPr lang="tr-TR" b="1" dirty="0">
                <a:solidFill>
                  <a:srgbClr val="FF0000"/>
                </a:solidFill>
              </a:rPr>
              <a:t>yaşlılığı </a:t>
            </a:r>
            <a:r>
              <a:rPr lang="tr-TR" b="1" dirty="0">
                <a:solidFill>
                  <a:srgbClr val="7030A0"/>
                </a:solidFill>
              </a:rPr>
              <a:t>“</a:t>
            </a:r>
            <a:r>
              <a:rPr lang="tr-TR" b="1" dirty="0">
                <a:solidFill>
                  <a:schemeClr val="accent1"/>
                </a:solidFill>
              </a:rPr>
              <a:t>çevresel faktörlere uyum sağlayabilme yeteneğinin azalması”</a:t>
            </a:r>
            <a:r>
              <a:rPr lang="tr-TR" dirty="0"/>
              <a:t> olarak tanımlamaktadır.</a:t>
            </a:r>
          </a:p>
          <a:p>
            <a:pPr marL="0" indent="0">
              <a:buNone/>
            </a:pPr>
            <a:r>
              <a:rPr lang="tr-TR" b="1" dirty="0"/>
              <a:t>DSÖ; </a:t>
            </a:r>
          </a:p>
          <a:p>
            <a:r>
              <a:rPr lang="tr-TR" dirty="0"/>
              <a:t>Yaşlılık yaşını 65 olarak bildirmekte</a:t>
            </a:r>
          </a:p>
          <a:p>
            <a:r>
              <a:rPr lang="tr-TR" dirty="0"/>
              <a:t>60 yaş </a:t>
            </a:r>
            <a:r>
              <a:rPr lang="tr-TR" b="1" dirty="0">
                <a:solidFill>
                  <a:schemeClr val="accent1"/>
                </a:solidFill>
              </a:rPr>
              <a:t>“genç yaşlılık”</a:t>
            </a:r>
          </a:p>
          <a:p>
            <a:r>
              <a:rPr lang="tr-TR" dirty="0"/>
              <a:t>75 yaş ve sonrası </a:t>
            </a:r>
            <a:r>
              <a:rPr lang="tr-TR" b="1" dirty="0">
                <a:solidFill>
                  <a:schemeClr val="accent1"/>
                </a:solidFill>
              </a:rPr>
              <a:t>“ileri yaşlılık”</a:t>
            </a:r>
          </a:p>
          <a:p>
            <a:r>
              <a:rPr lang="tr-TR" dirty="0"/>
              <a:t>90 yaş ve sonrası </a:t>
            </a:r>
            <a:r>
              <a:rPr lang="tr-TR" b="1" dirty="0">
                <a:solidFill>
                  <a:schemeClr val="accent1"/>
                </a:solidFill>
              </a:rPr>
              <a:t>“ihtiyarlığın başlangıcı” </a:t>
            </a:r>
          </a:p>
        </p:txBody>
      </p:sp>
      <p:sp>
        <p:nvSpPr>
          <p:cNvPr id="5" name="Metin kutusu 4">
            <a:extLst>
              <a:ext uri="{FF2B5EF4-FFF2-40B4-BE49-F238E27FC236}">
                <a16:creationId xmlns:a16="http://schemas.microsoft.com/office/drawing/2014/main" xmlns="" id="{810B799D-9AD3-207B-088C-DEF4BE4E8F87}"/>
              </a:ext>
            </a:extLst>
          </p:cNvPr>
          <p:cNvSpPr txBox="1"/>
          <p:nvPr/>
        </p:nvSpPr>
        <p:spPr>
          <a:xfrm>
            <a:off x="767316" y="6262042"/>
            <a:ext cx="7035210" cy="461665"/>
          </a:xfrm>
          <a:prstGeom prst="rect">
            <a:avLst/>
          </a:prstGeom>
          <a:noFill/>
        </p:spPr>
        <p:txBody>
          <a:bodyPr wrap="square">
            <a:spAutoFit/>
          </a:bodyPr>
          <a:lstStyle/>
          <a:p>
            <a:r>
              <a:rPr lang="tr-TR" sz="1200" b="0" i="0" dirty="0" err="1">
                <a:solidFill>
                  <a:srgbClr val="222222"/>
                </a:solidFill>
                <a:effectLst/>
                <a:highlight>
                  <a:srgbClr val="FFFFFF"/>
                </a:highlight>
              </a:rPr>
              <a:t>Bölüktaş</a:t>
            </a:r>
            <a:r>
              <a:rPr lang="tr-TR" sz="1200" b="0" i="0" dirty="0">
                <a:solidFill>
                  <a:srgbClr val="222222"/>
                </a:solidFill>
                <a:effectLst/>
                <a:highlight>
                  <a:srgbClr val="FFFFFF"/>
                </a:highlight>
              </a:rPr>
              <a:t>, R. P. (2020). Türkiye’nin yaşlı sağlığı turizmi için fırsatları. </a:t>
            </a:r>
            <a:r>
              <a:rPr lang="tr-TR" sz="1200" b="0" i="1" dirty="0">
                <a:solidFill>
                  <a:srgbClr val="222222"/>
                </a:solidFill>
                <a:effectLst/>
                <a:highlight>
                  <a:srgbClr val="FFFFFF"/>
                </a:highlight>
              </a:rPr>
              <a:t>İstanbul Sabahattin Zaim Üniversitesi Sosyal Bilimler Dergisi</a:t>
            </a:r>
            <a:r>
              <a:rPr lang="tr-TR" sz="1200" b="0" i="0" dirty="0">
                <a:solidFill>
                  <a:srgbClr val="222222"/>
                </a:solidFill>
                <a:effectLst/>
                <a:highlight>
                  <a:srgbClr val="FFFFFF"/>
                </a:highlight>
              </a:rPr>
              <a:t>, </a:t>
            </a:r>
            <a:r>
              <a:rPr lang="tr-TR" sz="1200" b="0" dirty="0">
                <a:solidFill>
                  <a:srgbClr val="222222"/>
                </a:solidFill>
                <a:effectLst/>
                <a:highlight>
                  <a:srgbClr val="FFFFFF"/>
                </a:highlight>
              </a:rPr>
              <a:t>8(16), 1-15. https://dergipark.org.tr/en/download/article-file/1153699</a:t>
            </a:r>
            <a:endParaRPr lang="tr-TR" sz="1200" dirty="0"/>
          </a:p>
        </p:txBody>
      </p:sp>
      <p:sp>
        <p:nvSpPr>
          <p:cNvPr id="6" name="Slayt Numarası Yer Tutucusu 5">
            <a:extLst>
              <a:ext uri="{FF2B5EF4-FFF2-40B4-BE49-F238E27FC236}">
                <a16:creationId xmlns:a16="http://schemas.microsoft.com/office/drawing/2014/main" xmlns="" id="{04119C77-B90A-566A-23B8-96EC1E4FB9CF}"/>
              </a:ext>
            </a:extLst>
          </p:cNvPr>
          <p:cNvSpPr>
            <a:spLocks noGrp="1"/>
          </p:cNvSpPr>
          <p:nvPr>
            <p:ph type="sldNum" sz="quarter" idx="12"/>
          </p:nvPr>
        </p:nvSpPr>
        <p:spPr/>
        <p:txBody>
          <a:bodyPr/>
          <a:lstStyle/>
          <a:p>
            <a:fld id="{088AD70A-9F06-4604-914E-78D686611D15}" type="slidenum">
              <a:rPr lang="tr-TR" smtClean="0"/>
              <a:pPr/>
              <a:t>3</a:t>
            </a:fld>
            <a:endParaRPr lang="tr-TR" dirty="0"/>
          </a:p>
        </p:txBody>
      </p:sp>
    </p:spTree>
    <p:extLst>
      <p:ext uri="{BB962C8B-B14F-4D97-AF65-F5344CB8AC3E}">
        <p14:creationId xmlns:p14="http://schemas.microsoft.com/office/powerpoint/2010/main" xmlns="" val="102926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0FB9C78-5826-0A39-14CF-0199F4CE3FA5}"/>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21F00D60-60D3-DE6C-DAF1-C782272EBEE7}"/>
              </a:ext>
            </a:extLst>
          </p:cNvPr>
          <p:cNvSpPr>
            <a:spLocks noGrp="1"/>
          </p:cNvSpPr>
          <p:nvPr>
            <p:ph idx="1"/>
          </p:nvPr>
        </p:nvSpPr>
        <p:spPr>
          <a:ln>
            <a:solidFill>
              <a:srgbClr val="FF0000"/>
            </a:solidFill>
          </a:ln>
        </p:spPr>
        <p:txBody>
          <a:bodyPr/>
          <a:lstStyle/>
          <a:p>
            <a:pPr marL="0" indent="0">
              <a:buNone/>
            </a:pPr>
            <a:r>
              <a:rPr lang="tr-TR" dirty="0"/>
              <a:t>Altmış beş yaş ve üzerindeki kişi sayısının toplam nüfus içinde aldığı payın düzeyine göre toplumlar;</a:t>
            </a:r>
          </a:p>
          <a:p>
            <a:pPr marL="0" indent="0">
              <a:buNone/>
            </a:pPr>
            <a:r>
              <a:rPr lang="tr-TR" b="1" dirty="0"/>
              <a:t>65 yaş ve üzeri nüfusun toplamdaki payı;</a:t>
            </a:r>
          </a:p>
          <a:p>
            <a:r>
              <a:rPr lang="tr-TR" dirty="0"/>
              <a:t>%4’ten az olursa </a:t>
            </a:r>
            <a:r>
              <a:rPr lang="tr-TR" b="1" dirty="0">
                <a:solidFill>
                  <a:schemeClr val="accent1"/>
                </a:solidFill>
              </a:rPr>
              <a:t>genç nüfus</a:t>
            </a:r>
          </a:p>
          <a:p>
            <a:r>
              <a:rPr lang="tr-TR" dirty="0"/>
              <a:t>%4 ile %6,9 arası olursa </a:t>
            </a:r>
            <a:r>
              <a:rPr lang="tr-TR" b="1" dirty="0">
                <a:solidFill>
                  <a:schemeClr val="accent1"/>
                </a:solidFill>
              </a:rPr>
              <a:t>olgun nüfus</a:t>
            </a:r>
          </a:p>
          <a:p>
            <a:r>
              <a:rPr lang="sv-SE" dirty="0"/>
              <a:t>%7’den fazla olursa </a:t>
            </a:r>
            <a:r>
              <a:rPr lang="sv-SE" b="1" dirty="0">
                <a:solidFill>
                  <a:schemeClr val="accent1"/>
                </a:solidFill>
              </a:rPr>
              <a:t>yaşlı nüfus</a:t>
            </a:r>
            <a:endParaRPr lang="tr-TR" b="1" dirty="0">
              <a:solidFill>
                <a:schemeClr val="accent1"/>
              </a:solidFill>
            </a:endParaRPr>
          </a:p>
          <a:p>
            <a:r>
              <a:rPr lang="es-ES" dirty="0"/>
              <a:t>%10’dan fazla olursa </a:t>
            </a:r>
            <a:r>
              <a:rPr lang="es-ES" b="1" dirty="0">
                <a:solidFill>
                  <a:srgbClr val="FF0000"/>
                </a:solidFill>
              </a:rPr>
              <a:t>çok yaşlı nüfus</a:t>
            </a:r>
            <a:endParaRPr lang="tr-TR" b="1" dirty="0">
              <a:solidFill>
                <a:srgbClr val="FF0000"/>
              </a:solidFill>
            </a:endParaRPr>
          </a:p>
        </p:txBody>
      </p:sp>
      <p:sp>
        <p:nvSpPr>
          <p:cNvPr id="4" name="Slayt Numarası Yer Tutucusu 3">
            <a:extLst>
              <a:ext uri="{FF2B5EF4-FFF2-40B4-BE49-F238E27FC236}">
                <a16:creationId xmlns:a16="http://schemas.microsoft.com/office/drawing/2014/main" xmlns="" id="{94A46943-D5A6-3C1A-5BB3-E0F9C18B6CA3}"/>
              </a:ext>
            </a:extLst>
          </p:cNvPr>
          <p:cNvSpPr>
            <a:spLocks noGrp="1"/>
          </p:cNvSpPr>
          <p:nvPr>
            <p:ph type="sldNum" sz="quarter" idx="12"/>
          </p:nvPr>
        </p:nvSpPr>
        <p:spPr/>
        <p:txBody>
          <a:bodyPr/>
          <a:lstStyle/>
          <a:p>
            <a:fld id="{088AD70A-9F06-4604-914E-78D686611D15}" type="slidenum">
              <a:rPr lang="tr-TR" smtClean="0"/>
              <a:pPr/>
              <a:t>4</a:t>
            </a:fld>
            <a:endParaRPr lang="tr-TR"/>
          </a:p>
        </p:txBody>
      </p:sp>
      <p:sp>
        <p:nvSpPr>
          <p:cNvPr id="5" name="Metin kutusu 4">
            <a:extLst>
              <a:ext uri="{FF2B5EF4-FFF2-40B4-BE49-F238E27FC236}">
                <a16:creationId xmlns:a16="http://schemas.microsoft.com/office/drawing/2014/main" xmlns="" id="{042802C1-4805-9598-22DD-1F65135B5681}"/>
              </a:ext>
            </a:extLst>
          </p:cNvPr>
          <p:cNvSpPr txBox="1"/>
          <p:nvPr/>
        </p:nvSpPr>
        <p:spPr>
          <a:xfrm>
            <a:off x="767316" y="6262042"/>
            <a:ext cx="7035210" cy="461665"/>
          </a:xfrm>
          <a:prstGeom prst="rect">
            <a:avLst/>
          </a:prstGeom>
          <a:noFill/>
        </p:spPr>
        <p:txBody>
          <a:bodyPr wrap="square">
            <a:spAutoFit/>
          </a:bodyPr>
          <a:lstStyle/>
          <a:p>
            <a:r>
              <a:rPr lang="tr-TR" sz="1200" b="0" i="0" dirty="0" err="1">
                <a:solidFill>
                  <a:srgbClr val="222222"/>
                </a:solidFill>
                <a:effectLst/>
                <a:highlight>
                  <a:srgbClr val="FFFFFF"/>
                </a:highlight>
              </a:rPr>
              <a:t>Bölüktaş</a:t>
            </a:r>
            <a:r>
              <a:rPr lang="tr-TR" sz="1200" b="0" i="0" dirty="0">
                <a:solidFill>
                  <a:srgbClr val="222222"/>
                </a:solidFill>
                <a:effectLst/>
                <a:highlight>
                  <a:srgbClr val="FFFFFF"/>
                </a:highlight>
              </a:rPr>
              <a:t>, R. P. (2020). Türkiye’nin yaşlı sağlığı turizmi için fırsatları. </a:t>
            </a:r>
            <a:r>
              <a:rPr lang="tr-TR" sz="1200" b="0" i="1" dirty="0">
                <a:solidFill>
                  <a:srgbClr val="222222"/>
                </a:solidFill>
                <a:effectLst/>
                <a:highlight>
                  <a:srgbClr val="FFFFFF"/>
                </a:highlight>
              </a:rPr>
              <a:t>İstanbul Sabahattin Zaim Üniversitesi Sosyal Bilimler Dergisi</a:t>
            </a:r>
            <a:r>
              <a:rPr lang="tr-TR" sz="1200" b="0" i="0" dirty="0">
                <a:solidFill>
                  <a:srgbClr val="222222"/>
                </a:solidFill>
                <a:effectLst/>
                <a:highlight>
                  <a:srgbClr val="FFFFFF"/>
                </a:highlight>
              </a:rPr>
              <a:t>, </a:t>
            </a:r>
            <a:r>
              <a:rPr lang="tr-TR" sz="1200" b="0" dirty="0">
                <a:solidFill>
                  <a:srgbClr val="222222"/>
                </a:solidFill>
                <a:effectLst/>
                <a:highlight>
                  <a:srgbClr val="FFFFFF"/>
                </a:highlight>
              </a:rPr>
              <a:t>8(16), 1-15. https://dergipark.org.tr/en/download/article-file/1153699</a:t>
            </a:r>
            <a:endParaRPr lang="tr-TR" sz="1200" dirty="0"/>
          </a:p>
        </p:txBody>
      </p:sp>
    </p:spTree>
    <p:extLst>
      <p:ext uri="{BB962C8B-B14F-4D97-AF65-F5344CB8AC3E}">
        <p14:creationId xmlns:p14="http://schemas.microsoft.com/office/powerpoint/2010/main" xmlns="" val="3001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A8C4183-6FC8-C03B-12C6-D6B29537365F}"/>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55A1C821-74C3-FAD3-5335-FF75712737AF}"/>
              </a:ext>
            </a:extLst>
          </p:cNvPr>
          <p:cNvSpPr>
            <a:spLocks noGrp="1"/>
          </p:cNvSpPr>
          <p:nvPr>
            <p:ph idx="1"/>
          </p:nvPr>
        </p:nvSpPr>
        <p:spPr>
          <a:xfrm>
            <a:off x="838200" y="1825625"/>
            <a:ext cx="10515600" cy="4149873"/>
          </a:xfrm>
          <a:ln>
            <a:solidFill>
              <a:srgbClr val="FF0000"/>
            </a:solidFill>
          </a:ln>
        </p:spPr>
        <p:txBody>
          <a:bodyPr/>
          <a:lstStyle/>
          <a:p>
            <a:pPr marL="0" indent="0">
              <a:buNone/>
            </a:pPr>
            <a:r>
              <a:rPr lang="tr-TR" b="1" dirty="0"/>
              <a:t>Yaşlı nüfus olarak kabul edilen 65 ve daha yukarı yaştaki nüfus</a:t>
            </a:r>
          </a:p>
          <a:p>
            <a:pPr marL="0" indent="0">
              <a:buNone/>
            </a:pPr>
            <a:r>
              <a:rPr lang="tr-TR" b="1" dirty="0"/>
              <a:t>Türkiye İstatistik Kurumu (TÜİK) verilerine göre;</a:t>
            </a:r>
          </a:p>
          <a:p>
            <a:r>
              <a:rPr lang="tr-TR" dirty="0"/>
              <a:t>2018 yılında 7 milyon 186 bin 204 kişi iken </a:t>
            </a:r>
          </a:p>
          <a:p>
            <a:r>
              <a:rPr lang="tr-TR" dirty="0"/>
              <a:t>Son beş yılda %21,4 artarak </a:t>
            </a:r>
          </a:p>
          <a:p>
            <a:r>
              <a:rPr lang="tr-TR" dirty="0"/>
              <a:t>2023 yılında 8 milyon 722 bin 806 kişi oldu</a:t>
            </a:r>
          </a:p>
          <a:p>
            <a:pPr marL="0" indent="0">
              <a:buNone/>
            </a:pPr>
            <a:r>
              <a:rPr lang="tr-TR" b="1" dirty="0"/>
              <a:t>Yaşlı nüfusun toplam nüfus içindeki oranı;</a:t>
            </a:r>
          </a:p>
          <a:p>
            <a:r>
              <a:rPr lang="tr-TR" dirty="0"/>
              <a:t>2018 yılında %8,8 iken </a:t>
            </a:r>
          </a:p>
          <a:p>
            <a:r>
              <a:rPr lang="tr-TR" dirty="0"/>
              <a:t>2023 yılında </a:t>
            </a:r>
            <a:r>
              <a:rPr lang="tr-TR" b="1" dirty="0">
                <a:solidFill>
                  <a:srgbClr val="FF0000"/>
                </a:solidFill>
              </a:rPr>
              <a:t>%10,2'ye yükseldi</a:t>
            </a:r>
          </a:p>
        </p:txBody>
      </p:sp>
      <p:sp>
        <p:nvSpPr>
          <p:cNvPr id="4" name="Slayt Numarası Yer Tutucusu 3">
            <a:extLst>
              <a:ext uri="{FF2B5EF4-FFF2-40B4-BE49-F238E27FC236}">
                <a16:creationId xmlns:a16="http://schemas.microsoft.com/office/drawing/2014/main" xmlns="" id="{BE5A661C-2C43-05A7-E6F4-1445265CFC96}"/>
              </a:ext>
            </a:extLst>
          </p:cNvPr>
          <p:cNvSpPr>
            <a:spLocks noGrp="1"/>
          </p:cNvSpPr>
          <p:nvPr>
            <p:ph type="sldNum" sz="quarter" idx="12"/>
          </p:nvPr>
        </p:nvSpPr>
        <p:spPr/>
        <p:txBody>
          <a:bodyPr/>
          <a:lstStyle/>
          <a:p>
            <a:fld id="{088AD70A-9F06-4604-914E-78D686611D15}" type="slidenum">
              <a:rPr lang="tr-TR" smtClean="0"/>
              <a:pPr/>
              <a:t>5</a:t>
            </a:fld>
            <a:endParaRPr lang="tr-TR"/>
          </a:p>
        </p:txBody>
      </p:sp>
      <p:sp>
        <p:nvSpPr>
          <p:cNvPr id="6" name="Metin kutusu 5">
            <a:extLst>
              <a:ext uri="{FF2B5EF4-FFF2-40B4-BE49-F238E27FC236}">
                <a16:creationId xmlns:a16="http://schemas.microsoft.com/office/drawing/2014/main" xmlns="" id="{1FDBE2C9-C8D5-6F7B-CBA3-9BE341F2EC52}"/>
              </a:ext>
            </a:extLst>
          </p:cNvPr>
          <p:cNvSpPr txBox="1"/>
          <p:nvPr/>
        </p:nvSpPr>
        <p:spPr>
          <a:xfrm>
            <a:off x="838200" y="6151045"/>
            <a:ext cx="6092456" cy="646331"/>
          </a:xfrm>
          <a:prstGeom prst="rect">
            <a:avLst/>
          </a:prstGeom>
          <a:noFill/>
        </p:spPr>
        <p:txBody>
          <a:bodyPr wrap="square">
            <a:spAutoFit/>
          </a:bodyPr>
          <a:lstStyle/>
          <a:p>
            <a:r>
              <a:rPr lang="tr-TR" sz="1200" dirty="0"/>
              <a:t>https://data.tuik.gov.tr/Bulten/Index?p=Istatistiklerle-Yaslilar-2023-53710#:~:text=T%C3%9C%C4%B0K%20Kurumsal&amp;text=Ya%C5%9Fl%C4%B1%20n%C3%BCfus%20olarak%20kabul%20edilen,10%2C2'ye%20y%C3%BCkseldi.</a:t>
            </a:r>
          </a:p>
        </p:txBody>
      </p:sp>
    </p:spTree>
    <p:extLst>
      <p:ext uri="{BB962C8B-B14F-4D97-AF65-F5344CB8AC3E}">
        <p14:creationId xmlns:p14="http://schemas.microsoft.com/office/powerpoint/2010/main" xmlns="" val="198146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11B1F2B-59B5-46AC-AC25-F7A3167D707B}"/>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4AEA44E5-ECDB-E97B-A742-DFCAAB51F981}"/>
              </a:ext>
            </a:extLst>
          </p:cNvPr>
          <p:cNvSpPr>
            <a:spLocks noGrp="1"/>
          </p:cNvSpPr>
          <p:nvPr>
            <p:ph idx="1"/>
          </p:nvPr>
        </p:nvSpPr>
        <p:spPr>
          <a:xfrm>
            <a:off x="838200" y="1825625"/>
            <a:ext cx="10515600" cy="4171138"/>
          </a:xfrm>
          <a:ln>
            <a:solidFill>
              <a:srgbClr val="FF0000"/>
            </a:solidFill>
          </a:ln>
        </p:spPr>
        <p:txBody>
          <a:bodyPr/>
          <a:lstStyle/>
          <a:p>
            <a:pPr marL="0" indent="0">
              <a:buNone/>
            </a:pPr>
            <a:r>
              <a:rPr lang="tr-TR" b="1" dirty="0"/>
              <a:t>Türkiye İstatistik Kurumu (TÜİK) verilerine göre</a:t>
            </a:r>
            <a:endParaRPr lang="tr-TR" dirty="0"/>
          </a:p>
          <a:p>
            <a:pPr marL="0" indent="0">
              <a:buNone/>
            </a:pPr>
            <a:r>
              <a:rPr lang="tr-TR" b="1" dirty="0"/>
              <a:t>Nüfus projeksiyonlarına göre yaşlı nüfus oranı; </a:t>
            </a:r>
          </a:p>
          <a:p>
            <a:r>
              <a:rPr lang="tr-TR" dirty="0"/>
              <a:t>2030 yılında </a:t>
            </a:r>
            <a:r>
              <a:rPr lang="tr-TR" b="1" dirty="0">
                <a:solidFill>
                  <a:schemeClr val="accent1"/>
                </a:solidFill>
              </a:rPr>
              <a:t>%12,9</a:t>
            </a:r>
          </a:p>
          <a:p>
            <a:r>
              <a:rPr lang="tr-TR" dirty="0"/>
              <a:t>2040 yılında </a:t>
            </a:r>
            <a:r>
              <a:rPr lang="tr-TR" b="1" dirty="0">
                <a:solidFill>
                  <a:schemeClr val="accent1"/>
                </a:solidFill>
              </a:rPr>
              <a:t>%16,3</a:t>
            </a:r>
          </a:p>
          <a:p>
            <a:r>
              <a:rPr lang="tr-TR" dirty="0"/>
              <a:t>2060 yılında </a:t>
            </a:r>
            <a:r>
              <a:rPr lang="tr-TR" b="1" dirty="0">
                <a:solidFill>
                  <a:schemeClr val="accent1"/>
                </a:solidFill>
              </a:rPr>
              <a:t>%22,6</a:t>
            </a:r>
          </a:p>
          <a:p>
            <a:r>
              <a:rPr lang="tr-TR" dirty="0"/>
              <a:t>2080 yılında </a:t>
            </a:r>
            <a:r>
              <a:rPr lang="tr-TR" b="1" dirty="0">
                <a:solidFill>
                  <a:schemeClr val="accent1"/>
                </a:solidFill>
              </a:rPr>
              <a:t>%25,6</a:t>
            </a:r>
          </a:p>
          <a:p>
            <a:pPr marL="0" indent="0">
              <a:buNone/>
            </a:pPr>
            <a:r>
              <a:rPr lang="tr-TR" dirty="0"/>
              <a:t>olacağı öngörüldü</a:t>
            </a:r>
          </a:p>
        </p:txBody>
      </p:sp>
      <p:sp>
        <p:nvSpPr>
          <p:cNvPr id="4" name="Slayt Numarası Yer Tutucusu 3">
            <a:extLst>
              <a:ext uri="{FF2B5EF4-FFF2-40B4-BE49-F238E27FC236}">
                <a16:creationId xmlns:a16="http://schemas.microsoft.com/office/drawing/2014/main" xmlns="" id="{EB558A10-3688-7617-7A81-A78CE18F34E1}"/>
              </a:ext>
            </a:extLst>
          </p:cNvPr>
          <p:cNvSpPr>
            <a:spLocks noGrp="1"/>
          </p:cNvSpPr>
          <p:nvPr>
            <p:ph type="sldNum" sz="quarter" idx="12"/>
          </p:nvPr>
        </p:nvSpPr>
        <p:spPr/>
        <p:txBody>
          <a:bodyPr/>
          <a:lstStyle/>
          <a:p>
            <a:fld id="{088AD70A-9F06-4604-914E-78D686611D15}" type="slidenum">
              <a:rPr lang="tr-TR" smtClean="0"/>
              <a:pPr/>
              <a:t>6</a:t>
            </a:fld>
            <a:endParaRPr lang="tr-TR"/>
          </a:p>
        </p:txBody>
      </p:sp>
      <p:sp>
        <p:nvSpPr>
          <p:cNvPr id="5" name="Metin kutusu 4">
            <a:extLst>
              <a:ext uri="{FF2B5EF4-FFF2-40B4-BE49-F238E27FC236}">
                <a16:creationId xmlns:a16="http://schemas.microsoft.com/office/drawing/2014/main" xmlns="" id="{DADA97A2-77E4-E05E-A23E-8D2E782E3C23}"/>
              </a:ext>
            </a:extLst>
          </p:cNvPr>
          <p:cNvSpPr txBox="1"/>
          <p:nvPr/>
        </p:nvSpPr>
        <p:spPr>
          <a:xfrm>
            <a:off x="838200" y="6151045"/>
            <a:ext cx="6092456" cy="646331"/>
          </a:xfrm>
          <a:prstGeom prst="rect">
            <a:avLst/>
          </a:prstGeom>
          <a:noFill/>
        </p:spPr>
        <p:txBody>
          <a:bodyPr wrap="square">
            <a:spAutoFit/>
          </a:bodyPr>
          <a:lstStyle/>
          <a:p>
            <a:r>
              <a:rPr lang="tr-TR" sz="1200" dirty="0"/>
              <a:t>https://data.tuik.gov.tr/Bulten/Index?p=Istatistiklerle-Yaslilar-2023-53710#:~:text=T%C3%9C%C4%B0K%20Kurumsal&amp;text=Ya%C5%9Fl%C4%B1%20n%C3%BCfus%20olarak%20kabul%20edilen,10%2C2'ye%20y%C3%BCkseldi.</a:t>
            </a:r>
          </a:p>
        </p:txBody>
      </p:sp>
    </p:spTree>
    <p:extLst>
      <p:ext uri="{BB962C8B-B14F-4D97-AF65-F5344CB8AC3E}">
        <p14:creationId xmlns:p14="http://schemas.microsoft.com/office/powerpoint/2010/main" xmlns="" val="92755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2607BF4-2BD8-FF27-FAC4-694AFF736102}"/>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40CD1F1F-96FA-5274-3DB0-65A8459308D9}"/>
              </a:ext>
            </a:extLst>
          </p:cNvPr>
          <p:cNvSpPr>
            <a:spLocks noGrp="1"/>
          </p:cNvSpPr>
          <p:nvPr>
            <p:ph idx="1"/>
          </p:nvPr>
        </p:nvSpPr>
        <p:spPr>
          <a:ln>
            <a:solidFill>
              <a:srgbClr val="FF0000"/>
            </a:solidFill>
          </a:ln>
        </p:spPr>
        <p:txBody>
          <a:bodyPr>
            <a:normAutofit fontScale="92500" lnSpcReduction="10000"/>
          </a:bodyPr>
          <a:lstStyle/>
          <a:p>
            <a:r>
              <a:rPr lang="tr-TR" dirty="0"/>
              <a:t>2010 yılında Karamanoğlu </a:t>
            </a:r>
            <a:r>
              <a:rPr lang="tr-TR" dirty="0" err="1"/>
              <a:t>Mehmetbey</a:t>
            </a:r>
            <a:r>
              <a:rPr lang="tr-TR" dirty="0"/>
              <a:t> Üniversitesi tarafından Yaşlı Bakım programı açılarak eğitim öğretime başlamıştır.</a:t>
            </a:r>
          </a:p>
          <a:p>
            <a:pPr marL="0" indent="0">
              <a:buNone/>
            </a:pPr>
            <a:r>
              <a:rPr lang="tr-TR" b="1" dirty="0"/>
              <a:t>Programın Amacı;</a:t>
            </a:r>
          </a:p>
          <a:p>
            <a:r>
              <a:rPr lang="tr-TR" dirty="0"/>
              <a:t>Ulusal ve uluslararası düzeyde artan yaşlı nüfusun fiziksel, ruhsal ve sosyal yönden belirlenen gereksinimleri doğrultusunda bakım işlerini yerine getiren, </a:t>
            </a:r>
          </a:p>
          <a:p>
            <a:r>
              <a:rPr lang="tr-TR" dirty="0"/>
              <a:t>Bakım işlerine yaşlı, aile ve toplumun katılımını sağlayan, </a:t>
            </a:r>
          </a:p>
          <a:p>
            <a:r>
              <a:rPr lang="tr-TR" dirty="0"/>
              <a:t>Evde veya kurumlarda sağlık ekibi üyeleri ile işbirliği yaparak, kamu, özel ve sivil toplum alanlarında yaşlı bakım, eğitim ve yönetim alanlarında ulusal ve uluslararası yeterlilikte hizmet verebilecek yaşlı bakım teknikerleri yetiştirmektir.</a:t>
            </a:r>
          </a:p>
          <a:p>
            <a:endParaRPr lang="tr-TR" b="1" dirty="0"/>
          </a:p>
        </p:txBody>
      </p:sp>
      <p:sp>
        <p:nvSpPr>
          <p:cNvPr id="4" name="Slayt Numarası Yer Tutucusu 3">
            <a:extLst>
              <a:ext uri="{FF2B5EF4-FFF2-40B4-BE49-F238E27FC236}">
                <a16:creationId xmlns:a16="http://schemas.microsoft.com/office/drawing/2014/main" xmlns="" id="{8442B3D4-6F1E-EA97-72F6-7A1F936EA8F7}"/>
              </a:ext>
            </a:extLst>
          </p:cNvPr>
          <p:cNvSpPr>
            <a:spLocks noGrp="1"/>
          </p:cNvSpPr>
          <p:nvPr>
            <p:ph type="sldNum" sz="quarter" idx="12"/>
          </p:nvPr>
        </p:nvSpPr>
        <p:spPr/>
        <p:txBody>
          <a:bodyPr/>
          <a:lstStyle/>
          <a:p>
            <a:fld id="{088AD70A-9F06-4604-914E-78D686611D15}" type="slidenum">
              <a:rPr lang="tr-TR" smtClean="0"/>
              <a:pPr/>
              <a:t>7</a:t>
            </a:fld>
            <a:endParaRPr lang="tr-TR"/>
          </a:p>
        </p:txBody>
      </p:sp>
      <p:sp>
        <p:nvSpPr>
          <p:cNvPr id="6" name="Metin kutusu 5">
            <a:extLst>
              <a:ext uri="{FF2B5EF4-FFF2-40B4-BE49-F238E27FC236}">
                <a16:creationId xmlns:a16="http://schemas.microsoft.com/office/drawing/2014/main" xmlns="" id="{7EA26C42-2BE9-47D6-95B0-31635BB3F607}"/>
              </a:ext>
            </a:extLst>
          </p:cNvPr>
          <p:cNvSpPr txBox="1"/>
          <p:nvPr/>
        </p:nvSpPr>
        <p:spPr>
          <a:xfrm>
            <a:off x="838200" y="6302634"/>
            <a:ext cx="6092456" cy="461665"/>
          </a:xfrm>
          <a:prstGeom prst="rect">
            <a:avLst/>
          </a:prstGeom>
          <a:noFill/>
        </p:spPr>
        <p:txBody>
          <a:bodyPr wrap="square">
            <a:spAutoFit/>
          </a:bodyPr>
          <a:lstStyle/>
          <a:p>
            <a:r>
              <a:rPr lang="tr-TR" sz="1200" dirty="0"/>
              <a:t>https://obs.kmu.edu.tr/oibs/bologna/index.aspx?lang=tr&amp;curOp=showPac&amp;curUnit=22&amp;curSunit=1153#</a:t>
            </a:r>
          </a:p>
        </p:txBody>
      </p:sp>
    </p:spTree>
    <p:extLst>
      <p:ext uri="{BB962C8B-B14F-4D97-AF65-F5344CB8AC3E}">
        <p14:creationId xmlns:p14="http://schemas.microsoft.com/office/powerpoint/2010/main" xmlns="" val="43211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B47B24-8E9A-6F7A-1130-08493F721AD1}"/>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6EA6EAA0-C3E7-4617-81DE-63179C8ADABD}"/>
              </a:ext>
            </a:extLst>
          </p:cNvPr>
          <p:cNvSpPr>
            <a:spLocks noGrp="1"/>
          </p:cNvSpPr>
          <p:nvPr>
            <p:ph idx="1"/>
          </p:nvPr>
        </p:nvSpPr>
        <p:spPr>
          <a:ln>
            <a:solidFill>
              <a:srgbClr val="FF0000"/>
            </a:solidFill>
          </a:ln>
        </p:spPr>
        <p:txBody>
          <a:bodyPr/>
          <a:lstStyle/>
          <a:p>
            <a:pPr marL="0" indent="0">
              <a:buNone/>
            </a:pPr>
            <a:r>
              <a:rPr lang="tr-TR" b="1" dirty="0"/>
              <a:t>Programa Yerleşme Türü</a:t>
            </a:r>
          </a:p>
        </p:txBody>
      </p:sp>
      <p:sp>
        <p:nvSpPr>
          <p:cNvPr id="4" name="Slayt Numarası Yer Tutucusu 3">
            <a:extLst>
              <a:ext uri="{FF2B5EF4-FFF2-40B4-BE49-F238E27FC236}">
                <a16:creationId xmlns:a16="http://schemas.microsoft.com/office/drawing/2014/main" xmlns="" id="{D60B3441-279C-CA03-EFF8-517F7580A629}"/>
              </a:ext>
            </a:extLst>
          </p:cNvPr>
          <p:cNvSpPr>
            <a:spLocks noGrp="1"/>
          </p:cNvSpPr>
          <p:nvPr>
            <p:ph type="sldNum" sz="quarter" idx="12"/>
          </p:nvPr>
        </p:nvSpPr>
        <p:spPr/>
        <p:txBody>
          <a:bodyPr/>
          <a:lstStyle/>
          <a:p>
            <a:fld id="{088AD70A-9F06-4604-914E-78D686611D15}" type="slidenum">
              <a:rPr lang="tr-TR" smtClean="0"/>
              <a:pPr/>
              <a:t>8</a:t>
            </a:fld>
            <a:endParaRPr lang="tr-TR"/>
          </a:p>
        </p:txBody>
      </p:sp>
      <p:graphicFrame>
        <p:nvGraphicFramePr>
          <p:cNvPr id="5" name="İçerik Yer Tutucusu 4">
            <a:extLst>
              <a:ext uri="{FF2B5EF4-FFF2-40B4-BE49-F238E27FC236}">
                <a16:creationId xmlns:a16="http://schemas.microsoft.com/office/drawing/2014/main" xmlns="" id="{87F9DE3A-0AB6-37DD-46A0-930F629D1981}"/>
              </a:ext>
            </a:extLst>
          </p:cNvPr>
          <p:cNvGraphicFramePr>
            <a:graphicFrameLocks/>
          </p:cNvGraphicFramePr>
          <p:nvPr>
            <p:extLst>
              <p:ext uri="{D42A27DB-BD31-4B8C-83A1-F6EECF244321}">
                <p14:modId xmlns:p14="http://schemas.microsoft.com/office/powerpoint/2010/main" xmlns="" val="1699773943"/>
              </p:ext>
            </p:extLst>
          </p:nvPr>
        </p:nvGraphicFramePr>
        <p:xfrm>
          <a:off x="1215656" y="2436509"/>
          <a:ext cx="9760688" cy="3460068"/>
        </p:xfrm>
        <a:graphic>
          <a:graphicData uri="http://schemas.openxmlformats.org/drawingml/2006/table">
            <a:tbl>
              <a:tblPr>
                <a:tableStyleId>{21E4AEA4-8DFA-4A89-87EB-49C32662AFE0}</a:tableStyleId>
              </a:tblPr>
              <a:tblGrid>
                <a:gridCol w="1594884">
                  <a:extLst>
                    <a:ext uri="{9D8B030D-6E8A-4147-A177-3AD203B41FA5}">
                      <a16:colId xmlns:a16="http://schemas.microsoft.com/office/drawing/2014/main" xmlns="" val="20000"/>
                    </a:ext>
                  </a:extLst>
                </a:gridCol>
                <a:gridCol w="1467293">
                  <a:extLst>
                    <a:ext uri="{9D8B030D-6E8A-4147-A177-3AD203B41FA5}">
                      <a16:colId xmlns:a16="http://schemas.microsoft.com/office/drawing/2014/main" xmlns="" val="20001"/>
                    </a:ext>
                  </a:extLst>
                </a:gridCol>
                <a:gridCol w="935665">
                  <a:extLst>
                    <a:ext uri="{9D8B030D-6E8A-4147-A177-3AD203B41FA5}">
                      <a16:colId xmlns:a16="http://schemas.microsoft.com/office/drawing/2014/main" xmlns="" val="20002"/>
                    </a:ext>
                  </a:extLst>
                </a:gridCol>
                <a:gridCol w="531628">
                  <a:extLst>
                    <a:ext uri="{9D8B030D-6E8A-4147-A177-3AD203B41FA5}">
                      <a16:colId xmlns:a16="http://schemas.microsoft.com/office/drawing/2014/main" xmlns="" val="20003"/>
                    </a:ext>
                  </a:extLst>
                </a:gridCol>
                <a:gridCol w="1233377">
                  <a:extLst>
                    <a:ext uri="{9D8B030D-6E8A-4147-A177-3AD203B41FA5}">
                      <a16:colId xmlns:a16="http://schemas.microsoft.com/office/drawing/2014/main" xmlns="" val="20004"/>
                    </a:ext>
                  </a:extLst>
                </a:gridCol>
                <a:gridCol w="1020725">
                  <a:extLst>
                    <a:ext uri="{9D8B030D-6E8A-4147-A177-3AD203B41FA5}">
                      <a16:colId xmlns:a16="http://schemas.microsoft.com/office/drawing/2014/main" xmlns="" val="20005"/>
                    </a:ext>
                  </a:extLst>
                </a:gridCol>
                <a:gridCol w="1531089">
                  <a:extLst>
                    <a:ext uri="{9D8B030D-6E8A-4147-A177-3AD203B41FA5}">
                      <a16:colId xmlns:a16="http://schemas.microsoft.com/office/drawing/2014/main" xmlns="" val="20006"/>
                    </a:ext>
                  </a:extLst>
                </a:gridCol>
                <a:gridCol w="1446027">
                  <a:extLst>
                    <a:ext uri="{9D8B030D-6E8A-4147-A177-3AD203B41FA5}">
                      <a16:colId xmlns:a16="http://schemas.microsoft.com/office/drawing/2014/main" xmlns="" val="20007"/>
                    </a:ext>
                  </a:extLst>
                </a:gridCol>
              </a:tblGrid>
              <a:tr h="1044541">
                <a:tc>
                  <a:txBody>
                    <a:bodyPr/>
                    <a:lstStyle/>
                    <a:p>
                      <a:pPr algn="l" fontAlgn="b"/>
                      <a:r>
                        <a:rPr lang="tr-TR" sz="2000" b="1" u="none" strike="noStrike" dirty="0">
                          <a:effectLst/>
                        </a:rPr>
                        <a:t>Karamanoğlu </a:t>
                      </a:r>
                      <a:r>
                        <a:rPr lang="tr-TR" sz="2000" b="1" u="none" strike="noStrike" dirty="0" err="1">
                          <a:effectLst/>
                        </a:rPr>
                        <a:t>Mehmetbey</a:t>
                      </a:r>
                      <a:r>
                        <a:rPr lang="tr-TR" sz="2000" b="1" u="none" strike="noStrike" dirty="0">
                          <a:effectLst/>
                        </a:rPr>
                        <a:t> Üniversitesi (Karaman)</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Sağlık Hizmetleri Meslek Yüksekokulu</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Yaşlı Bakımı</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TYT</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Genel Kontenjan</a:t>
                      </a:r>
                    </a:p>
                    <a:p>
                      <a:pPr algn="l" fontAlgn="b"/>
                      <a:r>
                        <a:rPr lang="tr-TR" sz="2000" b="1" u="none" strike="noStrike" dirty="0">
                          <a:effectLst/>
                        </a:rPr>
                        <a:t>55</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Yerleşen57</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TYT 0,12 Katsayı ile Yerleşen Son Kişinin Puanı</a:t>
                      </a:r>
                    </a:p>
                    <a:p>
                      <a:pPr algn="l" fontAlgn="b"/>
                      <a:r>
                        <a:rPr lang="tr-TR" sz="2000" b="1" u="none" strike="noStrike" dirty="0">
                          <a:effectLst/>
                        </a:rPr>
                        <a:t>267,36516</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TYT 0,18 Katsayı ile Yerleşen Son Kişinin Puanı</a:t>
                      </a:r>
                    </a:p>
                    <a:p>
                      <a:pPr algn="l" fontAlgn="b"/>
                      <a:r>
                        <a:rPr lang="tr-TR" sz="2000" b="1" u="none" strike="noStrike" dirty="0">
                          <a:effectLst/>
                        </a:rPr>
                        <a:t>268,46813</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06182">
                <a:tc>
                  <a:txBody>
                    <a:bodyPr/>
                    <a:lstStyle/>
                    <a:p>
                      <a:pPr algn="l" fontAlgn="b"/>
                      <a:r>
                        <a:rPr lang="tr-TR" sz="2000" b="1" u="none" strike="noStrike" dirty="0">
                          <a:effectLst/>
                        </a:rPr>
                        <a:t>Karamanoğlu </a:t>
                      </a:r>
                      <a:r>
                        <a:rPr lang="tr-TR" sz="2000" b="1" u="none" strike="noStrike" dirty="0" err="1">
                          <a:effectLst/>
                        </a:rPr>
                        <a:t>Mehmetbey</a:t>
                      </a:r>
                      <a:r>
                        <a:rPr lang="tr-TR" sz="2000" b="1" u="none" strike="noStrike" dirty="0">
                          <a:effectLst/>
                        </a:rPr>
                        <a:t> Üniversitesi (Karaman)</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Sağlık Hizmetleri Meslek Yüksekokulu</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Yaşlı Bakımı (İÖ)</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TYT</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45</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47</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250,05919</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2000" b="1" u="none" strike="noStrike" dirty="0">
                          <a:effectLst/>
                        </a:rPr>
                        <a:t>249,88429</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06182">
                <a:tc gridSpan="2">
                  <a:txBody>
                    <a:bodyPr/>
                    <a:lstStyle/>
                    <a:p>
                      <a:pPr algn="l" fontAlgn="b"/>
                      <a:r>
                        <a:rPr lang="tr-TR" sz="2000" b="1" i="0" u="none" strike="noStrike" dirty="0">
                          <a:solidFill>
                            <a:srgbClr val="000000"/>
                          </a:solidFill>
                          <a:effectLst/>
                          <a:latin typeface="Calibri" panose="020F0502020204030204" pitchFamily="34" charset="0"/>
                        </a:rPr>
                        <a:t>Okul Birincisi Kontenjan</a:t>
                      </a: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tr-TR" sz="2000" b="1" u="none" strike="noStrike" dirty="0">
                        <a:effectLst/>
                      </a:endParaRPr>
                    </a:p>
                    <a:p>
                      <a:pPr marL="0" marR="0" lvl="0" indent="0" algn="l" defTabSz="914400" rtl="0" eaLnBrk="1" fontAlgn="b" latinLnBrk="0" hangingPunct="1">
                        <a:lnSpc>
                          <a:spcPct val="100000"/>
                        </a:lnSpc>
                        <a:spcBef>
                          <a:spcPts val="0"/>
                        </a:spcBef>
                        <a:spcAft>
                          <a:spcPts val="0"/>
                        </a:spcAft>
                        <a:buClrTx/>
                        <a:buSzTx/>
                        <a:buFontTx/>
                        <a:buNone/>
                        <a:tabLst/>
                        <a:defRPr/>
                      </a:pPr>
                      <a:r>
                        <a:rPr lang="tr-TR" sz="2000" b="1" u="none" strike="noStrike" dirty="0">
                          <a:effectLst/>
                        </a:rPr>
                        <a:t>Yaşlı Bakımı NÖ: 2</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2000" b="1" u="none" strike="noStrike" dirty="0">
                          <a:effectLst/>
                        </a:rPr>
                        <a:t>Yaşlı Bakımı İÖ: 2</a:t>
                      </a:r>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tr-TR" sz="2000" b="1" i="0" u="none" strike="noStrike" dirty="0">
                        <a:solidFill>
                          <a:srgbClr val="000000"/>
                        </a:solidFill>
                        <a:effectLst/>
                        <a:latin typeface="Calibri" panose="020F0502020204030204" pitchFamily="34" charset="0"/>
                      </a:endParaRPr>
                    </a:p>
                  </a:txBody>
                  <a:tcPr marL="5343" marR="5343" marT="53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9277850"/>
                  </a:ext>
                </a:extLst>
              </a:tr>
            </a:tbl>
          </a:graphicData>
        </a:graphic>
      </p:graphicFrame>
      <p:sp>
        <p:nvSpPr>
          <p:cNvPr id="7" name="Metin kutusu 6">
            <a:extLst>
              <a:ext uri="{FF2B5EF4-FFF2-40B4-BE49-F238E27FC236}">
                <a16:creationId xmlns:a16="http://schemas.microsoft.com/office/drawing/2014/main" xmlns="" id="{A2A2A4BA-D47D-3594-3B96-95EC26DAE229}"/>
              </a:ext>
            </a:extLst>
          </p:cNvPr>
          <p:cNvSpPr txBox="1"/>
          <p:nvPr/>
        </p:nvSpPr>
        <p:spPr>
          <a:xfrm>
            <a:off x="838200" y="6488668"/>
            <a:ext cx="6092456" cy="276999"/>
          </a:xfrm>
          <a:prstGeom prst="rect">
            <a:avLst/>
          </a:prstGeom>
          <a:noFill/>
        </p:spPr>
        <p:txBody>
          <a:bodyPr wrap="square">
            <a:spAutoFit/>
          </a:bodyPr>
          <a:lstStyle/>
          <a:p>
            <a:r>
              <a:rPr lang="tr-TR" sz="1200" dirty="0"/>
              <a:t>https://yokatlas.yok.gov.tr/onlisans-program.php?b=30123</a:t>
            </a:r>
          </a:p>
        </p:txBody>
      </p:sp>
    </p:spTree>
    <p:extLst>
      <p:ext uri="{BB962C8B-B14F-4D97-AF65-F5344CB8AC3E}">
        <p14:creationId xmlns:p14="http://schemas.microsoft.com/office/powerpoint/2010/main" xmlns="" val="206940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C5A6E7-11F5-6041-F0E7-47E3E7E7DE99}"/>
              </a:ext>
            </a:extLst>
          </p:cNvPr>
          <p:cNvSpPr>
            <a:spLocks noGrp="1"/>
          </p:cNvSpPr>
          <p:nvPr>
            <p:ph type="title"/>
          </p:nvPr>
        </p:nvSpPr>
        <p:spPr>
          <a:ln>
            <a:solidFill>
              <a:srgbClr val="FF0000"/>
            </a:solidFill>
          </a:ln>
        </p:spPr>
        <p:txBody>
          <a:bodyPr/>
          <a:lstStyle/>
          <a:p>
            <a:r>
              <a:rPr lang="tr-TR" b="1" dirty="0"/>
              <a:t>YAŞLI BAKIM PROGRAMI</a:t>
            </a:r>
            <a:endParaRPr lang="tr-TR" dirty="0"/>
          </a:p>
        </p:txBody>
      </p:sp>
      <p:sp>
        <p:nvSpPr>
          <p:cNvPr id="3" name="İçerik Yer Tutucusu 2">
            <a:extLst>
              <a:ext uri="{FF2B5EF4-FFF2-40B4-BE49-F238E27FC236}">
                <a16:creationId xmlns:a16="http://schemas.microsoft.com/office/drawing/2014/main" xmlns="" id="{30148467-AE14-3748-F891-3F3C63C1A559}"/>
              </a:ext>
            </a:extLst>
          </p:cNvPr>
          <p:cNvSpPr>
            <a:spLocks noGrp="1"/>
          </p:cNvSpPr>
          <p:nvPr>
            <p:ph idx="1"/>
          </p:nvPr>
        </p:nvSpPr>
        <p:spPr>
          <a:ln>
            <a:solidFill>
              <a:srgbClr val="FF0000"/>
            </a:solidFill>
          </a:ln>
        </p:spPr>
        <p:txBody>
          <a:bodyPr/>
          <a:lstStyle/>
          <a:p>
            <a:pPr marL="0" indent="0">
              <a:buNone/>
            </a:pPr>
            <a:r>
              <a:rPr lang="tr-TR" b="1" dirty="0"/>
              <a:t>Programda Verilen Dersler</a:t>
            </a:r>
          </a:p>
        </p:txBody>
      </p:sp>
      <p:sp>
        <p:nvSpPr>
          <p:cNvPr id="4" name="Slayt Numarası Yer Tutucusu 3">
            <a:extLst>
              <a:ext uri="{FF2B5EF4-FFF2-40B4-BE49-F238E27FC236}">
                <a16:creationId xmlns:a16="http://schemas.microsoft.com/office/drawing/2014/main" xmlns="" id="{FAB260FF-D636-1B78-014B-B11305C2D347}"/>
              </a:ext>
            </a:extLst>
          </p:cNvPr>
          <p:cNvSpPr>
            <a:spLocks noGrp="1"/>
          </p:cNvSpPr>
          <p:nvPr>
            <p:ph type="sldNum" sz="quarter" idx="12"/>
          </p:nvPr>
        </p:nvSpPr>
        <p:spPr/>
        <p:txBody>
          <a:bodyPr/>
          <a:lstStyle/>
          <a:p>
            <a:fld id="{088AD70A-9F06-4604-914E-78D686611D15}" type="slidenum">
              <a:rPr lang="tr-TR" smtClean="0"/>
              <a:pPr/>
              <a:t>9</a:t>
            </a:fld>
            <a:endParaRPr lang="tr-TR"/>
          </a:p>
        </p:txBody>
      </p:sp>
      <p:pic>
        <p:nvPicPr>
          <p:cNvPr id="6" name="Resim 5">
            <a:extLst>
              <a:ext uri="{FF2B5EF4-FFF2-40B4-BE49-F238E27FC236}">
                <a16:creationId xmlns:a16="http://schemas.microsoft.com/office/drawing/2014/main" xmlns="" id="{312A72BC-B91E-2B66-9873-9685752CFCAB}"/>
              </a:ext>
            </a:extLst>
          </p:cNvPr>
          <p:cNvPicPr>
            <a:picLocks noChangeAspect="1"/>
          </p:cNvPicPr>
          <p:nvPr/>
        </p:nvPicPr>
        <p:blipFill>
          <a:blip r:embed="rId2"/>
          <a:stretch>
            <a:fillRect/>
          </a:stretch>
        </p:blipFill>
        <p:spPr>
          <a:xfrm>
            <a:off x="6091237" y="3424237"/>
            <a:ext cx="9526" cy="9526"/>
          </a:xfrm>
          <a:prstGeom prst="rect">
            <a:avLst/>
          </a:prstGeom>
        </p:spPr>
      </p:pic>
      <p:pic>
        <p:nvPicPr>
          <p:cNvPr id="8" name="Resim 7">
            <a:extLst>
              <a:ext uri="{FF2B5EF4-FFF2-40B4-BE49-F238E27FC236}">
                <a16:creationId xmlns:a16="http://schemas.microsoft.com/office/drawing/2014/main" xmlns="" id="{6E666F6F-6653-67BA-6427-35BB0F375B7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31666" y="2413431"/>
            <a:ext cx="9719142" cy="3434476"/>
          </a:xfrm>
          <a:prstGeom prst="rect">
            <a:avLst/>
          </a:prstGeom>
        </p:spPr>
      </p:pic>
      <p:sp>
        <p:nvSpPr>
          <p:cNvPr id="9" name="Metin kutusu 8">
            <a:extLst>
              <a:ext uri="{FF2B5EF4-FFF2-40B4-BE49-F238E27FC236}">
                <a16:creationId xmlns:a16="http://schemas.microsoft.com/office/drawing/2014/main" xmlns="" id="{902D36D5-3E35-D26E-765A-0FB1EB3972C4}"/>
              </a:ext>
            </a:extLst>
          </p:cNvPr>
          <p:cNvSpPr txBox="1"/>
          <p:nvPr/>
        </p:nvSpPr>
        <p:spPr>
          <a:xfrm>
            <a:off x="838200" y="6311900"/>
            <a:ext cx="6092456" cy="461665"/>
          </a:xfrm>
          <a:prstGeom prst="rect">
            <a:avLst/>
          </a:prstGeom>
          <a:noFill/>
        </p:spPr>
        <p:txBody>
          <a:bodyPr wrap="square">
            <a:spAutoFit/>
          </a:bodyPr>
          <a:lstStyle/>
          <a:p>
            <a:r>
              <a:rPr lang="tr-TR" sz="1200" dirty="0"/>
              <a:t>https://obs.kmu.edu.tr/oibs/bologna/index.aspx?lang=tr&amp;curOp=showPac&amp;curUnit=22&amp;curSunit=1153#</a:t>
            </a:r>
          </a:p>
        </p:txBody>
      </p:sp>
    </p:spTree>
    <p:extLst>
      <p:ext uri="{BB962C8B-B14F-4D97-AF65-F5344CB8AC3E}">
        <p14:creationId xmlns:p14="http://schemas.microsoft.com/office/powerpoint/2010/main" xmlns="" val="33658423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619</Words>
  <Application>Microsoft Office PowerPoint</Application>
  <PresentationFormat>Özel</PresentationFormat>
  <Paragraphs>128</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YAŞLI BAKIM PROGRAMI</vt:lpstr>
      <vt:lpstr>   </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YAŞLI BAKIM PROGRAMI</dc:title>
  <dc:creator>KERİMAN</dc:creator>
  <cp:lastModifiedBy>Windows Kullanıcısı</cp:lastModifiedBy>
  <cp:revision>102</cp:revision>
  <dcterms:created xsi:type="dcterms:W3CDTF">2024-05-08T09:28:23Z</dcterms:created>
  <dcterms:modified xsi:type="dcterms:W3CDTF">2024-12-16T10:50:37Z</dcterms:modified>
</cp:coreProperties>
</file>